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9" r:id="rId13"/>
    <p:sldId id="268" r:id="rId14"/>
    <p:sldId id="26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32" autoAdjust="0"/>
  </p:normalViewPr>
  <p:slideViewPr>
    <p:cSldViewPr>
      <p:cViewPr>
        <p:scale>
          <a:sx n="50" d="100"/>
          <a:sy n="50" d="100"/>
        </p:scale>
        <p:origin x="-126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Number of Patients by </a:t>
            </a:r>
            <a:r>
              <a:rPr lang="en-US" sz="2000" dirty="0" smtClean="0"/>
              <a:t>Institution</a:t>
            </a:r>
          </a:p>
          <a:p>
            <a:pPr>
              <a:defRPr sz="2000"/>
            </a:pPr>
            <a:r>
              <a:rPr lang="en-US" sz="2000" dirty="0" smtClean="0"/>
              <a:t>(Total</a:t>
            </a:r>
            <a:r>
              <a:rPr lang="en-US" sz="2000" baseline="0" dirty="0" smtClean="0"/>
              <a:t> = 588) </a:t>
            </a:r>
            <a:endParaRPr lang="en-US" sz="2000" dirty="0"/>
          </a:p>
        </c:rich>
      </c:tx>
      <c:layout>
        <c:manualLayout>
          <c:xMode val="edge"/>
          <c:yMode val="edge"/>
          <c:x val="2.6344027043059253E-2"/>
          <c:y val="1.59010741431887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4428961685911708"/>
          <c:y val="0.20280312684902826"/>
          <c:w val="0.43041405538593391"/>
          <c:h val="0.4266821416109113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Patients by Institution</c:v>
                </c:pt>
              </c:strCache>
            </c:strRef>
          </c:tx>
          <c:dPt>
            <c:idx val="0"/>
            <c:bubble3D val="0"/>
            <c:spPr>
              <a:solidFill>
                <a:srgbClr val="DAC5A6"/>
              </a:solidFill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4C216D"/>
              </a:solidFill>
            </c:spPr>
          </c:dPt>
          <c:dPt>
            <c:idx val="4"/>
            <c:bubble3D val="0"/>
            <c:spPr>
              <a:solidFill>
                <a:srgbClr val="FFCC00"/>
              </a:solidFill>
            </c:spPr>
          </c:dPt>
          <c:dPt>
            <c:idx val="5"/>
            <c:bubble3D val="0"/>
          </c:dPt>
          <c:dLbls>
            <c:dLbl>
              <c:idx val="5"/>
              <c:delete val="1"/>
            </c:dLbl>
            <c:txPr>
              <a:bodyPr/>
              <a:lstStyle/>
              <a:p>
                <a:pPr>
                  <a:defRPr sz="20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UI - Chicago</c:v>
                </c:pt>
                <c:pt idx="1">
                  <c:v>UI - Rockford</c:v>
                </c:pt>
                <c:pt idx="2">
                  <c:v>Advocate Christ </c:v>
                </c:pt>
                <c:pt idx="3">
                  <c:v>Northwestern</c:v>
                </c:pt>
                <c:pt idx="4">
                  <c:v>University of North Dakota - Minot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196</c:v>
                </c:pt>
                <c:pt idx="1">
                  <c:v>69</c:v>
                </c:pt>
                <c:pt idx="2">
                  <c:v>134</c:v>
                </c:pt>
                <c:pt idx="3">
                  <c:v>123</c:v>
                </c:pt>
                <c:pt idx="4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"/>
          <c:y val="0.52637340130171595"/>
          <c:w val="0.72615631775647604"/>
          <c:h val="0.47362657241173256"/>
        </c:manualLayout>
      </c:layout>
      <c:overlay val="0"/>
      <c:txPr>
        <a:bodyPr/>
        <a:lstStyle/>
        <a:p>
          <a:pPr>
            <a:defRPr lang="en-US" sz="18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Pre-pregnancy BMI Category</a:t>
            </a:r>
          </a:p>
        </c:rich>
      </c:tx>
      <c:layout>
        <c:manualLayout>
          <c:xMode val="edge"/>
          <c:yMode val="edge"/>
          <c:x val="0.10142283844954163"/>
          <c:y val="1.21976002999625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280714054578793"/>
          <c:y val="0.17087495313085865"/>
          <c:w val="0.4546884628551866"/>
          <c:h val="0.4481929133858267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Prepregnancy BMI Category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  <a:alpha val="2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  <a:alpha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75000"/>
                  <a:alpha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Underweight</c:v>
                </c:pt>
                <c:pt idx="1">
                  <c:v>Normal weight</c:v>
                </c:pt>
                <c:pt idx="2">
                  <c:v>Overweight</c:v>
                </c:pt>
                <c:pt idx="3">
                  <c:v>Obese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3.5999999999999997E-2</c:v>
                </c:pt>
                <c:pt idx="1">
                  <c:v>0.39</c:v>
                </c:pt>
                <c:pt idx="2">
                  <c:v>0.28999999999999998</c:v>
                </c:pt>
                <c:pt idx="3">
                  <c:v>0.28399999999999997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46"/>
      </c:pieChart>
    </c:plotArea>
    <c:legend>
      <c:legendPos val="r"/>
      <c:layout>
        <c:manualLayout>
          <c:xMode val="edge"/>
          <c:yMode val="edge"/>
          <c:x val="7.9698923504127217E-2"/>
          <c:y val="0.69808061492313456"/>
          <c:w val="0.79123739967286688"/>
          <c:h val="0.206346269216347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F5A4F-0546-4295-83BE-62D8EA270EA0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5114-8CE6-4BFC-A952-0CF6C90D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5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 of 2010, 60% of mothers began pregnancy either overweight or obese.</a:t>
            </a:r>
            <a:r>
              <a:rPr lang="en-US" baseline="30000" dirty="0" smtClean="0"/>
              <a:t>2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5114-8CE6-4BFC-A952-0CF6C90DE6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13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a group of 14 Midwest Family Medicine residencies formed in 2012 in order to assist family physicians and their maternity patients. We chose weight gain in pregnancy because it is a universal issue that has been challenging for our practices to impact in a cost-effective manner.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5114-8CE6-4BFC-A952-0CF6C90DE6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59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+mn-lt"/>
              </a:rPr>
              <a:t>There are statistically significant differences among the participating institutions for all variables except baseline BMI, gestational age at delivery, newborn weight, induction of labor, and rates of preeclampsia and </a:t>
            </a:r>
            <a:r>
              <a:rPr lang="en-US" sz="1200" dirty="0" err="1" smtClean="0">
                <a:latin typeface="+mn-lt"/>
              </a:rPr>
              <a:t>eclampsia</a:t>
            </a:r>
            <a:r>
              <a:rPr lang="en-US" sz="1200" dirty="0" smtClean="0">
                <a:latin typeface="+mn-lt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5114-8CE6-4BFC-A952-0CF6C90DE6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73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C5114-8CE6-4BFC-A952-0CF6C90DE68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4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E92B-B684-4082-AE20-6B4ED46A19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D5503B52-C690-440D-A92E-8512A7DC3AE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E92B-B684-4082-AE20-6B4ED46A19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B52-C690-440D-A92E-8512A7DC3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E92B-B684-4082-AE20-6B4ED46A19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D5503B52-C690-440D-A92E-8512A7DC3A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E92B-B684-4082-AE20-6B4ED46A19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B52-C690-440D-A92E-8512A7DC3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E92B-B684-4082-AE20-6B4ED46A19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D5503B52-C690-440D-A92E-8512A7DC3A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E92B-B684-4082-AE20-6B4ED46A19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B52-C690-440D-A92E-8512A7DC3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E92B-B684-4082-AE20-6B4ED46A19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B52-C690-440D-A92E-8512A7DC3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E92B-B684-4082-AE20-6B4ED46A19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B52-C690-440D-A92E-8512A7DC3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E92B-B684-4082-AE20-6B4ED46A19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B52-C690-440D-A92E-8512A7DC3A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E92B-B684-4082-AE20-6B4ED46A19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B52-C690-440D-A92E-8512A7DC3A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7E92B-B684-4082-AE20-6B4ED46A19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03B52-C690-440D-A92E-8512A7DC3A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027E92B-B684-4082-AE20-6B4ED46A1914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5503B52-C690-440D-A92E-8512A7DC3A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1"/>
            <a:ext cx="8686800" cy="1219200"/>
          </a:xfrm>
        </p:spPr>
        <p:txBody>
          <a:bodyPr>
            <a:normAutofit/>
          </a:bodyPr>
          <a:lstStyle/>
          <a:p>
            <a:pPr defTabSz="4703763">
              <a:defRPr/>
            </a:pPr>
            <a:r>
              <a:rPr lang="en-US" sz="2400" b="1" dirty="0">
                <a:solidFill>
                  <a:schemeClr val="tx1"/>
                </a:solidFill>
              </a:rPr>
              <a:t>Implementation of a Model to </a:t>
            </a:r>
            <a:r>
              <a:rPr lang="en-US" sz="2400" b="1" dirty="0" smtClean="0">
                <a:solidFill>
                  <a:schemeClr val="tx1"/>
                </a:solidFill>
              </a:rPr>
              <a:t>Empower </a:t>
            </a:r>
            <a:r>
              <a:rPr lang="en-US" sz="2400" b="1" dirty="0">
                <a:solidFill>
                  <a:schemeClr val="tx1"/>
                </a:solidFill>
              </a:rPr>
              <a:t>Family Medicine Patients to </a:t>
            </a:r>
            <a:r>
              <a:rPr lang="en-US" sz="2400" b="1" dirty="0" smtClean="0">
                <a:solidFill>
                  <a:schemeClr val="tx1"/>
                </a:solidFill>
              </a:rPr>
              <a:t>Achieve Institute </a:t>
            </a:r>
            <a:r>
              <a:rPr lang="en-US" sz="2400" b="1" dirty="0">
                <a:solidFill>
                  <a:schemeClr val="tx1"/>
                </a:solidFill>
              </a:rPr>
              <a:t>of Medicine Gestational Weight Gain Recommendations (EMP-W-R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Charity Lehn, PGY2</a:t>
            </a:r>
          </a:p>
          <a:p>
            <a:r>
              <a:rPr lang="en-US" dirty="0" smtClean="0"/>
              <a:t>Northwestern </a:t>
            </a:r>
            <a:r>
              <a:rPr lang="en-US" dirty="0" err="1" smtClean="0"/>
              <a:t>McGaw</a:t>
            </a:r>
            <a:r>
              <a:rPr lang="en-US" dirty="0" smtClean="0"/>
              <a:t> Family Medicine Residency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9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– Phase I</a:t>
            </a:r>
            <a:br>
              <a:rPr lang="en-US" dirty="0"/>
            </a:br>
            <a:r>
              <a:rPr lang="en-US" sz="2700" dirty="0"/>
              <a:t>Baseline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299111"/>
              </p:ext>
            </p:extLst>
          </p:nvPr>
        </p:nvGraphicFramePr>
        <p:xfrm>
          <a:off x="2133600" y="1676400"/>
          <a:ext cx="4724400" cy="500929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832685"/>
                <a:gridCol w="1891715"/>
              </a:tblGrid>
              <a:tr h="293334"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Variable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Phase I Group (N=588)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Age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27.2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± 5.6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Baseline weight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156 ± 38.75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Baseline </a:t>
                      </a:r>
                      <a:r>
                        <a:rPr lang="en-US" sz="1050" b="1" dirty="0" smtClean="0"/>
                        <a:t>BMI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27.1 ± 7.09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2627">
                <a:tc gridSpan="2"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Race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627">
                <a:tc>
                  <a:txBody>
                    <a:bodyPr/>
                    <a:lstStyle/>
                    <a:p>
                      <a:pPr lvl="1" algn="l"/>
                      <a:r>
                        <a:rPr lang="en-US" sz="1050" dirty="0" smtClean="0"/>
                        <a:t>White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283 (66.0%)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lvl="1" algn="l"/>
                      <a:r>
                        <a:rPr lang="en-US" sz="1050" dirty="0" smtClean="0"/>
                        <a:t>Black or African American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108 (25.2%)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lvl="1" algn="l"/>
                      <a:r>
                        <a:rPr lang="en-US" sz="1050" dirty="0" smtClean="0"/>
                        <a:t>Asian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36 (8.4%)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1373">
                <a:tc>
                  <a:txBody>
                    <a:bodyPr/>
                    <a:lstStyle/>
                    <a:p>
                      <a:pPr lvl="1" algn="l"/>
                      <a:r>
                        <a:rPr lang="en-US" sz="1050" dirty="0" smtClean="0"/>
                        <a:t>American Indian or Alaskan Native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1 (0.2%)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1373">
                <a:tc>
                  <a:txBody>
                    <a:bodyPr/>
                    <a:lstStyle/>
                    <a:p>
                      <a:pPr lvl="1" algn="l"/>
                      <a:r>
                        <a:rPr lang="en-US" sz="1050" dirty="0" smtClean="0"/>
                        <a:t>Native Hawaiian or Pacific Islander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1 (0.2%)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2627">
                <a:tc gridSpan="2"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Ethnicity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2627">
                <a:tc>
                  <a:txBody>
                    <a:bodyPr/>
                    <a:lstStyle/>
                    <a:p>
                      <a:pPr lvl="1" algn="l"/>
                      <a:r>
                        <a:rPr lang="en-US" sz="1050" dirty="0" smtClean="0"/>
                        <a:t>Non</a:t>
                      </a:r>
                      <a:r>
                        <a:rPr lang="en-US" sz="1050" baseline="0" dirty="0" smtClean="0"/>
                        <a:t> Hispanic or Latino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288 (58.8%)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lvl="1" algn="l"/>
                      <a:r>
                        <a:rPr lang="en-US" sz="1050" dirty="0" smtClean="0"/>
                        <a:t>Hispanic or Latino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209 (41.2%)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Insurance Status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5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lvl="1" algn="l"/>
                      <a:r>
                        <a:rPr lang="en-US" sz="1050" dirty="0" smtClean="0"/>
                        <a:t>Medicaid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384 (66.7%)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1311">
                <a:tc>
                  <a:txBody>
                    <a:bodyPr/>
                    <a:lstStyle/>
                    <a:p>
                      <a:pPr lvl="1" algn="l"/>
                      <a:r>
                        <a:rPr lang="en-US" sz="1050" dirty="0" smtClean="0"/>
                        <a:t>Other Commercial Insurance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93 (16.1%)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lvl="1" algn="l"/>
                      <a:r>
                        <a:rPr lang="en-US" sz="1050" dirty="0" smtClean="0"/>
                        <a:t>HMO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90 (15.6%)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lvl="1" algn="l"/>
                      <a:r>
                        <a:rPr lang="en-US" sz="1050" dirty="0" smtClean="0"/>
                        <a:t>Self Pay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9 (1.6%)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2627">
                <a:tc>
                  <a:txBody>
                    <a:bodyPr/>
                    <a:lstStyle/>
                    <a:p>
                      <a:pPr algn="l"/>
                      <a:r>
                        <a:rPr lang="en-US" sz="1050" b="1" dirty="0" smtClean="0"/>
                        <a:t>Gravidity</a:t>
                      </a:r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smtClean="0"/>
                        <a:t>2.5 ± 1.6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– Phase I</a:t>
            </a:r>
            <a:br>
              <a:rPr lang="en-US" dirty="0"/>
            </a:br>
            <a:r>
              <a:rPr lang="en-US" sz="3600" dirty="0" smtClean="0"/>
              <a:t>Outcomes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058934"/>
              </p:ext>
            </p:extLst>
          </p:nvPr>
        </p:nvGraphicFramePr>
        <p:xfrm>
          <a:off x="1447800" y="1752600"/>
          <a:ext cx="6365994" cy="4133202"/>
        </p:xfrm>
        <a:graphic>
          <a:graphicData uri="http://schemas.openxmlformats.org/drawingml/2006/table">
            <a:tbl>
              <a:tblPr firstRow="1">
                <a:tableStyleId>{EB344D84-9AFB-497E-A393-DC336BA19D2E}</a:tableStyleId>
              </a:tblPr>
              <a:tblGrid>
                <a:gridCol w="3741868"/>
                <a:gridCol w="2624126"/>
              </a:tblGrid>
              <a:tr h="445122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Outcome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Phase I Group (N=588)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035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Total weight gain (in </a:t>
                      </a:r>
                      <a:r>
                        <a:rPr lang="en-US" sz="1600" b="1" dirty="0" err="1" smtClean="0"/>
                        <a:t>lb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27.97 ± 13.76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70355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First trimester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2.72 ± 6.15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0355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Second trimester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16.5 ± 10.19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0355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Third trimester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27.8 ± 13.93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0355">
                <a:tc gridSpan="2"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Weight gain counseling documented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355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270 (46.2%)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0355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314 (53.8%)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0355">
                <a:tc gridSpan="2">
                  <a:txBody>
                    <a:bodyPr/>
                    <a:lstStyle/>
                    <a:p>
                      <a:pPr lvl="0" algn="l"/>
                      <a:r>
                        <a:rPr lang="en-US" sz="1600" b="1" dirty="0" smtClean="0"/>
                        <a:t>Counseling consistent with IOM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355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118 (42.8%)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0355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70 (25.4%)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0355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N/A (not documented)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88 (31.9%)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8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570395"/>
              </p:ext>
            </p:extLst>
          </p:nvPr>
        </p:nvGraphicFramePr>
        <p:xfrm>
          <a:off x="838200" y="304800"/>
          <a:ext cx="7391401" cy="6396485"/>
        </p:xfrm>
        <a:graphic>
          <a:graphicData uri="http://schemas.openxmlformats.org/drawingml/2006/table">
            <a:tbl>
              <a:tblPr firstRow="1">
                <a:tableStyleId>{EB344D84-9AFB-497E-A393-DC336BA19D2E}</a:tableStyleId>
              </a:tblPr>
              <a:tblGrid>
                <a:gridCol w="4337792"/>
                <a:gridCol w="3053609"/>
              </a:tblGrid>
              <a:tr h="3358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Outcome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Phase I Group (N=588)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1469">
                <a:tc gridSpan="2">
                  <a:txBody>
                    <a:bodyPr/>
                    <a:lstStyle/>
                    <a:p>
                      <a:pPr lvl="0" algn="l"/>
                      <a:r>
                        <a:rPr lang="en-US" sz="1600" b="1" dirty="0" smtClean="0"/>
                        <a:t>Delivery Mode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9">
                <a:tc>
                  <a:txBody>
                    <a:bodyPr/>
                    <a:lstStyle/>
                    <a:p>
                      <a:pPr lvl="1" algn="l"/>
                      <a:r>
                        <a:rPr lang="en-US" sz="1600" b="0" dirty="0" smtClean="0"/>
                        <a:t>Vaginal</a:t>
                      </a:r>
                      <a:endParaRPr lang="en-US" sz="16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457</a:t>
                      </a:r>
                      <a:r>
                        <a:rPr lang="en-US" sz="1600" baseline="0" dirty="0" smtClean="0"/>
                        <a:t> (77.9%)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51469">
                <a:tc>
                  <a:txBody>
                    <a:bodyPr/>
                    <a:lstStyle/>
                    <a:p>
                      <a:pPr lvl="1" algn="l"/>
                      <a:r>
                        <a:rPr lang="en-US" sz="1600" b="0" dirty="0" smtClean="0"/>
                        <a:t>Vacuum </a:t>
                      </a:r>
                      <a:r>
                        <a:rPr lang="en-US" sz="1600" b="0" baseline="0" dirty="0" smtClean="0"/>
                        <a:t>– assisted </a:t>
                      </a:r>
                      <a:endParaRPr lang="en-US" sz="16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28 (4.5%)</a:t>
                      </a:r>
                      <a:endParaRPr lang="en-US" sz="16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51469">
                <a:tc>
                  <a:txBody>
                    <a:bodyPr/>
                    <a:lstStyle/>
                    <a:p>
                      <a:pPr lvl="1" algn="l"/>
                      <a:r>
                        <a:rPr lang="en-US" sz="1600" b="0" dirty="0" smtClean="0"/>
                        <a:t>Forceps</a:t>
                      </a:r>
                      <a:r>
                        <a:rPr lang="en-US" sz="1600" b="0" baseline="0" dirty="0" smtClean="0"/>
                        <a:t> – </a:t>
                      </a:r>
                      <a:r>
                        <a:rPr lang="en-US" sz="1600" b="0" dirty="0" smtClean="0"/>
                        <a:t>assisted </a:t>
                      </a:r>
                      <a:endParaRPr lang="en-US" sz="16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 (0.5%)</a:t>
                      </a:r>
                      <a:endParaRPr lang="en-US" sz="16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51469">
                <a:tc>
                  <a:txBody>
                    <a:bodyPr/>
                    <a:lstStyle/>
                    <a:p>
                      <a:pPr lvl="1" algn="l"/>
                      <a:r>
                        <a:rPr lang="en-US" sz="1600" b="0" dirty="0" smtClean="0"/>
                        <a:t>Cesarean</a:t>
                      </a:r>
                      <a:r>
                        <a:rPr lang="en-US" sz="1600" b="0" baseline="0" dirty="0" smtClean="0"/>
                        <a:t> – primary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73 (12.4%)</a:t>
                      </a:r>
                      <a:endParaRPr lang="en-US" sz="16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51469">
                <a:tc>
                  <a:txBody>
                    <a:bodyPr/>
                    <a:lstStyle/>
                    <a:p>
                      <a:pPr lvl="1" algn="l"/>
                      <a:r>
                        <a:rPr lang="en-US" sz="1600" b="0" dirty="0" smtClean="0"/>
                        <a:t>Cesarean – secondary </a:t>
                      </a:r>
                      <a:endParaRPr lang="en-US" sz="16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26 (4.4%)</a:t>
                      </a:r>
                      <a:endParaRPr lang="en-US" sz="1600" b="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251469">
                <a:tc gridSpan="2">
                  <a:txBody>
                    <a:bodyPr/>
                    <a:lstStyle/>
                    <a:p>
                      <a:pPr lvl="0" algn="l"/>
                      <a:r>
                        <a:rPr lang="en-US" sz="1600" b="1" dirty="0" smtClean="0"/>
                        <a:t>Induction</a:t>
                      </a:r>
                      <a:r>
                        <a:rPr lang="en-US" sz="1600" b="1" baseline="0" dirty="0" smtClean="0"/>
                        <a:t> of Labor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9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141 (26.7%)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1469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388 (73.3%)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1469">
                <a:tc gridSpan="2">
                  <a:txBody>
                    <a:bodyPr/>
                    <a:lstStyle/>
                    <a:p>
                      <a:pPr lvl="0" algn="l"/>
                      <a:r>
                        <a:rPr lang="en-US" sz="1600" b="1" dirty="0" smtClean="0"/>
                        <a:t>Shoulder Dystocia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9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17 (2.9%)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1469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495 (84.5%)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1469">
                <a:tc gridSpan="2"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Maternal complications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9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Gestational HTN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22 (3.7%)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1469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Preeclampsia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28 (4.8%)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1469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err="1" smtClean="0"/>
                        <a:t>Eclampsia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 (0.2%)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886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Gestational diabetes, diet control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28 (4.5%)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8973"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Gestational diabetes, medication control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15 (2.6%)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8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– Phase I</a:t>
            </a:r>
            <a:br>
              <a:rPr lang="en-US" dirty="0"/>
            </a:br>
            <a:r>
              <a:rPr lang="en-US" sz="3600" dirty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6400800" cy="512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53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– Phase I</a:t>
            </a:r>
            <a:br>
              <a:rPr lang="en-US" dirty="0"/>
            </a:br>
            <a:r>
              <a:rPr lang="en-US" sz="3600" dirty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646289"/>
              </p:ext>
            </p:extLst>
          </p:nvPr>
        </p:nvGraphicFramePr>
        <p:xfrm>
          <a:off x="1447800" y="2209800"/>
          <a:ext cx="6629400" cy="3515851"/>
        </p:xfrm>
        <a:graphic>
          <a:graphicData uri="http://schemas.openxmlformats.org/drawingml/2006/table">
            <a:tbl>
              <a:tblPr firstRow="1" firstCol="1" bandRow="1">
                <a:tableStyleId>{EB344D84-9AFB-497E-A393-DC336BA19D2E}</a:tableStyleId>
              </a:tblPr>
              <a:tblGrid>
                <a:gridCol w="2335323"/>
                <a:gridCol w="2148498"/>
                <a:gridCol w="2145579"/>
              </a:tblGrid>
              <a:tr h="790708"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</a:rPr>
                        <a:t>Weight gain counseling documented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2023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2000" b="1" dirty="0" smtClean="0"/>
                        <a:t>No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2000" b="1" dirty="0" smtClean="0"/>
                        <a:t>Yes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2023">
                <a:tc>
                  <a:txBody>
                    <a:bodyPr/>
                    <a:lstStyle/>
                    <a:p>
                      <a:pPr lvl="0"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Weight Gain Below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Goal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2000" dirty="0" smtClean="0"/>
                        <a:t>20.7%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2000" dirty="0" smtClean="0"/>
                        <a:t>22.6%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2023">
                <a:tc>
                  <a:txBody>
                    <a:bodyPr/>
                    <a:lstStyle/>
                    <a:p>
                      <a:pPr lvl="0"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Weight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Gain At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Goal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2000" dirty="0" smtClean="0"/>
                        <a:t>32.2%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2000" dirty="0" smtClean="0"/>
                        <a:t>31.9%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2023">
                <a:tc>
                  <a:txBody>
                    <a:bodyPr/>
                    <a:lstStyle/>
                    <a:p>
                      <a:pPr lvl="0"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Weight Gain Above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Goal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2000" dirty="0" smtClean="0"/>
                        <a:t>47.1%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2000" dirty="0" smtClean="0"/>
                        <a:t>45.6%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65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our patients are overweight or obese at the beginning of pregnancy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Many patients gain more than the recommended amount.</a:t>
            </a:r>
          </a:p>
          <a:p>
            <a:r>
              <a:rPr lang="en-US" dirty="0" smtClean="0"/>
              <a:t>One </a:t>
            </a:r>
            <a:r>
              <a:rPr lang="en-US" dirty="0"/>
              <a:t>limitation of the study is that the timing and quality of weight gain counseling was not </a:t>
            </a:r>
            <a:r>
              <a:rPr lang="en-US" dirty="0" smtClean="0"/>
              <a:t>recorded.</a:t>
            </a:r>
            <a:endParaRPr lang="en-US" dirty="0"/>
          </a:p>
        </p:txBody>
      </p:sp>
      <p:pic>
        <p:nvPicPr>
          <p:cNvPr id="5122" name="Picture 2" descr="http://ww1.prweb.com/prfiles/2013/05/14/10730732/acupuncture%20healthy%20pregnanc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4356665"/>
            <a:ext cx="3886199" cy="251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Conclusions/Future Directions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/>
              <a:t>Our baseline assessment does not demonstrate that our 2012-2013 counseling techniques were any more effective than not counseling at all.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/>
              <a:t>It will be important to reassess our populations in </a:t>
            </a:r>
            <a:r>
              <a:rPr lang="en-US" dirty="0" smtClean="0"/>
              <a:t>Phase 3 to </a:t>
            </a:r>
            <a:r>
              <a:rPr lang="en-US" dirty="0"/>
              <a:t>determine whether educating the clinicians and staff impacted weight gain in our populations</a:t>
            </a:r>
            <a:r>
              <a:rPr lang="en-US" dirty="0" smtClean="0"/>
              <a:t>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/>
              <a:t>We plan to include the timing of weight gain counseling in our repeat assessment to address </a:t>
            </a:r>
            <a:r>
              <a:rPr lang="en-US" dirty="0" smtClean="0"/>
              <a:t>this limitation.</a:t>
            </a:r>
            <a:endParaRPr lang="en-US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/>
              <a:t>Our study population will approximately double by 2016 to include other Family Medicine Midwest </a:t>
            </a:r>
            <a:r>
              <a:rPr lang="en-US" dirty="0" smtClean="0"/>
              <a:t>Collaborators.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801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sz="1800" dirty="0" err="1"/>
              <a:t>Krukowski</a:t>
            </a:r>
            <a:r>
              <a:rPr lang="en-US" sz="1800" dirty="0"/>
              <a:t> R, </a:t>
            </a:r>
            <a:r>
              <a:rPr lang="en-US" sz="1800" dirty="0" err="1"/>
              <a:t>Bursac</a:t>
            </a:r>
            <a:r>
              <a:rPr lang="en-US" sz="1800" dirty="0"/>
              <a:t> Z. "Exploring Potential Health Disparities in Excessive Gestational Weight Gain." Journal of Woman's Health. Jun 2013; 22(6): 494-500</a:t>
            </a:r>
            <a:r>
              <a:rPr lang="en-US" sz="1800" dirty="0" smtClean="0"/>
              <a:t>.</a:t>
            </a:r>
          </a:p>
          <a:p>
            <a:pPr lvl="0">
              <a:buFont typeface="+mj-lt"/>
              <a:buAutoNum type="arabicPeriod"/>
            </a:pPr>
            <a:r>
              <a:rPr lang="en-US" sz="1800" dirty="0" smtClean="0"/>
              <a:t>Weight </a:t>
            </a:r>
            <a:r>
              <a:rPr lang="en-US" sz="1800" dirty="0"/>
              <a:t>gain during pregnancy: Reexamining the Guidelines. In: Rasmussen KM, </a:t>
            </a:r>
            <a:r>
              <a:rPr lang="en-US" sz="1800" dirty="0" err="1"/>
              <a:t>Yaktine</a:t>
            </a:r>
            <a:r>
              <a:rPr lang="en-US" sz="1800" dirty="0"/>
              <a:t>  AL, Editors. Committee to Reexamine IOM Pregnancy Weight Guidelines Food and Nutrition Board. Board on Children, Youth, and Families. Institute of Medicine and National Research Council of the National Academies. Washington, DC: The National Academies Press; 2009</a:t>
            </a:r>
            <a:r>
              <a:rPr lang="en-US" sz="1800" dirty="0" smtClean="0"/>
              <a:t>.</a:t>
            </a:r>
          </a:p>
          <a:p>
            <a:pPr lvl="0">
              <a:buFont typeface="+mj-lt"/>
              <a:buAutoNum type="arabicPeriod"/>
            </a:pPr>
            <a:r>
              <a:rPr lang="en-US" sz="1800" dirty="0" err="1" smtClean="0"/>
              <a:t>Muktabhant</a:t>
            </a:r>
            <a:r>
              <a:rPr lang="en-US" sz="1800" dirty="0" smtClean="0"/>
              <a:t> </a:t>
            </a:r>
            <a:r>
              <a:rPr lang="en-US" sz="1800" dirty="0"/>
              <a:t>B, </a:t>
            </a:r>
            <a:r>
              <a:rPr lang="en-US" sz="1800" dirty="0" err="1"/>
              <a:t>Lumbiganon</a:t>
            </a:r>
            <a:r>
              <a:rPr lang="en-US" sz="1800" dirty="0"/>
              <a:t> P. "Interventions for Preventing Excessive Weight Gain during  Pregnancy (Review)." The Cochrane Library Collaboration. Apr 2012; 18(4): </a:t>
            </a:r>
            <a:r>
              <a:rPr lang="en-US" sz="1800" dirty="0" smtClean="0"/>
              <a:t>1-96.</a:t>
            </a:r>
          </a:p>
          <a:p>
            <a:pPr lvl="0">
              <a:buFont typeface="+mj-lt"/>
              <a:buAutoNum type="arabicPeriod"/>
            </a:pPr>
            <a:r>
              <a:rPr lang="en-US" sz="1800" dirty="0" err="1" smtClean="0"/>
              <a:t>Guelinckx</a:t>
            </a:r>
            <a:r>
              <a:rPr lang="en-US" sz="1800" dirty="0" smtClean="0"/>
              <a:t> </a:t>
            </a:r>
            <a:r>
              <a:rPr lang="en-US" sz="1800" dirty="0"/>
              <a:t>I, </a:t>
            </a:r>
            <a:r>
              <a:rPr lang="en-US" sz="1800" dirty="0" err="1"/>
              <a:t>Devlieger</a:t>
            </a:r>
            <a:r>
              <a:rPr lang="en-US" sz="1800" dirty="0"/>
              <a:t> R, </a:t>
            </a:r>
            <a:r>
              <a:rPr lang="en-US" sz="1800" dirty="0" err="1"/>
              <a:t>Mullie</a:t>
            </a:r>
            <a:r>
              <a:rPr lang="en-US" sz="1800" dirty="0"/>
              <a:t> P, Vansant G. “Effect of lifestyle intervention on </a:t>
            </a:r>
            <a:r>
              <a:rPr lang="en-US" sz="1800" dirty="0" smtClean="0"/>
              <a:t>dietary habits</a:t>
            </a:r>
            <a:r>
              <a:rPr lang="en-US" sz="1800" dirty="0"/>
              <a:t>, physical activity, and gestational weight gain in obese pregnant women: </a:t>
            </a:r>
            <a:r>
              <a:rPr lang="en-US" sz="1800" dirty="0" smtClean="0"/>
              <a:t>a randomized </a:t>
            </a:r>
            <a:r>
              <a:rPr lang="en-US" sz="1800" dirty="0"/>
              <a:t>controlled trial.” Am J </a:t>
            </a:r>
            <a:r>
              <a:rPr lang="en-US" sz="1800" dirty="0" err="1"/>
              <a:t>Clin</a:t>
            </a:r>
            <a:r>
              <a:rPr lang="en-US" sz="1800" dirty="0"/>
              <a:t> </a:t>
            </a:r>
            <a:r>
              <a:rPr lang="en-US" sz="1800" dirty="0" err="1"/>
              <a:t>Nutr</a:t>
            </a:r>
            <a:r>
              <a:rPr lang="en-US" sz="1800" dirty="0"/>
              <a:t>. Feb 2010; 91(2): 373-380</a:t>
            </a:r>
            <a:r>
              <a:rPr lang="en-US" sz="1800" dirty="0" smtClean="0"/>
              <a:t>.</a:t>
            </a:r>
          </a:p>
          <a:p>
            <a:pPr lvl="0">
              <a:buFont typeface="+mj-lt"/>
              <a:buAutoNum type="arabicPeriod"/>
            </a:pPr>
            <a:r>
              <a:rPr lang="en-US" sz="1800" dirty="0" err="1"/>
              <a:t>Polley</a:t>
            </a:r>
            <a:r>
              <a:rPr lang="en-US" sz="1800" dirty="0"/>
              <a:t> BA, Wing RR, Sims CF. </a:t>
            </a:r>
            <a:r>
              <a:rPr lang="en-US" sz="1800" dirty="0" smtClean="0"/>
              <a:t>“Randomized controlled </a:t>
            </a:r>
            <a:r>
              <a:rPr lang="en-US" sz="1800" dirty="0"/>
              <a:t>trial to prevent excessive </a:t>
            </a:r>
            <a:r>
              <a:rPr lang="en-US" sz="1800" dirty="0" smtClean="0"/>
              <a:t>weight gain </a:t>
            </a:r>
            <a:r>
              <a:rPr lang="en-US" sz="1800" dirty="0"/>
              <a:t>in pregnant women</a:t>
            </a:r>
            <a:r>
              <a:rPr lang="en-US" sz="1800" dirty="0" smtClean="0"/>
              <a:t>.” </a:t>
            </a:r>
            <a:r>
              <a:rPr lang="en-US" sz="1800" dirty="0"/>
              <a:t>International Journal of Obesity Related Metabolic Disorders. </a:t>
            </a:r>
            <a:r>
              <a:rPr lang="en-US" sz="1800" dirty="0" smtClean="0"/>
              <a:t>Nov </a:t>
            </a:r>
            <a:r>
              <a:rPr lang="en-US" sz="1800" dirty="0"/>
              <a:t>2002; 26(11): 1494-502.</a:t>
            </a:r>
          </a:p>
        </p:txBody>
      </p:sp>
    </p:spTree>
    <p:extLst>
      <p:ext uri="{BB962C8B-B14F-4D97-AF65-F5344CB8AC3E}">
        <p14:creationId xmlns:p14="http://schemas.microsoft.com/office/powerpoint/2010/main" val="19028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Methods</a:t>
            </a:r>
          </a:p>
          <a:p>
            <a:r>
              <a:rPr lang="en-US" dirty="0" smtClean="0"/>
              <a:t>Preliminary Results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Conclusions/Future Directions</a:t>
            </a:r>
          </a:p>
        </p:txBody>
      </p:sp>
      <p:pic>
        <p:nvPicPr>
          <p:cNvPr id="4" name="Picture 6" descr="http://topnews.in/health/files/pregnant_woma.jpg"/>
          <p:cNvPicPr>
            <a:picLocks noChangeAspect="1" noChangeArrowheads="1"/>
          </p:cNvPicPr>
          <p:nvPr/>
        </p:nvPicPr>
        <p:blipFill>
          <a:blip r:embed="rId2" cstate="print"/>
          <a:srcRect l="14432" r="7550"/>
          <a:stretch>
            <a:fillRect/>
          </a:stretch>
        </p:blipFill>
        <p:spPr bwMode="auto">
          <a:xfrm>
            <a:off x="5410200" y="3581400"/>
            <a:ext cx="3200400" cy="27874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72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789" y="1524000"/>
            <a:ext cx="4871211" cy="454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077200" cy="5257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Obesity is increasingly prevalent in the U.S. and poses risks to maternal and fetal health.</a:t>
            </a:r>
            <a:r>
              <a:rPr lang="en-US" baseline="300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2009, the Institute of Medicine </a:t>
            </a:r>
            <a:r>
              <a:rPr lang="en-US" dirty="0" smtClean="0">
                <a:solidFill>
                  <a:schemeClr val="tx1"/>
                </a:solidFill>
              </a:rPr>
              <a:t>issued BMI-specific recommendations for weight </a:t>
            </a:r>
            <a:r>
              <a:rPr lang="en-US" dirty="0">
                <a:solidFill>
                  <a:schemeClr val="tx1"/>
                </a:solidFill>
              </a:rPr>
              <a:t>gain </a:t>
            </a:r>
            <a:r>
              <a:rPr lang="en-US" dirty="0" smtClean="0">
                <a:solidFill>
                  <a:schemeClr val="tx1"/>
                </a:solidFill>
              </a:rPr>
              <a:t>in pregnancy.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20-40% of women gain more than the recommended amount in pregnancy.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Lifestyle interventions have shown mixed results for achieving appropriate gestational weight gain.</a:t>
            </a:r>
            <a:r>
              <a:rPr lang="en-US" baseline="30000" dirty="0" smtClean="0">
                <a:solidFill>
                  <a:schemeClr val="tx1"/>
                </a:solidFill>
              </a:rPr>
              <a:t>4,5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Presently</a:t>
            </a:r>
            <a:r>
              <a:rPr lang="en-US" dirty="0">
                <a:solidFill>
                  <a:schemeClr val="tx1"/>
                </a:solidFill>
              </a:rPr>
              <a:t>, there are no published studies that describe a low cost and highly effective Family Medicine </a:t>
            </a:r>
            <a:r>
              <a:rPr lang="en-US" dirty="0" smtClean="0">
                <a:solidFill>
                  <a:schemeClr val="tx1"/>
                </a:solidFill>
              </a:rPr>
              <a:t>intervention </a:t>
            </a:r>
            <a:r>
              <a:rPr lang="en-US" dirty="0">
                <a:solidFill>
                  <a:schemeClr val="tx1"/>
                </a:solidFill>
              </a:rPr>
              <a:t>that helps American women reduce their risk of gaining an excessive amount of weight in pregnancy.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77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Family </a:t>
            </a:r>
            <a:r>
              <a:rPr lang="en-US" dirty="0"/>
              <a:t>Medicine Midwest Maternity Care </a:t>
            </a:r>
            <a:r>
              <a:rPr lang="en-US" dirty="0" smtClean="0"/>
              <a:t>Collaborative</a:t>
            </a:r>
          </a:p>
          <a:p>
            <a:pPr lvl="0"/>
            <a:r>
              <a:rPr lang="en-US" dirty="0" smtClean="0"/>
              <a:t>Sites involved:</a:t>
            </a:r>
          </a:p>
          <a:p>
            <a:pPr lvl="1"/>
            <a:r>
              <a:rPr lang="en-US" dirty="0" smtClean="0"/>
              <a:t>University of Illinois – Chicago </a:t>
            </a:r>
          </a:p>
          <a:p>
            <a:pPr lvl="1"/>
            <a:r>
              <a:rPr lang="en-US" dirty="0" err="1" smtClean="0"/>
              <a:t>McGaw</a:t>
            </a:r>
            <a:r>
              <a:rPr lang="en-US" dirty="0" smtClean="0"/>
              <a:t> Northwestern</a:t>
            </a:r>
          </a:p>
          <a:p>
            <a:pPr lvl="1"/>
            <a:r>
              <a:rPr lang="en-US" dirty="0" smtClean="0"/>
              <a:t>Advocate Christ</a:t>
            </a:r>
          </a:p>
          <a:p>
            <a:pPr lvl="1"/>
            <a:r>
              <a:rPr lang="en-US" dirty="0" smtClean="0"/>
              <a:t>University of Illinois – Rockford Dixon RTT</a:t>
            </a:r>
          </a:p>
          <a:p>
            <a:pPr lvl="1"/>
            <a:r>
              <a:rPr lang="en-US" dirty="0" smtClean="0"/>
              <a:t>University of North Dakota – Minot</a:t>
            </a:r>
          </a:p>
          <a:p>
            <a:pPr lvl="1"/>
            <a:r>
              <a:rPr lang="en-US" dirty="0" smtClean="0"/>
              <a:t>Coming soon … St. Mary’s and Elizabeth’s, Presence Resurrection Medical Center, Adventist Hinsdale, Loyola/Cook County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4" name="Rectangle 6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i="1" dirty="0" smtClean="0">
                <a:latin typeface="+mn-lt"/>
              </a:rPr>
              <a:t>Does the proportion of women who achieve appropriate weight gain in pregnancy (per the 2009 Institute of Medicine guidelines) increase after an office-based educational intervention, and does this have any impact on rates of obesity-related complications?</a:t>
            </a:r>
            <a:endParaRPr lang="en-US" sz="2800" i="1" dirty="0"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93101"/>
              </p:ext>
            </p:extLst>
          </p:nvPr>
        </p:nvGraphicFramePr>
        <p:xfrm>
          <a:off x="1905000" y="4800600"/>
          <a:ext cx="5429250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68605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Pre-pregnancy BMI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Total Weight Gain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&lt;18.5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28-40 pounds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18.5-24.9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25-35 pounds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25-29.9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15-25 pounds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≥30</a:t>
                      </a:r>
                      <a:endParaRPr lang="en-US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11-20 pounds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9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9" name="Text Box 67"/>
          <p:cNvSpPr txBox="1">
            <a:spLocks noChangeArrowheads="1"/>
          </p:cNvSpPr>
          <p:nvPr/>
        </p:nvSpPr>
        <p:spPr bwMode="auto">
          <a:xfrm>
            <a:off x="533400" y="1861805"/>
            <a:ext cx="8153400" cy="769441"/>
          </a:xfrm>
          <a:prstGeom prst="rect">
            <a:avLst/>
          </a:prstGeom>
          <a:solidFill>
            <a:srgbClr val="4C216D">
              <a:alpha val="12941"/>
            </a:srgb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defPPr>
              <a:defRPr lang="en-US"/>
            </a:defPPr>
            <a:lvl1pPr marL="0" indent="0" algn="ctr">
              <a:spcBef>
                <a:spcPct val="20000"/>
              </a:spcBef>
              <a:defRPr sz="2800" b="1" u="sng">
                <a:latin typeface="+mn-lt"/>
              </a:defRPr>
            </a:lvl1pPr>
            <a:lvl2pPr marL="923925" indent="-346075"/>
            <a:lvl3pPr marL="1038225"/>
            <a:lvl6pPr fontAlgn="base">
              <a:spcBef>
                <a:spcPct val="0"/>
              </a:spcBef>
              <a:spcAft>
                <a:spcPct val="0"/>
              </a:spcAft>
            </a:lvl6pPr>
            <a:lvl7pPr fontAlgn="base">
              <a:spcBef>
                <a:spcPct val="0"/>
              </a:spcBef>
              <a:spcAft>
                <a:spcPct val="0"/>
              </a:spcAft>
            </a:lvl7pPr>
            <a:lvl8pPr fontAlgn="base">
              <a:spcBef>
                <a:spcPct val="0"/>
              </a:spcBef>
              <a:spcAft>
                <a:spcPct val="0"/>
              </a:spcAft>
            </a:lvl8pPr>
            <a:lvl9pPr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sz="2000" u="none" dirty="0"/>
              <a:t>Phase 1: Pre-intervention Assessment</a:t>
            </a:r>
          </a:p>
          <a:p>
            <a:r>
              <a:rPr lang="en-US" sz="2000" b="0" u="none" dirty="0"/>
              <a:t>Retrospective chart review of deliveries in 2012-2013</a:t>
            </a: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auto">
          <a:xfrm>
            <a:off x="533400" y="3179886"/>
            <a:ext cx="8153400" cy="1975926"/>
          </a:xfrm>
          <a:prstGeom prst="rect">
            <a:avLst/>
          </a:prstGeom>
          <a:solidFill>
            <a:srgbClr val="4C216D">
              <a:alpha val="30196"/>
            </a:srgb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1963" indent="-461963">
              <a:defRPr>
                <a:solidFill>
                  <a:schemeClr val="tx1"/>
                </a:solidFill>
                <a:latin typeface="Arial" charset="0"/>
              </a:defRPr>
            </a:lvl1pPr>
            <a:lvl2pPr marL="923925" indent="-346075">
              <a:defRPr>
                <a:solidFill>
                  <a:schemeClr val="tx1"/>
                </a:solidFill>
                <a:latin typeface="Arial" charset="0"/>
              </a:defRPr>
            </a:lvl2pPr>
            <a:lvl3pPr marL="1038225"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defRPr/>
            </a:pPr>
            <a:r>
              <a:rPr lang="en-US" b="1" dirty="0">
                <a:latin typeface="+mn-lt"/>
              </a:rPr>
              <a:t>Phase 2: </a:t>
            </a:r>
            <a:r>
              <a:rPr lang="en-US" b="1" dirty="0" smtClean="0">
                <a:latin typeface="+mn-lt"/>
              </a:rPr>
              <a:t>Intervention Phase (2014-2016)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Distribute summary of practice </a:t>
            </a:r>
            <a:r>
              <a:rPr lang="en-US" dirty="0">
                <a:latin typeface="+mn-lt"/>
              </a:rPr>
              <a:t>data </a:t>
            </a:r>
            <a:r>
              <a:rPr lang="en-US" dirty="0" smtClean="0">
                <a:latin typeface="+mn-lt"/>
              </a:rPr>
              <a:t>from </a:t>
            </a:r>
            <a:r>
              <a:rPr lang="en-US" dirty="0">
                <a:latin typeface="+mn-lt"/>
              </a:rPr>
              <a:t>Phase </a:t>
            </a:r>
            <a:r>
              <a:rPr lang="en-US" dirty="0" smtClean="0">
                <a:latin typeface="+mn-lt"/>
              </a:rPr>
              <a:t>1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Conduct educational </a:t>
            </a:r>
            <a:r>
              <a:rPr lang="en-US" dirty="0" smtClean="0">
                <a:latin typeface="+mn-lt"/>
              </a:rPr>
              <a:t>session </a:t>
            </a:r>
            <a:r>
              <a:rPr lang="en-US" dirty="0">
                <a:latin typeface="+mn-lt"/>
              </a:rPr>
              <a:t>with the medical staff (physicians, nurses, clinical staff, etc</a:t>
            </a:r>
            <a:r>
              <a:rPr lang="en-US" dirty="0" smtClean="0">
                <a:latin typeface="+mn-lt"/>
              </a:rPr>
              <a:t>.)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  <a:cs typeface="Arial" pitchFamily="34" charset="0"/>
              </a:rPr>
              <a:t>Distribute educational materials to staff and patients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  <a:cs typeface="Arial" pitchFamily="34" charset="0"/>
              </a:rPr>
              <a:t>Post educational material in clinic areas (optional)</a:t>
            </a:r>
            <a:endParaRPr lang="en-US" dirty="0">
              <a:latin typeface="+mn-lt"/>
              <a:cs typeface="Arial" pitchFamily="34" charset="0"/>
            </a:endParaRPr>
          </a:p>
        </p:txBody>
      </p:sp>
      <p:sp>
        <p:nvSpPr>
          <p:cNvPr id="11" name="Text Box 67"/>
          <p:cNvSpPr txBox="1">
            <a:spLocks noChangeArrowheads="1"/>
          </p:cNvSpPr>
          <p:nvPr/>
        </p:nvSpPr>
        <p:spPr bwMode="auto">
          <a:xfrm>
            <a:off x="533400" y="5724966"/>
            <a:ext cx="8153400" cy="707886"/>
          </a:xfrm>
          <a:prstGeom prst="rect">
            <a:avLst/>
          </a:prstGeom>
          <a:solidFill>
            <a:srgbClr val="4C216D">
              <a:alpha val="50196"/>
            </a:srgb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61963" indent="-461963">
              <a:defRPr>
                <a:solidFill>
                  <a:schemeClr val="tx1"/>
                </a:solidFill>
                <a:latin typeface="Arial" charset="0"/>
              </a:defRPr>
            </a:lvl1pPr>
            <a:lvl2pPr marL="923925" indent="-346075">
              <a:defRPr>
                <a:solidFill>
                  <a:schemeClr val="tx1"/>
                </a:solidFill>
                <a:latin typeface="Arial" charset="0"/>
              </a:defRPr>
            </a:lvl2pPr>
            <a:lvl3pPr marL="1038225"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spcBef>
                <a:spcPct val="20000"/>
              </a:spcBef>
              <a:defRPr/>
            </a:pPr>
            <a:r>
              <a:rPr lang="en-US" sz="2000" b="1" dirty="0" smtClean="0">
                <a:latin typeface="+mn-lt"/>
              </a:rPr>
              <a:t>Phase </a:t>
            </a:r>
            <a:r>
              <a:rPr lang="en-US" sz="2000" b="1" dirty="0">
                <a:latin typeface="+mn-lt"/>
              </a:rPr>
              <a:t>3: Post-Intervention </a:t>
            </a:r>
            <a:r>
              <a:rPr lang="en-US" sz="2000" b="1" dirty="0" smtClean="0">
                <a:latin typeface="+mn-lt"/>
              </a:rPr>
              <a:t>Assessment </a:t>
            </a:r>
          </a:p>
          <a:p>
            <a:pPr lvl="0" algn="ctr"/>
            <a:r>
              <a:rPr lang="en-US" sz="2000" dirty="0" smtClean="0">
                <a:latin typeface="+mn-lt"/>
              </a:rPr>
              <a:t>Prospective chart review of deliveries in 2015-2016</a:t>
            </a:r>
            <a:endParaRPr lang="en-US" sz="2000" dirty="0" smtClean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107180" y="2631246"/>
            <a:ext cx="1005840" cy="548640"/>
          </a:xfrm>
          <a:prstGeom prst="downArrow">
            <a:avLst/>
          </a:prstGeom>
          <a:solidFill>
            <a:srgbClr val="4C216D">
              <a:alpha val="12941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endParaRPr lang="en-US" sz="2800" b="1" u="sng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099560" y="5155812"/>
            <a:ext cx="1005840" cy="548640"/>
          </a:xfrm>
          <a:prstGeom prst="downArrow">
            <a:avLst/>
          </a:prstGeom>
          <a:solidFill>
            <a:srgbClr val="4C216D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799244"/>
              </p:ext>
            </p:extLst>
          </p:nvPr>
        </p:nvGraphicFramePr>
        <p:xfrm>
          <a:off x="152400" y="2133600"/>
          <a:ext cx="88392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</a:rPr>
                        <a:t>Inclusion Criteria</a:t>
                      </a:r>
                    </a:p>
                    <a:p>
                      <a:pPr marL="514350" lvl="0" indent="-51435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+mn-lt"/>
                        </a:rPr>
                        <a:t>Women ages 15-45 years at the time of delivery</a:t>
                      </a:r>
                    </a:p>
                    <a:p>
                      <a:pPr marL="514350" lvl="0" indent="-51435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+mn-lt"/>
                        </a:rPr>
                        <a:t>Initiation of prenatal care by 16 weeks </a:t>
                      </a:r>
                    </a:p>
                    <a:p>
                      <a:pPr marL="514350" lvl="0" indent="-51435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+mn-lt"/>
                        </a:rPr>
                        <a:t>Singleton pregnancy</a:t>
                      </a:r>
                    </a:p>
                    <a:p>
                      <a:pPr marL="514350" lvl="0" indent="-51435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+mn-lt"/>
                        </a:rPr>
                        <a:t>Six or more prenatal visits, including one visit after 35 weeks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+mn-lt"/>
                        </a:rPr>
                        <a:t>Delivery at the hospital affiliated with the practice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000" b="1" dirty="0" smtClean="0">
                          <a:latin typeface="+mn-lt"/>
                        </a:rPr>
                        <a:t>Exclusion Criteria</a:t>
                      </a:r>
                    </a:p>
                    <a:p>
                      <a:pPr marL="514350" lvl="0" indent="-51435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+mn-lt"/>
                        </a:rPr>
                        <a:t>Pre-pregnancy diabetes</a:t>
                      </a:r>
                    </a:p>
                    <a:p>
                      <a:pPr marL="514350" lvl="0" indent="-51435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+mn-lt"/>
                        </a:rPr>
                        <a:t>Chronic (daily) prednisone use</a:t>
                      </a:r>
                    </a:p>
                    <a:p>
                      <a:pPr marL="514350" lvl="0" indent="-51435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+mn-lt"/>
                        </a:rPr>
                        <a:t>Prednisone use in pregnancy exceeding 21 days</a:t>
                      </a:r>
                    </a:p>
                    <a:p>
                      <a:pPr marL="514350" lvl="0" indent="-51435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+mn-lt"/>
                        </a:rPr>
                        <a:t>Pre-pregnancy hypertensive disease requiring ≥2 medications</a:t>
                      </a:r>
                    </a:p>
                    <a:p>
                      <a:pPr marL="514350" lvl="0" indent="-514350">
                        <a:buFont typeface="+mj-lt"/>
                        <a:buAutoNum type="arabicPeriod"/>
                      </a:pPr>
                      <a:r>
                        <a:rPr lang="en-US" sz="2000" dirty="0" smtClean="0">
                          <a:latin typeface="+mn-lt"/>
                        </a:rPr>
                        <a:t>Diminished decision-making capacity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74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900" dirty="0" smtClean="0"/>
              <a:t>Outcomes</a:t>
            </a:r>
          </a:p>
          <a:p>
            <a:pPr lvl="1"/>
            <a:r>
              <a:rPr lang="en-US" sz="2600" dirty="0" smtClean="0"/>
              <a:t>Pre-pregnancy </a:t>
            </a:r>
            <a:r>
              <a:rPr lang="en-US" sz="2600" dirty="0"/>
              <a:t>BMI &amp; weight</a:t>
            </a:r>
          </a:p>
          <a:p>
            <a:pPr lvl="1"/>
            <a:r>
              <a:rPr lang="en-US" sz="2600" dirty="0"/>
              <a:t>BMI &amp; weight at delivery</a:t>
            </a:r>
          </a:p>
          <a:p>
            <a:pPr lvl="1"/>
            <a:r>
              <a:rPr lang="en-US" sz="2600" dirty="0"/>
              <a:t>Whether clinician counseled on weight gain </a:t>
            </a:r>
            <a:endParaRPr lang="en-US" sz="2600" dirty="0" smtClean="0"/>
          </a:p>
          <a:p>
            <a:pPr lvl="2"/>
            <a:r>
              <a:rPr lang="en-US" sz="2600" dirty="0" smtClean="0"/>
              <a:t>If counseling consistent with IOM recommendations</a:t>
            </a:r>
            <a:endParaRPr lang="en-US" sz="2600" dirty="0"/>
          </a:p>
          <a:p>
            <a:pPr lvl="1"/>
            <a:r>
              <a:rPr lang="en-US" sz="2600" dirty="0" smtClean="0"/>
              <a:t>Delivery data:</a:t>
            </a:r>
          </a:p>
          <a:p>
            <a:pPr lvl="2"/>
            <a:r>
              <a:rPr lang="en-US" sz="2600" dirty="0" smtClean="0"/>
              <a:t>Incidence </a:t>
            </a:r>
            <a:r>
              <a:rPr lang="en-US" sz="2600" dirty="0"/>
              <a:t>of </a:t>
            </a:r>
            <a:r>
              <a:rPr lang="en-US" sz="2600" dirty="0" smtClean="0"/>
              <a:t>gestational HTN</a:t>
            </a:r>
            <a:r>
              <a:rPr lang="en-US" sz="2600" dirty="0"/>
              <a:t>, </a:t>
            </a:r>
            <a:r>
              <a:rPr lang="en-US" sz="2600" dirty="0" smtClean="0"/>
              <a:t>GDM, preeclampsia and </a:t>
            </a:r>
            <a:r>
              <a:rPr lang="en-US" sz="2600" dirty="0" err="1" smtClean="0"/>
              <a:t>eclampsia</a:t>
            </a:r>
            <a:endParaRPr lang="en-US" sz="2600" dirty="0"/>
          </a:p>
          <a:p>
            <a:pPr lvl="2"/>
            <a:r>
              <a:rPr lang="en-US" sz="2600" dirty="0"/>
              <a:t>Incidence of Cesarean section </a:t>
            </a:r>
            <a:r>
              <a:rPr lang="en-US" sz="2600" dirty="0" smtClean="0"/>
              <a:t>&amp; instrumented delivery</a:t>
            </a:r>
            <a:endParaRPr lang="en-US" sz="2600" dirty="0"/>
          </a:p>
          <a:p>
            <a:pPr lvl="2"/>
            <a:r>
              <a:rPr lang="en-US" sz="2600" dirty="0"/>
              <a:t>SGA, AGA or LGA newborn</a:t>
            </a:r>
          </a:p>
          <a:p>
            <a:pPr lvl="2"/>
            <a:endParaRPr lang="en-US" sz="2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8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– Phase I</a:t>
            </a:r>
            <a:br>
              <a:rPr lang="en-US" dirty="0" smtClean="0"/>
            </a:br>
            <a:r>
              <a:rPr lang="en-US" sz="2700" dirty="0" smtClean="0"/>
              <a:t>Baseline Characteristics</a:t>
            </a:r>
            <a:endParaRPr lang="en-US" sz="27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32516833"/>
              </p:ext>
            </p:extLst>
          </p:nvPr>
        </p:nvGraphicFramePr>
        <p:xfrm>
          <a:off x="30480" y="1524000"/>
          <a:ext cx="5227320" cy="5273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984605"/>
              </p:ext>
            </p:extLst>
          </p:nvPr>
        </p:nvGraphicFramePr>
        <p:xfrm>
          <a:off x="4572000" y="1524000"/>
          <a:ext cx="5257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787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277</TotalTime>
  <Words>1217</Words>
  <Application>Microsoft Office PowerPoint</Application>
  <PresentationFormat>On-screen Show (4:3)</PresentationFormat>
  <Paragraphs>207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Decatur</vt:lpstr>
      <vt:lpstr>Implementation of a Model to Empower Family Medicine Patients to Achieve Institute of Medicine Gestational Weight Gain Recommendations (EMP-W-R)</vt:lpstr>
      <vt:lpstr>Outline</vt:lpstr>
      <vt:lpstr>Background</vt:lpstr>
      <vt:lpstr>The Project</vt:lpstr>
      <vt:lpstr>Research Question</vt:lpstr>
      <vt:lpstr>Methods</vt:lpstr>
      <vt:lpstr>Methods</vt:lpstr>
      <vt:lpstr>Methods</vt:lpstr>
      <vt:lpstr>Results – Phase I Baseline Characteristics</vt:lpstr>
      <vt:lpstr>Results – Phase I Baseline Characteristics</vt:lpstr>
      <vt:lpstr>Results – Phase I Outcomes</vt:lpstr>
      <vt:lpstr>PowerPoint Presentation</vt:lpstr>
      <vt:lpstr>Results – Phase I Outcomes</vt:lpstr>
      <vt:lpstr>Results – Phase I Outcomes</vt:lpstr>
      <vt:lpstr>Discussion</vt:lpstr>
      <vt:lpstr>Conclusions/Future Directions</vt:lpstr>
      <vt:lpstr>References</vt:lpstr>
    </vt:vector>
  </TitlesOfParts>
  <Company>Erie Family Health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Charity Lehn</dc:creator>
  <cp:lastModifiedBy>Charity Lehn</cp:lastModifiedBy>
  <cp:revision>16</cp:revision>
  <dcterms:created xsi:type="dcterms:W3CDTF">2015-04-30T23:23:55Z</dcterms:created>
  <dcterms:modified xsi:type="dcterms:W3CDTF">2015-05-01T04:01:35Z</dcterms:modified>
</cp:coreProperties>
</file>