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diagrams/data8.xml" ContentType="application/vnd.openxmlformats-officedocument.drawingml.diagramData+xml"/>
  <Override PartName="/ppt/diagrams/data9.xml" ContentType="application/vnd.openxmlformats-officedocument.drawingml.diagramData+xml"/>
  <Override PartName="/ppt/diagrams/data1.xml" ContentType="application/vnd.openxmlformats-officedocument.drawingml.diagramData+xml"/>
  <Override PartName="/ppt/diagrams/data10.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11.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authors.xml" ContentType="application/vnd.ms-powerpoint.authors+xml"/>
  <Override PartName="/ppt/comments/modernComment_169_FCA4E0BF.xml" ContentType="application/vnd.ms-powerpoint.comment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rawing11.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62" r:id="rId1"/>
  </p:sldMasterIdLst>
  <p:notesMasterIdLst>
    <p:notesMasterId r:id="rId77"/>
  </p:notesMasterIdLst>
  <p:handoutMasterIdLst>
    <p:handoutMasterId r:id="rId78"/>
  </p:handoutMasterIdLst>
  <p:sldIdLst>
    <p:sldId id="280" r:id="rId2"/>
    <p:sldId id="279" r:id="rId3"/>
    <p:sldId id="376" r:id="rId4"/>
    <p:sldId id="375" r:id="rId5"/>
    <p:sldId id="281"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60" r:id="rId40"/>
    <p:sldId id="361" r:id="rId41"/>
    <p:sldId id="355" r:id="rId42"/>
    <p:sldId id="324" r:id="rId43"/>
    <p:sldId id="381" r:id="rId44"/>
    <p:sldId id="332" r:id="rId45"/>
    <p:sldId id="327" r:id="rId46"/>
    <p:sldId id="328" r:id="rId47"/>
    <p:sldId id="329" r:id="rId48"/>
    <p:sldId id="330" r:id="rId49"/>
    <p:sldId id="333" r:id="rId50"/>
    <p:sldId id="363" r:id="rId51"/>
    <p:sldId id="379" r:id="rId52"/>
    <p:sldId id="364" r:id="rId53"/>
    <p:sldId id="325" r:id="rId54"/>
    <p:sldId id="326" r:id="rId55"/>
    <p:sldId id="365" r:id="rId56"/>
    <p:sldId id="367" r:id="rId57"/>
    <p:sldId id="368" r:id="rId58"/>
    <p:sldId id="369" r:id="rId59"/>
    <p:sldId id="370" r:id="rId60"/>
    <p:sldId id="371" r:id="rId61"/>
    <p:sldId id="372" r:id="rId62"/>
    <p:sldId id="373" r:id="rId63"/>
    <p:sldId id="336" r:id="rId64"/>
    <p:sldId id="335" r:id="rId65"/>
    <p:sldId id="350" r:id="rId66"/>
    <p:sldId id="351" r:id="rId67"/>
    <p:sldId id="352" r:id="rId68"/>
    <p:sldId id="353" r:id="rId69"/>
    <p:sldId id="354" r:id="rId70"/>
    <p:sldId id="374" r:id="rId71"/>
    <p:sldId id="356" r:id="rId72"/>
    <p:sldId id="357" r:id="rId73"/>
    <p:sldId id="358" r:id="rId74"/>
    <p:sldId id="359" r:id="rId75"/>
    <p:sldId id="290"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F7901E"/>
    <a:srgbClr val="474C55"/>
    <a:srgbClr val="62676B"/>
    <a:srgbClr val="2C8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79"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85"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ableStyles" Target="tableStyles.xml"/></Relationships>
</file>

<file path=ppt/comments/modernComment_169_FCA4E0BF.xml><?xml version="1.0" encoding="utf-8"?>
<p188:cmLst xmlns:a="http://schemas.openxmlformats.org/drawingml/2006/main" xmlns:r="http://schemas.openxmlformats.org/officeDocument/2006/relationships" xmlns:p188="http://schemas.microsoft.com/office/powerpoint/2018/8/main">
  <p188:cm id="{177240DD-CFF3-4414-BB6D-9FFBE8301B1C}" authorId="{00000000-0000-0000-0000-000000000000}" status="resolved" created="2023-08-29T17:11:44.579">
    <pc:sldMkLst xmlns:pc="http://schemas.microsoft.com/office/powerpoint/2013/main/command">
      <pc:docMk/>
      <pc:sldMk cId="4238663871" sldId="361"/>
    </pc:sldMkLst>
    <p188:txBody>
      <a:bodyPr/>
      <a:lstStyle/>
      <a:p>
        <a:r>
          <a:rPr lang="en-US"/>
          <a:t>Alternate version of previous slide</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diagrams/_rels/data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DEAD09-79AB-462B-9748-18D8C83D6A2F}" type="doc">
      <dgm:prSet loTypeId="urn:microsoft.com/office/officeart/2011/layout/InterconnectedBlockProcess" loCatId="process" qsTypeId="urn:microsoft.com/office/officeart/2005/8/quickstyle/simple1" qsCatId="simple" csTypeId="urn:microsoft.com/office/officeart/2005/8/colors/accent2_3" csCatId="accent2" phldr="1"/>
      <dgm:spPr/>
      <dgm:t>
        <a:bodyPr/>
        <a:lstStyle/>
        <a:p>
          <a:endParaRPr lang="en-US"/>
        </a:p>
      </dgm:t>
    </dgm:pt>
    <dgm:pt modelId="{BB88B8FB-309F-48CA-93EB-57B1C76A7E5F}">
      <dgm:prSet phldrT="[Text]"/>
      <dgm:spPr/>
      <dgm:t>
        <a:bodyPr/>
        <a:lstStyle/>
        <a:p>
          <a:pPr rtl="0">
            <a:buNone/>
          </a:pPr>
          <a:r>
            <a:rPr lang="en-US" dirty="0">
              <a:solidFill>
                <a:schemeClr val="bg1"/>
              </a:solidFill>
              <a:effectLst>
                <a:outerShdw blurRad="38100" dist="38100" dir="2700000" algn="tl">
                  <a:srgbClr val="000000">
                    <a:alpha val="43137"/>
                  </a:srgbClr>
                </a:outerShdw>
              </a:effectLst>
              <a:latin typeface="Arial" panose="020B0604020202020204"/>
            </a:rPr>
            <a:t>College freshman year</a:t>
          </a:r>
          <a:endParaRPr lang="en-US" dirty="0">
            <a:solidFill>
              <a:schemeClr val="bg1"/>
            </a:solidFill>
            <a:effectLst>
              <a:outerShdw blurRad="38100" dist="38100" dir="2700000" algn="tl">
                <a:srgbClr val="000000">
                  <a:alpha val="43137"/>
                </a:srgbClr>
              </a:outerShdw>
            </a:effectLst>
          </a:endParaRPr>
        </a:p>
      </dgm:t>
    </dgm:pt>
    <dgm:pt modelId="{42DB526B-1617-4FAD-AAC5-2B5EAFCFBE2E}" type="parTrans" cxnId="{B7F0C418-7441-499D-AD08-F244A6F07335}">
      <dgm:prSet/>
      <dgm:spPr/>
      <dgm:t>
        <a:bodyPr/>
        <a:lstStyle/>
        <a:p>
          <a:endParaRPr lang="en-US"/>
        </a:p>
      </dgm:t>
    </dgm:pt>
    <dgm:pt modelId="{5283B2FA-369B-4C58-8A7B-B1CA70E73A6A}" type="sibTrans" cxnId="{B7F0C418-7441-499D-AD08-F244A6F07335}">
      <dgm:prSet/>
      <dgm:spPr/>
      <dgm:t>
        <a:bodyPr/>
        <a:lstStyle/>
        <a:p>
          <a:endParaRPr lang="en-US"/>
        </a:p>
      </dgm:t>
    </dgm:pt>
    <dgm:pt modelId="{EB9CAF89-C78D-47A3-BEF4-E9C09E60811C}">
      <dgm:prSet phldrT="[Text]"/>
      <dgm:spPr/>
      <dgm:t>
        <a:bodyPr lIns="0" rIns="36576"/>
        <a:lstStyle/>
        <a:p>
          <a:pPr algn="l">
            <a:spcAft>
              <a:spcPts val="1200"/>
            </a:spcAft>
            <a:buNone/>
          </a:pPr>
          <a:r>
            <a:rPr lang="en-US" dirty="0"/>
            <a:t>Explore medical career options: meet with advisor, visit aspiring docs, explore financial aid, etc.</a:t>
          </a:r>
        </a:p>
      </dgm:t>
    </dgm:pt>
    <dgm:pt modelId="{5D5FE201-0CD7-4BD2-AAC8-CC66F6FC4543}" type="parTrans" cxnId="{68B8CA1E-08E4-4595-9EB4-46D2E9CC2C8E}">
      <dgm:prSet/>
      <dgm:spPr/>
      <dgm:t>
        <a:bodyPr/>
        <a:lstStyle/>
        <a:p>
          <a:endParaRPr lang="en-US"/>
        </a:p>
      </dgm:t>
    </dgm:pt>
    <dgm:pt modelId="{D1BCA3F1-D705-485F-ABD0-374E84A6769D}" type="sibTrans" cxnId="{68B8CA1E-08E4-4595-9EB4-46D2E9CC2C8E}">
      <dgm:prSet/>
      <dgm:spPr/>
      <dgm:t>
        <a:bodyPr/>
        <a:lstStyle/>
        <a:p>
          <a:endParaRPr lang="en-US"/>
        </a:p>
      </dgm:t>
    </dgm:pt>
    <dgm:pt modelId="{22E29BD7-7C84-4EA0-BADB-72941DBCE181}">
      <dgm:prSet phldrT="[Text]"/>
      <dgm:spPr/>
      <dgm:t>
        <a:bodyPr/>
        <a:lstStyle/>
        <a:p>
          <a:pPr>
            <a:buNone/>
          </a:pPr>
          <a:r>
            <a:rPr lang="en-US" dirty="0">
              <a:solidFill>
                <a:schemeClr val="bg1"/>
              </a:solidFill>
              <a:effectLst>
                <a:outerShdw blurRad="38100" dist="38100" dir="2700000" algn="tl">
                  <a:srgbClr val="000000">
                    <a:alpha val="43137"/>
                  </a:srgbClr>
                </a:outerShdw>
              </a:effectLst>
            </a:rPr>
            <a:t>College Sophomore year</a:t>
          </a:r>
        </a:p>
      </dgm:t>
    </dgm:pt>
    <dgm:pt modelId="{77F41ADD-457C-4AEB-950B-7ED0A9693B02}" type="parTrans" cxnId="{F46ADDE6-8291-4AAB-A204-B63EAF49C18A}">
      <dgm:prSet/>
      <dgm:spPr/>
      <dgm:t>
        <a:bodyPr/>
        <a:lstStyle/>
        <a:p>
          <a:endParaRPr lang="en-US"/>
        </a:p>
      </dgm:t>
    </dgm:pt>
    <dgm:pt modelId="{0C279D63-FDA1-4B01-9B8A-8A2419EC5C25}" type="sibTrans" cxnId="{F46ADDE6-8291-4AAB-A204-B63EAF49C18A}">
      <dgm:prSet/>
      <dgm:spPr/>
      <dgm:t>
        <a:bodyPr/>
        <a:lstStyle/>
        <a:p>
          <a:endParaRPr lang="en-US"/>
        </a:p>
      </dgm:t>
    </dgm:pt>
    <dgm:pt modelId="{198566A2-D39F-40BC-95EC-3DEDD313E17A}">
      <dgm:prSet phldrT="[Text]"/>
      <dgm:spPr/>
      <dgm:t>
        <a:bodyPr/>
        <a:lstStyle/>
        <a:p>
          <a:pPr algn="l">
            <a:spcAft>
              <a:spcPts val="1200"/>
            </a:spcAft>
            <a:buNone/>
          </a:pPr>
          <a:r>
            <a:rPr lang="en-US" dirty="0"/>
            <a:t>Stay on track for medical school: work with pre-health advisor, attend pre-health meetings, volunteer/work in the field</a:t>
          </a:r>
        </a:p>
      </dgm:t>
    </dgm:pt>
    <dgm:pt modelId="{64F7CE8E-43B2-4B06-BF74-FA2810B68B0B}" type="parTrans" cxnId="{ABC855D9-B456-4CFA-BA4A-048B2C0EAEE4}">
      <dgm:prSet/>
      <dgm:spPr/>
      <dgm:t>
        <a:bodyPr/>
        <a:lstStyle/>
        <a:p>
          <a:endParaRPr lang="en-US"/>
        </a:p>
      </dgm:t>
    </dgm:pt>
    <dgm:pt modelId="{8DBD95F3-763A-4D5C-B485-D4AB35280C4B}" type="sibTrans" cxnId="{ABC855D9-B456-4CFA-BA4A-048B2C0EAEE4}">
      <dgm:prSet/>
      <dgm:spPr/>
      <dgm:t>
        <a:bodyPr/>
        <a:lstStyle/>
        <a:p>
          <a:endParaRPr lang="en-US"/>
        </a:p>
      </dgm:t>
    </dgm:pt>
    <dgm:pt modelId="{408DF254-5DD0-46B9-A22E-772FC48CAE61}">
      <dgm:prSet phldrT="[Text]"/>
      <dgm:spPr/>
      <dgm:t>
        <a:bodyPr/>
        <a:lstStyle/>
        <a:p>
          <a:pPr>
            <a:buNone/>
          </a:pPr>
          <a:r>
            <a:rPr lang="en-US" dirty="0">
              <a:solidFill>
                <a:schemeClr val="bg1"/>
              </a:solidFill>
              <a:effectLst>
                <a:outerShdw blurRad="38100" dist="38100" dir="2700000" algn="tl">
                  <a:srgbClr val="000000">
                    <a:alpha val="43137"/>
                  </a:srgbClr>
                </a:outerShdw>
              </a:effectLst>
            </a:rPr>
            <a:t>College Junior year</a:t>
          </a:r>
        </a:p>
      </dgm:t>
    </dgm:pt>
    <dgm:pt modelId="{5602963D-BA6C-4058-B473-580A6356C1E4}" type="parTrans" cxnId="{F3536C0F-5656-407E-94F9-E8564BC4FD2A}">
      <dgm:prSet/>
      <dgm:spPr/>
      <dgm:t>
        <a:bodyPr/>
        <a:lstStyle/>
        <a:p>
          <a:endParaRPr lang="en-US"/>
        </a:p>
      </dgm:t>
    </dgm:pt>
    <dgm:pt modelId="{585859BC-4CB0-4B77-9A23-D52DA3AD7FE6}" type="sibTrans" cxnId="{F3536C0F-5656-407E-94F9-E8564BC4FD2A}">
      <dgm:prSet/>
      <dgm:spPr/>
      <dgm:t>
        <a:bodyPr/>
        <a:lstStyle/>
        <a:p>
          <a:endParaRPr lang="en-US"/>
        </a:p>
      </dgm:t>
    </dgm:pt>
    <dgm:pt modelId="{E02CC73D-2CDE-4C43-8274-C2F3E6FC4DD6}">
      <dgm:prSet phldrT="[Text]"/>
      <dgm:spPr/>
      <dgm:t>
        <a:bodyPr/>
        <a:lstStyle/>
        <a:p>
          <a:pPr algn="l">
            <a:spcAft>
              <a:spcPts val="1200"/>
            </a:spcAft>
            <a:buNone/>
          </a:pPr>
          <a:r>
            <a:rPr lang="en-US" dirty="0"/>
            <a:t>Strategize with your advisor on a game plan: gap year, post-bac program, letters of recommendation, pre-med and required coursework</a:t>
          </a:r>
        </a:p>
      </dgm:t>
    </dgm:pt>
    <dgm:pt modelId="{269672A5-10F6-45D8-942A-085222DFBBF2}" type="parTrans" cxnId="{420F11C5-2ACC-437F-B27A-D9CF55919094}">
      <dgm:prSet/>
      <dgm:spPr/>
      <dgm:t>
        <a:bodyPr/>
        <a:lstStyle/>
        <a:p>
          <a:endParaRPr lang="en-US"/>
        </a:p>
      </dgm:t>
    </dgm:pt>
    <dgm:pt modelId="{895C77B7-EDB9-4F06-8827-68D1461B5DE9}" type="sibTrans" cxnId="{420F11C5-2ACC-437F-B27A-D9CF55919094}">
      <dgm:prSet/>
      <dgm:spPr/>
      <dgm:t>
        <a:bodyPr/>
        <a:lstStyle/>
        <a:p>
          <a:endParaRPr lang="en-US"/>
        </a:p>
      </dgm:t>
    </dgm:pt>
    <dgm:pt modelId="{16709C18-8F91-4AA0-9426-506C1C0ADA41}">
      <dgm:prSet phldrT="[Text]"/>
      <dgm:spPr/>
      <dgm:t>
        <a:bodyPr lIns="0" rIns="36576"/>
        <a:lstStyle/>
        <a:p>
          <a:pPr algn="l">
            <a:spcAft>
              <a:spcPts val="1200"/>
            </a:spcAft>
            <a:buNone/>
          </a:pPr>
          <a:r>
            <a:rPr lang="en-US" dirty="0"/>
            <a:t>Get some experience: participate in enrichment programs, volunteer or intern</a:t>
          </a:r>
        </a:p>
      </dgm:t>
    </dgm:pt>
    <dgm:pt modelId="{2F0B54A4-1CED-46EF-8267-DFEAA63268E7}" type="parTrans" cxnId="{2C5C6B95-122B-49F1-B4DE-EBCE1CE3D3D1}">
      <dgm:prSet/>
      <dgm:spPr/>
      <dgm:t>
        <a:bodyPr/>
        <a:lstStyle/>
        <a:p>
          <a:endParaRPr lang="en-US"/>
        </a:p>
      </dgm:t>
    </dgm:pt>
    <dgm:pt modelId="{BFD46996-B717-4186-92E0-72C98B59AFD5}" type="sibTrans" cxnId="{2C5C6B95-122B-49F1-B4DE-EBCE1CE3D3D1}">
      <dgm:prSet/>
      <dgm:spPr/>
      <dgm:t>
        <a:bodyPr/>
        <a:lstStyle/>
        <a:p>
          <a:endParaRPr lang="en-US"/>
        </a:p>
      </dgm:t>
    </dgm:pt>
    <dgm:pt modelId="{ADB7D165-3FE2-4721-8F06-B39F97483528}">
      <dgm:prSet phldrT="[Text]"/>
      <dgm:spPr/>
      <dgm:t>
        <a:bodyPr/>
        <a:lstStyle/>
        <a:p>
          <a:pPr algn="l">
            <a:spcAft>
              <a:spcPts val="1200"/>
            </a:spcAft>
            <a:buNone/>
          </a:pPr>
          <a:r>
            <a:rPr lang="en-US" dirty="0"/>
            <a:t>SUMMER: finalize and submit AMCAS application, continue with volunteer/work</a:t>
          </a:r>
        </a:p>
      </dgm:t>
    </dgm:pt>
    <dgm:pt modelId="{17739675-F20E-465C-A68A-BBF7296A94BE}" type="parTrans" cxnId="{56889A94-2CF4-46EA-BFF1-18353F3F2D98}">
      <dgm:prSet/>
      <dgm:spPr/>
      <dgm:t>
        <a:bodyPr/>
        <a:lstStyle/>
        <a:p>
          <a:endParaRPr lang="en-US"/>
        </a:p>
      </dgm:t>
    </dgm:pt>
    <dgm:pt modelId="{85673ACD-609B-4D21-8A40-E780088BF1F0}" type="sibTrans" cxnId="{56889A94-2CF4-46EA-BFF1-18353F3F2D98}">
      <dgm:prSet/>
      <dgm:spPr/>
      <dgm:t>
        <a:bodyPr/>
        <a:lstStyle/>
        <a:p>
          <a:endParaRPr lang="en-US"/>
        </a:p>
      </dgm:t>
    </dgm:pt>
    <dgm:pt modelId="{43314BF4-F731-46E4-947C-D09CA366A7C7}">
      <dgm:prSet phldrT="[Text]"/>
      <dgm:spPr/>
      <dgm:t>
        <a:bodyPr/>
        <a:lstStyle/>
        <a:p>
          <a:pPr algn="l">
            <a:spcAft>
              <a:spcPts val="1200"/>
            </a:spcAft>
            <a:buNone/>
          </a:pPr>
          <a:r>
            <a:rPr lang="en-US" dirty="0"/>
            <a:t>Register for the MCAT exam: register early, compare schools, begin filling out AMCAS application.</a:t>
          </a:r>
        </a:p>
      </dgm:t>
    </dgm:pt>
    <dgm:pt modelId="{8CC215F0-B75D-4978-A610-4284DCC37FAE}" type="parTrans" cxnId="{AABCA4F9-05A3-44C1-AE4C-BE59E7BB9EC6}">
      <dgm:prSet/>
      <dgm:spPr/>
      <dgm:t>
        <a:bodyPr/>
        <a:lstStyle/>
        <a:p>
          <a:endParaRPr lang="en-US"/>
        </a:p>
      </dgm:t>
    </dgm:pt>
    <dgm:pt modelId="{3FF69633-BC4D-4634-BC5A-693334EFFE71}" type="sibTrans" cxnId="{AABCA4F9-05A3-44C1-AE4C-BE59E7BB9EC6}">
      <dgm:prSet/>
      <dgm:spPr/>
      <dgm:t>
        <a:bodyPr/>
        <a:lstStyle/>
        <a:p>
          <a:endParaRPr lang="en-US"/>
        </a:p>
      </dgm:t>
    </dgm:pt>
    <dgm:pt modelId="{A1A80D4D-EF2A-4DC6-A798-33BFB1E34A8C}">
      <dgm:prSet phldrT="[Text]"/>
      <dgm:spPr/>
      <dgm:t>
        <a:bodyPr/>
        <a:lstStyle/>
        <a:p>
          <a:pPr algn="l">
            <a:spcAft>
              <a:spcPts val="1200"/>
            </a:spcAft>
            <a:buNone/>
          </a:pPr>
          <a:r>
            <a:rPr lang="en-US" dirty="0"/>
            <a:t>Get more experience and review resources: fee assistance, AMCAS application and MCAT processes, research/internship experience</a:t>
          </a:r>
        </a:p>
      </dgm:t>
    </dgm:pt>
    <dgm:pt modelId="{CE718FC9-19B8-4591-9B16-0BACE6038C8D}" type="parTrans" cxnId="{2BF9A502-55AD-4CF2-AD14-F15C2105F73F}">
      <dgm:prSet/>
      <dgm:spPr/>
      <dgm:t>
        <a:bodyPr/>
        <a:lstStyle/>
        <a:p>
          <a:endParaRPr lang="en-US"/>
        </a:p>
      </dgm:t>
    </dgm:pt>
    <dgm:pt modelId="{30AAD8AA-C6B9-4D64-8C94-6C2EE04B57A5}" type="sibTrans" cxnId="{2BF9A502-55AD-4CF2-AD14-F15C2105F73F}">
      <dgm:prSet/>
      <dgm:spPr/>
      <dgm:t>
        <a:bodyPr/>
        <a:lstStyle/>
        <a:p>
          <a:endParaRPr lang="en-US"/>
        </a:p>
      </dgm:t>
    </dgm:pt>
    <dgm:pt modelId="{70B9C870-3A28-4930-A336-00B35C2399A3}">
      <dgm:prSet phldrT="[Text]"/>
      <dgm:spPr/>
      <dgm:t>
        <a:bodyPr/>
        <a:lstStyle/>
        <a:p>
          <a:pPr>
            <a:buNone/>
          </a:pPr>
          <a:r>
            <a:rPr lang="en-US" dirty="0">
              <a:solidFill>
                <a:schemeClr val="bg1"/>
              </a:solidFill>
              <a:effectLst>
                <a:outerShdw blurRad="38100" dist="38100" dir="2700000" algn="tl">
                  <a:srgbClr val="000000">
                    <a:alpha val="43137"/>
                  </a:srgbClr>
                </a:outerShdw>
              </a:effectLst>
            </a:rPr>
            <a:t>College senior year</a:t>
          </a:r>
        </a:p>
      </dgm:t>
    </dgm:pt>
    <dgm:pt modelId="{3254E33E-1063-49D1-91EB-29C44D7C3CA8}" type="parTrans" cxnId="{52326F08-AF76-4030-A8B9-75336B084207}">
      <dgm:prSet/>
      <dgm:spPr/>
      <dgm:t>
        <a:bodyPr/>
        <a:lstStyle/>
        <a:p>
          <a:endParaRPr lang="en-US"/>
        </a:p>
      </dgm:t>
    </dgm:pt>
    <dgm:pt modelId="{AD3674A2-CD58-43D0-B1F1-E29E86107F3C}" type="sibTrans" cxnId="{52326F08-AF76-4030-A8B9-75336B084207}">
      <dgm:prSet/>
      <dgm:spPr/>
      <dgm:t>
        <a:bodyPr/>
        <a:lstStyle/>
        <a:p>
          <a:endParaRPr lang="en-US"/>
        </a:p>
      </dgm:t>
    </dgm:pt>
    <dgm:pt modelId="{508D3F83-4623-4FD9-B414-755BF104CC32}">
      <dgm:prSet phldrT="[Text]"/>
      <dgm:spPr/>
      <dgm:t>
        <a:bodyPr lIns="0" rIns="36576"/>
        <a:lstStyle/>
        <a:p>
          <a:pPr algn="l">
            <a:spcAft>
              <a:spcPts val="1200"/>
            </a:spcAft>
            <a:buNone/>
          </a:pPr>
          <a:r>
            <a:rPr lang="en-US" dirty="0"/>
            <a:t>Prepare for medical school interviews: consult with advisor, ask aspiring docs for interview tips</a:t>
          </a:r>
        </a:p>
      </dgm:t>
    </dgm:pt>
    <dgm:pt modelId="{5E8CF271-F966-4AD9-BFC9-465C653D997B}" type="parTrans" cxnId="{480018CB-AA3F-439C-A068-A4FF50B6B541}">
      <dgm:prSet/>
      <dgm:spPr/>
      <dgm:t>
        <a:bodyPr/>
        <a:lstStyle/>
        <a:p>
          <a:endParaRPr lang="en-US"/>
        </a:p>
      </dgm:t>
    </dgm:pt>
    <dgm:pt modelId="{6B5A036A-21C4-42ED-BF1A-47672F7D2061}" type="sibTrans" cxnId="{480018CB-AA3F-439C-A068-A4FF50B6B541}">
      <dgm:prSet/>
      <dgm:spPr/>
      <dgm:t>
        <a:bodyPr/>
        <a:lstStyle/>
        <a:p>
          <a:endParaRPr lang="en-US"/>
        </a:p>
      </dgm:t>
    </dgm:pt>
    <dgm:pt modelId="{99C5B073-8B08-4E83-A943-F31786CAB12B}">
      <dgm:prSet phldrT="[Text]"/>
      <dgm:spPr/>
      <dgm:t>
        <a:bodyPr lIns="0" rIns="36576"/>
        <a:lstStyle/>
        <a:p>
          <a:pPr algn="l">
            <a:spcAft>
              <a:spcPts val="1200"/>
            </a:spcAft>
          </a:pPr>
          <a:r>
            <a:rPr lang="en-US" dirty="0"/>
            <a:t>Receive letters of acceptance or rejection: if accepted, decide which school and complete FAFSA, if waitlisted or rejected speak with advisor, consider gap yea</a:t>
          </a:r>
        </a:p>
      </dgm:t>
    </dgm:pt>
    <dgm:pt modelId="{86F5B05D-D4DD-4B44-8DC6-09F659757B5C}" type="parTrans" cxnId="{234E2A18-A69A-4048-8011-B62068850607}">
      <dgm:prSet/>
      <dgm:spPr/>
      <dgm:t>
        <a:bodyPr/>
        <a:lstStyle/>
        <a:p>
          <a:endParaRPr lang="en-US"/>
        </a:p>
      </dgm:t>
    </dgm:pt>
    <dgm:pt modelId="{9CA7DE13-D8B0-4E48-9373-0CCA2541F073}" type="sibTrans" cxnId="{234E2A18-A69A-4048-8011-B62068850607}">
      <dgm:prSet/>
      <dgm:spPr/>
      <dgm:t>
        <a:bodyPr/>
        <a:lstStyle/>
        <a:p>
          <a:endParaRPr lang="en-US"/>
        </a:p>
      </dgm:t>
    </dgm:pt>
    <dgm:pt modelId="{BEC911E9-6BDF-4177-BB39-96EF819C8F95}">
      <dgm:prSet phldrT="[Text]"/>
      <dgm:spPr/>
      <dgm:t>
        <a:bodyPr/>
        <a:lstStyle/>
        <a:p>
          <a:r>
            <a:rPr lang="en-US" dirty="0">
              <a:solidFill>
                <a:schemeClr val="bg1"/>
              </a:solidFill>
              <a:effectLst>
                <a:outerShdw blurRad="38100" dist="38100" dir="2700000" algn="tl">
                  <a:srgbClr val="000000">
                    <a:alpha val="43137"/>
                  </a:srgbClr>
                </a:outerShdw>
              </a:effectLst>
            </a:rPr>
            <a:t>College graduation</a:t>
          </a:r>
        </a:p>
      </dgm:t>
    </dgm:pt>
    <dgm:pt modelId="{FB2CA55B-0684-425A-A83C-7DEA163DABAD}" type="parTrans" cxnId="{C40FDCC1-36B8-41B4-BA86-73C4B4FDEA2C}">
      <dgm:prSet/>
      <dgm:spPr/>
      <dgm:t>
        <a:bodyPr/>
        <a:lstStyle/>
        <a:p>
          <a:endParaRPr lang="en-US"/>
        </a:p>
      </dgm:t>
    </dgm:pt>
    <dgm:pt modelId="{0A55575A-1331-4BF9-BB60-E28FF4555D9E}" type="sibTrans" cxnId="{C40FDCC1-36B8-41B4-BA86-73C4B4FDEA2C}">
      <dgm:prSet/>
      <dgm:spPr/>
      <dgm:t>
        <a:bodyPr/>
        <a:lstStyle/>
        <a:p>
          <a:endParaRPr lang="en-US"/>
        </a:p>
      </dgm:t>
    </dgm:pt>
    <dgm:pt modelId="{F359898D-6044-4295-BCDE-1606C66B532F}">
      <dgm:prSet phldrT="[Text]"/>
      <dgm:spPr/>
      <dgm:t>
        <a:bodyPr/>
        <a:lstStyle/>
        <a:p>
          <a:pPr algn="l">
            <a:spcAft>
              <a:spcPts val="1200"/>
            </a:spcAft>
            <a:buNone/>
          </a:pPr>
          <a:r>
            <a:rPr lang="en-US" dirty="0"/>
            <a:t>Get ready for medical school: buy books, find housing, attend orientation.</a:t>
          </a:r>
        </a:p>
      </dgm:t>
    </dgm:pt>
    <dgm:pt modelId="{8BC1A042-56E1-4E34-AF72-A9E81DEF165A}" type="parTrans" cxnId="{E5E91D2C-51D9-41FF-B0D9-10AA89BB1895}">
      <dgm:prSet/>
      <dgm:spPr/>
      <dgm:t>
        <a:bodyPr/>
        <a:lstStyle/>
        <a:p>
          <a:endParaRPr lang="en-US"/>
        </a:p>
      </dgm:t>
    </dgm:pt>
    <dgm:pt modelId="{FCDD46AF-7331-47BA-9046-4F57495D3AC4}" type="sibTrans" cxnId="{E5E91D2C-51D9-41FF-B0D9-10AA89BB1895}">
      <dgm:prSet/>
      <dgm:spPr/>
      <dgm:t>
        <a:bodyPr/>
        <a:lstStyle/>
        <a:p>
          <a:endParaRPr lang="en-US"/>
        </a:p>
      </dgm:t>
    </dgm:pt>
    <dgm:pt modelId="{CB5209FE-5894-4C4D-8B01-746935C0A1E2}" type="pres">
      <dgm:prSet presAssocID="{C7DEAD09-79AB-462B-9748-18D8C83D6A2F}" presName="Name0" presStyleCnt="0">
        <dgm:presLayoutVars>
          <dgm:chMax val="7"/>
          <dgm:chPref val="5"/>
          <dgm:dir/>
          <dgm:animOne val="branch"/>
          <dgm:animLvl val="lvl"/>
        </dgm:presLayoutVars>
      </dgm:prSet>
      <dgm:spPr/>
    </dgm:pt>
    <dgm:pt modelId="{C0F26E9F-F6B9-427C-8189-748C86C0D1F5}" type="pres">
      <dgm:prSet presAssocID="{BEC911E9-6BDF-4177-BB39-96EF819C8F95}" presName="ChildAccent5" presStyleCnt="0"/>
      <dgm:spPr/>
    </dgm:pt>
    <dgm:pt modelId="{8F61645D-D0E9-4898-A59F-10904663081C}" type="pres">
      <dgm:prSet presAssocID="{BEC911E9-6BDF-4177-BB39-96EF819C8F95}" presName="ChildAccent" presStyleLbl="alignImgPlace1" presStyleIdx="0" presStyleCnt="5"/>
      <dgm:spPr/>
    </dgm:pt>
    <dgm:pt modelId="{4C05F23B-971C-4DF7-9427-D4544E616DB5}" type="pres">
      <dgm:prSet presAssocID="{BEC911E9-6BDF-4177-BB39-96EF819C8F95}" presName="Child5" presStyleLbl="revTx" presStyleIdx="0" presStyleCnt="0">
        <dgm:presLayoutVars>
          <dgm:chMax val="0"/>
          <dgm:chPref val="0"/>
          <dgm:bulletEnabled val="1"/>
        </dgm:presLayoutVars>
      </dgm:prSet>
      <dgm:spPr/>
    </dgm:pt>
    <dgm:pt modelId="{012BE1AC-E496-4057-9A92-2E1760C59B83}" type="pres">
      <dgm:prSet presAssocID="{BEC911E9-6BDF-4177-BB39-96EF819C8F95}" presName="Parent5" presStyleLbl="node1" presStyleIdx="0" presStyleCnt="5">
        <dgm:presLayoutVars>
          <dgm:chMax val="2"/>
          <dgm:chPref val="1"/>
          <dgm:bulletEnabled val="1"/>
        </dgm:presLayoutVars>
      </dgm:prSet>
      <dgm:spPr/>
    </dgm:pt>
    <dgm:pt modelId="{23C759A6-FA1E-4BF4-923B-1FDDEC9EDFC1}" type="pres">
      <dgm:prSet presAssocID="{70B9C870-3A28-4930-A336-00B35C2399A3}" presName="ChildAccent4" presStyleCnt="0"/>
      <dgm:spPr/>
    </dgm:pt>
    <dgm:pt modelId="{31F1B14A-2B8D-4630-A15E-FFF52797D0D6}" type="pres">
      <dgm:prSet presAssocID="{70B9C870-3A28-4930-A336-00B35C2399A3}" presName="ChildAccent" presStyleLbl="alignImgPlace1" presStyleIdx="1" presStyleCnt="5"/>
      <dgm:spPr/>
    </dgm:pt>
    <dgm:pt modelId="{25DC0DA3-12EC-45BE-B7EA-1C3E455F1A26}" type="pres">
      <dgm:prSet presAssocID="{70B9C870-3A28-4930-A336-00B35C2399A3}" presName="Child4" presStyleLbl="revTx" presStyleIdx="0" presStyleCnt="0">
        <dgm:presLayoutVars>
          <dgm:chMax val="0"/>
          <dgm:chPref val="0"/>
          <dgm:bulletEnabled val="1"/>
        </dgm:presLayoutVars>
      </dgm:prSet>
      <dgm:spPr/>
    </dgm:pt>
    <dgm:pt modelId="{8564A62A-244D-4B4E-A7E3-99ED29F55FF0}" type="pres">
      <dgm:prSet presAssocID="{70B9C870-3A28-4930-A336-00B35C2399A3}" presName="Parent4" presStyleLbl="node1" presStyleIdx="1" presStyleCnt="5">
        <dgm:presLayoutVars>
          <dgm:chMax val="2"/>
          <dgm:chPref val="1"/>
          <dgm:bulletEnabled val="1"/>
        </dgm:presLayoutVars>
      </dgm:prSet>
      <dgm:spPr/>
    </dgm:pt>
    <dgm:pt modelId="{5AEB6D6A-AD6C-457A-B080-2D2FABC880C4}" type="pres">
      <dgm:prSet presAssocID="{408DF254-5DD0-46B9-A22E-772FC48CAE61}" presName="ChildAccent3" presStyleCnt="0"/>
      <dgm:spPr/>
    </dgm:pt>
    <dgm:pt modelId="{1E2AE489-C4EF-4380-AF59-13B62BC874A6}" type="pres">
      <dgm:prSet presAssocID="{408DF254-5DD0-46B9-A22E-772FC48CAE61}" presName="ChildAccent" presStyleLbl="alignImgPlace1" presStyleIdx="2" presStyleCnt="5"/>
      <dgm:spPr/>
    </dgm:pt>
    <dgm:pt modelId="{BA149686-61EF-4B13-9246-C8E93E174028}" type="pres">
      <dgm:prSet presAssocID="{408DF254-5DD0-46B9-A22E-772FC48CAE61}" presName="Child3" presStyleLbl="revTx" presStyleIdx="0" presStyleCnt="0">
        <dgm:presLayoutVars>
          <dgm:chMax val="0"/>
          <dgm:chPref val="0"/>
          <dgm:bulletEnabled val="1"/>
        </dgm:presLayoutVars>
      </dgm:prSet>
      <dgm:spPr/>
    </dgm:pt>
    <dgm:pt modelId="{AC4B5850-0780-4450-B339-BDACEEA02743}" type="pres">
      <dgm:prSet presAssocID="{408DF254-5DD0-46B9-A22E-772FC48CAE61}" presName="Parent3" presStyleLbl="node1" presStyleIdx="2" presStyleCnt="5">
        <dgm:presLayoutVars>
          <dgm:chMax val="2"/>
          <dgm:chPref val="1"/>
          <dgm:bulletEnabled val="1"/>
        </dgm:presLayoutVars>
      </dgm:prSet>
      <dgm:spPr/>
    </dgm:pt>
    <dgm:pt modelId="{6583AA87-644B-4729-9A4D-D1674FEB160D}" type="pres">
      <dgm:prSet presAssocID="{22E29BD7-7C84-4EA0-BADB-72941DBCE181}" presName="ChildAccent2" presStyleCnt="0"/>
      <dgm:spPr/>
    </dgm:pt>
    <dgm:pt modelId="{880FA98F-43E0-4D34-92DD-A2C84B0C79FE}" type="pres">
      <dgm:prSet presAssocID="{22E29BD7-7C84-4EA0-BADB-72941DBCE181}" presName="ChildAccent" presStyleLbl="alignImgPlace1" presStyleIdx="3" presStyleCnt="5" custLinFactNeighborX="-640" custLinFactNeighborY="135"/>
      <dgm:spPr/>
    </dgm:pt>
    <dgm:pt modelId="{D85BDF38-66E9-4FF8-B1E2-C2C6ABCA3267}" type="pres">
      <dgm:prSet presAssocID="{22E29BD7-7C84-4EA0-BADB-72941DBCE181}" presName="Child2" presStyleLbl="revTx" presStyleIdx="0" presStyleCnt="0">
        <dgm:presLayoutVars>
          <dgm:chMax val="0"/>
          <dgm:chPref val="0"/>
          <dgm:bulletEnabled val="1"/>
        </dgm:presLayoutVars>
      </dgm:prSet>
      <dgm:spPr/>
    </dgm:pt>
    <dgm:pt modelId="{104D72FF-91E9-49A5-876C-D3ACC3966162}" type="pres">
      <dgm:prSet presAssocID="{22E29BD7-7C84-4EA0-BADB-72941DBCE181}" presName="Parent2" presStyleLbl="node1" presStyleIdx="3" presStyleCnt="5">
        <dgm:presLayoutVars>
          <dgm:chMax val="2"/>
          <dgm:chPref val="1"/>
          <dgm:bulletEnabled val="1"/>
        </dgm:presLayoutVars>
      </dgm:prSet>
      <dgm:spPr/>
    </dgm:pt>
    <dgm:pt modelId="{7731875C-BE2B-4AE6-8050-89D7E30A13B8}" type="pres">
      <dgm:prSet presAssocID="{BB88B8FB-309F-48CA-93EB-57B1C76A7E5F}" presName="ChildAccent1" presStyleCnt="0"/>
      <dgm:spPr/>
    </dgm:pt>
    <dgm:pt modelId="{FCBF0B6B-CA6C-42CA-A1F2-F354C61E28AE}" type="pres">
      <dgm:prSet presAssocID="{BB88B8FB-309F-48CA-93EB-57B1C76A7E5F}" presName="ChildAccent" presStyleLbl="alignImgPlace1" presStyleIdx="4" presStyleCnt="5"/>
      <dgm:spPr/>
    </dgm:pt>
    <dgm:pt modelId="{DC738050-F686-4207-9D9F-2E6AEBCFC4C6}" type="pres">
      <dgm:prSet presAssocID="{BB88B8FB-309F-48CA-93EB-57B1C76A7E5F}" presName="Child1" presStyleLbl="revTx" presStyleIdx="0" presStyleCnt="0">
        <dgm:presLayoutVars>
          <dgm:chMax val="0"/>
          <dgm:chPref val="0"/>
          <dgm:bulletEnabled val="1"/>
        </dgm:presLayoutVars>
      </dgm:prSet>
      <dgm:spPr/>
    </dgm:pt>
    <dgm:pt modelId="{BD8D8559-06E3-4B90-BF12-2E198C470CAC}" type="pres">
      <dgm:prSet presAssocID="{BB88B8FB-309F-48CA-93EB-57B1C76A7E5F}" presName="Parent1" presStyleLbl="node1" presStyleIdx="4" presStyleCnt="5">
        <dgm:presLayoutVars>
          <dgm:chMax val="2"/>
          <dgm:chPref val="1"/>
          <dgm:bulletEnabled val="1"/>
        </dgm:presLayoutVars>
      </dgm:prSet>
      <dgm:spPr/>
    </dgm:pt>
  </dgm:ptLst>
  <dgm:cxnLst>
    <dgm:cxn modelId="{2BF9A502-55AD-4CF2-AD14-F15C2105F73F}" srcId="{22E29BD7-7C84-4EA0-BADB-72941DBCE181}" destId="{A1A80D4D-EF2A-4DC6-A798-33BFB1E34A8C}" srcOrd="1" destOrd="0" parTransId="{CE718FC9-19B8-4591-9B16-0BACE6038C8D}" sibTransId="{30AAD8AA-C6B9-4D64-8C94-6C2EE04B57A5}"/>
    <dgm:cxn modelId="{5260B306-5EB2-47A6-B383-3AA828039ECF}" type="presOf" srcId="{ADB7D165-3FE2-4721-8F06-B39F97483528}" destId="{1E2AE489-C4EF-4380-AF59-13B62BC874A6}" srcOrd="0" destOrd="2" presId="urn:microsoft.com/office/officeart/2011/layout/InterconnectedBlockProcess"/>
    <dgm:cxn modelId="{52326F08-AF76-4030-A8B9-75336B084207}" srcId="{C7DEAD09-79AB-462B-9748-18D8C83D6A2F}" destId="{70B9C870-3A28-4930-A336-00B35C2399A3}" srcOrd="3" destOrd="0" parTransId="{3254E33E-1063-49D1-91EB-29C44D7C3CA8}" sibTransId="{AD3674A2-CD58-43D0-B1F1-E29E86107F3C}"/>
    <dgm:cxn modelId="{0B39770B-14BA-4982-9B47-258FCDC71EF5}" type="presOf" srcId="{E02CC73D-2CDE-4C43-8274-C2F3E6FC4DD6}" destId="{1E2AE489-C4EF-4380-AF59-13B62BC874A6}" srcOrd="0" destOrd="0" presId="urn:microsoft.com/office/officeart/2011/layout/InterconnectedBlockProcess"/>
    <dgm:cxn modelId="{F3536C0F-5656-407E-94F9-E8564BC4FD2A}" srcId="{C7DEAD09-79AB-462B-9748-18D8C83D6A2F}" destId="{408DF254-5DD0-46B9-A22E-772FC48CAE61}" srcOrd="2" destOrd="0" parTransId="{5602963D-BA6C-4058-B473-580A6356C1E4}" sibTransId="{585859BC-4CB0-4B77-9A23-D52DA3AD7FE6}"/>
    <dgm:cxn modelId="{234E2A18-A69A-4048-8011-B62068850607}" srcId="{70B9C870-3A28-4930-A336-00B35C2399A3}" destId="{99C5B073-8B08-4E83-A943-F31786CAB12B}" srcOrd="1" destOrd="0" parTransId="{86F5B05D-D4DD-4B44-8DC6-09F659757B5C}" sibTransId="{9CA7DE13-D8B0-4E48-9373-0CCA2541F073}"/>
    <dgm:cxn modelId="{B7F0C418-7441-499D-AD08-F244A6F07335}" srcId="{C7DEAD09-79AB-462B-9748-18D8C83D6A2F}" destId="{BB88B8FB-309F-48CA-93EB-57B1C76A7E5F}" srcOrd="0" destOrd="0" parTransId="{42DB526B-1617-4FAD-AAC5-2B5EAFCFBE2E}" sibTransId="{5283B2FA-369B-4C58-8A7B-B1CA70E73A6A}"/>
    <dgm:cxn modelId="{68B8CA1E-08E4-4595-9EB4-46D2E9CC2C8E}" srcId="{BB88B8FB-309F-48CA-93EB-57B1C76A7E5F}" destId="{EB9CAF89-C78D-47A3-BEF4-E9C09E60811C}" srcOrd="0" destOrd="0" parTransId="{5D5FE201-0CD7-4BD2-AAC8-CC66F6FC4543}" sibTransId="{D1BCA3F1-D705-485F-ABD0-374E84A6769D}"/>
    <dgm:cxn modelId="{E5E91D2C-51D9-41FF-B0D9-10AA89BB1895}" srcId="{BEC911E9-6BDF-4177-BB39-96EF819C8F95}" destId="{F359898D-6044-4295-BCDE-1606C66B532F}" srcOrd="0" destOrd="0" parTransId="{8BC1A042-56E1-4E34-AF72-A9E81DEF165A}" sibTransId="{FCDD46AF-7331-47BA-9046-4F57495D3AC4}"/>
    <dgm:cxn modelId="{35EA095E-9B96-4C4F-95BA-A121A57B337E}" type="presOf" srcId="{E02CC73D-2CDE-4C43-8274-C2F3E6FC4DD6}" destId="{BA149686-61EF-4B13-9246-C8E93E174028}" srcOrd="1" destOrd="0" presId="urn:microsoft.com/office/officeart/2011/layout/InterconnectedBlockProcess"/>
    <dgm:cxn modelId="{D0EAC35F-53BC-486C-9837-31C2FA7577EA}" type="presOf" srcId="{43314BF4-F731-46E4-947C-D09CA366A7C7}" destId="{1E2AE489-C4EF-4380-AF59-13B62BC874A6}" srcOrd="0" destOrd="1" presId="urn:microsoft.com/office/officeart/2011/layout/InterconnectedBlockProcess"/>
    <dgm:cxn modelId="{9AF02344-C225-43FB-8DB4-759064953000}" type="presOf" srcId="{408DF254-5DD0-46B9-A22E-772FC48CAE61}" destId="{AC4B5850-0780-4450-B339-BDACEEA02743}" srcOrd="0" destOrd="0" presId="urn:microsoft.com/office/officeart/2011/layout/InterconnectedBlockProcess"/>
    <dgm:cxn modelId="{F521F250-F82C-4C3A-8C0B-7A80E82EEFAC}" type="presOf" srcId="{508D3F83-4623-4FD9-B414-755BF104CC32}" destId="{25DC0DA3-12EC-45BE-B7EA-1C3E455F1A26}" srcOrd="1" destOrd="0" presId="urn:microsoft.com/office/officeart/2011/layout/InterconnectedBlockProcess"/>
    <dgm:cxn modelId="{282E2652-A8B3-4943-84AA-AAAB1F1635DB}" type="presOf" srcId="{99C5B073-8B08-4E83-A943-F31786CAB12B}" destId="{25DC0DA3-12EC-45BE-B7EA-1C3E455F1A26}" srcOrd="1" destOrd="1" presId="urn:microsoft.com/office/officeart/2011/layout/InterconnectedBlockProcess"/>
    <dgm:cxn modelId="{5186F27A-033F-4CEC-B2E4-50880D9F776F}" type="presOf" srcId="{EB9CAF89-C78D-47A3-BEF4-E9C09E60811C}" destId="{FCBF0B6B-CA6C-42CA-A1F2-F354C61E28AE}" srcOrd="0" destOrd="0" presId="urn:microsoft.com/office/officeart/2011/layout/InterconnectedBlockProcess"/>
    <dgm:cxn modelId="{9C27F57B-C756-4A9D-ABF1-615BE92C17C8}" type="presOf" srcId="{43314BF4-F731-46E4-947C-D09CA366A7C7}" destId="{BA149686-61EF-4B13-9246-C8E93E174028}" srcOrd="1" destOrd="1" presId="urn:microsoft.com/office/officeart/2011/layout/InterconnectedBlockProcess"/>
    <dgm:cxn modelId="{38CC917E-478F-4CFE-A50F-58C4CC540854}" type="presOf" srcId="{70B9C870-3A28-4930-A336-00B35C2399A3}" destId="{8564A62A-244D-4B4E-A7E3-99ED29F55FF0}" srcOrd="0" destOrd="0" presId="urn:microsoft.com/office/officeart/2011/layout/InterconnectedBlockProcess"/>
    <dgm:cxn modelId="{05779F82-580B-4BF3-A34F-CF9A483247FB}" type="presOf" srcId="{22E29BD7-7C84-4EA0-BADB-72941DBCE181}" destId="{104D72FF-91E9-49A5-876C-D3ACC3966162}" srcOrd="0" destOrd="0" presId="urn:microsoft.com/office/officeart/2011/layout/InterconnectedBlockProcess"/>
    <dgm:cxn modelId="{104B058B-883B-4E09-9314-1833333A0B07}" type="presOf" srcId="{F359898D-6044-4295-BCDE-1606C66B532F}" destId="{8F61645D-D0E9-4898-A59F-10904663081C}" srcOrd="0" destOrd="0" presId="urn:microsoft.com/office/officeart/2011/layout/InterconnectedBlockProcess"/>
    <dgm:cxn modelId="{8B2DCF8B-4ACE-4BA7-B97E-2D6895EE3101}" type="presOf" srcId="{A1A80D4D-EF2A-4DC6-A798-33BFB1E34A8C}" destId="{880FA98F-43E0-4D34-92DD-A2C84B0C79FE}" srcOrd="0" destOrd="1" presId="urn:microsoft.com/office/officeart/2011/layout/InterconnectedBlockProcess"/>
    <dgm:cxn modelId="{0A8C7092-CA8F-4DDD-8902-15DED8BE2602}" type="presOf" srcId="{16709C18-8F91-4AA0-9426-506C1C0ADA41}" destId="{FCBF0B6B-CA6C-42CA-A1F2-F354C61E28AE}" srcOrd="0" destOrd="1" presId="urn:microsoft.com/office/officeart/2011/layout/InterconnectedBlockProcess"/>
    <dgm:cxn modelId="{56889A94-2CF4-46EA-BFF1-18353F3F2D98}" srcId="{408DF254-5DD0-46B9-A22E-772FC48CAE61}" destId="{ADB7D165-3FE2-4721-8F06-B39F97483528}" srcOrd="2" destOrd="0" parTransId="{17739675-F20E-465C-A68A-BBF7296A94BE}" sibTransId="{85673ACD-609B-4D21-8A40-E780088BF1F0}"/>
    <dgm:cxn modelId="{2C5C6B95-122B-49F1-B4DE-EBCE1CE3D3D1}" srcId="{BB88B8FB-309F-48CA-93EB-57B1C76A7E5F}" destId="{16709C18-8F91-4AA0-9426-506C1C0ADA41}" srcOrd="1" destOrd="0" parTransId="{2F0B54A4-1CED-46EF-8267-DFEAA63268E7}" sibTransId="{BFD46996-B717-4186-92E0-72C98B59AFD5}"/>
    <dgm:cxn modelId="{04323A99-F819-4227-9DFA-882FBA502809}" type="presOf" srcId="{BB88B8FB-309F-48CA-93EB-57B1C76A7E5F}" destId="{BD8D8559-06E3-4B90-BF12-2E198C470CAC}" srcOrd="0" destOrd="0" presId="urn:microsoft.com/office/officeart/2011/layout/InterconnectedBlockProcess"/>
    <dgm:cxn modelId="{8D0FD89D-A499-4B3D-B105-99195F71BD38}" type="presOf" srcId="{C7DEAD09-79AB-462B-9748-18D8C83D6A2F}" destId="{CB5209FE-5894-4C4D-8B01-746935C0A1E2}" srcOrd="0" destOrd="0" presId="urn:microsoft.com/office/officeart/2011/layout/InterconnectedBlockProcess"/>
    <dgm:cxn modelId="{A2EA669E-0CC1-4CE8-8D0C-879AAAF2B4E5}" type="presOf" srcId="{198566A2-D39F-40BC-95EC-3DEDD313E17A}" destId="{880FA98F-43E0-4D34-92DD-A2C84B0C79FE}" srcOrd="0" destOrd="0" presId="urn:microsoft.com/office/officeart/2011/layout/InterconnectedBlockProcess"/>
    <dgm:cxn modelId="{1DC7869F-6B91-4D4A-87DB-9960607E16F3}" type="presOf" srcId="{F359898D-6044-4295-BCDE-1606C66B532F}" destId="{4C05F23B-971C-4DF7-9427-D4544E616DB5}" srcOrd="1" destOrd="0" presId="urn:microsoft.com/office/officeart/2011/layout/InterconnectedBlockProcess"/>
    <dgm:cxn modelId="{F8DCF4A4-F24F-4DD1-8EB9-64D4BFC862F2}" type="presOf" srcId="{99C5B073-8B08-4E83-A943-F31786CAB12B}" destId="{31F1B14A-2B8D-4630-A15E-FFF52797D0D6}" srcOrd="0" destOrd="1" presId="urn:microsoft.com/office/officeart/2011/layout/InterconnectedBlockProcess"/>
    <dgm:cxn modelId="{C40FDCC1-36B8-41B4-BA86-73C4B4FDEA2C}" srcId="{C7DEAD09-79AB-462B-9748-18D8C83D6A2F}" destId="{BEC911E9-6BDF-4177-BB39-96EF819C8F95}" srcOrd="4" destOrd="0" parTransId="{FB2CA55B-0684-425A-A83C-7DEA163DABAD}" sibTransId="{0A55575A-1331-4BF9-BB60-E28FF4555D9E}"/>
    <dgm:cxn modelId="{420F11C5-2ACC-437F-B27A-D9CF55919094}" srcId="{408DF254-5DD0-46B9-A22E-772FC48CAE61}" destId="{E02CC73D-2CDE-4C43-8274-C2F3E6FC4DD6}" srcOrd="0" destOrd="0" parTransId="{269672A5-10F6-45D8-942A-085222DFBBF2}" sibTransId="{895C77B7-EDB9-4F06-8827-68D1461B5DE9}"/>
    <dgm:cxn modelId="{274691C9-7718-4204-BFBF-14C57D33AF8C}" type="presOf" srcId="{BEC911E9-6BDF-4177-BB39-96EF819C8F95}" destId="{012BE1AC-E496-4057-9A92-2E1760C59B83}" srcOrd="0" destOrd="0" presId="urn:microsoft.com/office/officeart/2011/layout/InterconnectedBlockProcess"/>
    <dgm:cxn modelId="{480018CB-AA3F-439C-A068-A4FF50B6B541}" srcId="{70B9C870-3A28-4930-A336-00B35C2399A3}" destId="{508D3F83-4623-4FD9-B414-755BF104CC32}" srcOrd="0" destOrd="0" parTransId="{5E8CF271-F966-4AD9-BFC9-465C653D997B}" sibTransId="{6B5A036A-21C4-42ED-BF1A-47672F7D2061}"/>
    <dgm:cxn modelId="{80D870CD-4C11-458F-AA75-A9ABF6A283EE}" type="presOf" srcId="{ADB7D165-3FE2-4721-8F06-B39F97483528}" destId="{BA149686-61EF-4B13-9246-C8E93E174028}" srcOrd="1" destOrd="2" presId="urn:microsoft.com/office/officeart/2011/layout/InterconnectedBlockProcess"/>
    <dgm:cxn modelId="{EE5295D2-6E78-4808-A9C9-BAC4FC064E6D}" type="presOf" srcId="{508D3F83-4623-4FD9-B414-755BF104CC32}" destId="{31F1B14A-2B8D-4630-A15E-FFF52797D0D6}" srcOrd="0" destOrd="0" presId="urn:microsoft.com/office/officeart/2011/layout/InterconnectedBlockProcess"/>
    <dgm:cxn modelId="{B7DB5AD3-598D-4004-BD0D-48E8833DE41A}" type="presOf" srcId="{EB9CAF89-C78D-47A3-BEF4-E9C09E60811C}" destId="{DC738050-F686-4207-9D9F-2E6AEBCFC4C6}" srcOrd="1" destOrd="0" presId="urn:microsoft.com/office/officeart/2011/layout/InterconnectedBlockProcess"/>
    <dgm:cxn modelId="{ABC855D9-B456-4CFA-BA4A-048B2C0EAEE4}" srcId="{22E29BD7-7C84-4EA0-BADB-72941DBCE181}" destId="{198566A2-D39F-40BC-95EC-3DEDD313E17A}" srcOrd="0" destOrd="0" parTransId="{64F7CE8E-43B2-4B06-BF74-FA2810B68B0B}" sibTransId="{8DBD95F3-763A-4D5C-B485-D4AB35280C4B}"/>
    <dgm:cxn modelId="{F46ADDE6-8291-4AAB-A204-B63EAF49C18A}" srcId="{C7DEAD09-79AB-462B-9748-18D8C83D6A2F}" destId="{22E29BD7-7C84-4EA0-BADB-72941DBCE181}" srcOrd="1" destOrd="0" parTransId="{77F41ADD-457C-4AEB-950B-7ED0A9693B02}" sibTransId="{0C279D63-FDA1-4B01-9B8A-8A2419EC5C25}"/>
    <dgm:cxn modelId="{7361C4F1-A9C4-4FA5-9F76-6792F584EEC0}" type="presOf" srcId="{16709C18-8F91-4AA0-9426-506C1C0ADA41}" destId="{DC738050-F686-4207-9D9F-2E6AEBCFC4C6}" srcOrd="1" destOrd="1" presId="urn:microsoft.com/office/officeart/2011/layout/InterconnectedBlockProcess"/>
    <dgm:cxn modelId="{E74260F8-9C6D-4F2D-9DB9-A9162D9E1365}" type="presOf" srcId="{A1A80D4D-EF2A-4DC6-A798-33BFB1E34A8C}" destId="{D85BDF38-66E9-4FF8-B1E2-C2C6ABCA3267}" srcOrd="1" destOrd="1" presId="urn:microsoft.com/office/officeart/2011/layout/InterconnectedBlockProcess"/>
    <dgm:cxn modelId="{AABCA4F9-05A3-44C1-AE4C-BE59E7BB9EC6}" srcId="{408DF254-5DD0-46B9-A22E-772FC48CAE61}" destId="{43314BF4-F731-46E4-947C-D09CA366A7C7}" srcOrd="1" destOrd="0" parTransId="{8CC215F0-B75D-4978-A610-4284DCC37FAE}" sibTransId="{3FF69633-BC4D-4634-BC5A-693334EFFE71}"/>
    <dgm:cxn modelId="{8A0345FD-5406-4319-91C3-4665E8CC091A}" type="presOf" srcId="{198566A2-D39F-40BC-95EC-3DEDD313E17A}" destId="{D85BDF38-66E9-4FF8-B1E2-C2C6ABCA3267}" srcOrd="1" destOrd="0" presId="urn:microsoft.com/office/officeart/2011/layout/InterconnectedBlockProcess"/>
    <dgm:cxn modelId="{6E3FE3E6-1202-4AAC-82A4-49AFD1BA5CE7}" type="presParOf" srcId="{CB5209FE-5894-4C4D-8B01-746935C0A1E2}" destId="{C0F26E9F-F6B9-427C-8189-748C86C0D1F5}" srcOrd="0" destOrd="0" presId="urn:microsoft.com/office/officeart/2011/layout/InterconnectedBlockProcess"/>
    <dgm:cxn modelId="{673C7A12-93CD-413C-897E-AD803117D70C}" type="presParOf" srcId="{C0F26E9F-F6B9-427C-8189-748C86C0D1F5}" destId="{8F61645D-D0E9-4898-A59F-10904663081C}" srcOrd="0" destOrd="0" presId="urn:microsoft.com/office/officeart/2011/layout/InterconnectedBlockProcess"/>
    <dgm:cxn modelId="{8A2EB655-E370-4B75-BD51-D1AD9B72D74A}" type="presParOf" srcId="{CB5209FE-5894-4C4D-8B01-746935C0A1E2}" destId="{4C05F23B-971C-4DF7-9427-D4544E616DB5}" srcOrd="1" destOrd="0" presId="urn:microsoft.com/office/officeart/2011/layout/InterconnectedBlockProcess"/>
    <dgm:cxn modelId="{89B19DB2-F97B-4A90-A1E1-28B0533F4604}" type="presParOf" srcId="{CB5209FE-5894-4C4D-8B01-746935C0A1E2}" destId="{012BE1AC-E496-4057-9A92-2E1760C59B83}" srcOrd="2" destOrd="0" presId="urn:microsoft.com/office/officeart/2011/layout/InterconnectedBlockProcess"/>
    <dgm:cxn modelId="{DE3B437A-66C1-4C26-A3D3-2629C2EA65A9}" type="presParOf" srcId="{CB5209FE-5894-4C4D-8B01-746935C0A1E2}" destId="{23C759A6-FA1E-4BF4-923B-1FDDEC9EDFC1}" srcOrd="3" destOrd="0" presId="urn:microsoft.com/office/officeart/2011/layout/InterconnectedBlockProcess"/>
    <dgm:cxn modelId="{07AE4E76-327D-4EAF-8722-0B7D0CBAA558}" type="presParOf" srcId="{23C759A6-FA1E-4BF4-923B-1FDDEC9EDFC1}" destId="{31F1B14A-2B8D-4630-A15E-FFF52797D0D6}" srcOrd="0" destOrd="0" presId="urn:microsoft.com/office/officeart/2011/layout/InterconnectedBlockProcess"/>
    <dgm:cxn modelId="{3F5F721A-17F7-49ED-B0A0-B82209063FC0}" type="presParOf" srcId="{CB5209FE-5894-4C4D-8B01-746935C0A1E2}" destId="{25DC0DA3-12EC-45BE-B7EA-1C3E455F1A26}" srcOrd="4" destOrd="0" presId="urn:microsoft.com/office/officeart/2011/layout/InterconnectedBlockProcess"/>
    <dgm:cxn modelId="{A2213750-8A64-416B-98CF-2943062C3891}" type="presParOf" srcId="{CB5209FE-5894-4C4D-8B01-746935C0A1E2}" destId="{8564A62A-244D-4B4E-A7E3-99ED29F55FF0}" srcOrd="5" destOrd="0" presId="urn:microsoft.com/office/officeart/2011/layout/InterconnectedBlockProcess"/>
    <dgm:cxn modelId="{7AF308AF-58BF-433A-BB11-22FEE2D9F0C9}" type="presParOf" srcId="{CB5209FE-5894-4C4D-8B01-746935C0A1E2}" destId="{5AEB6D6A-AD6C-457A-B080-2D2FABC880C4}" srcOrd="6" destOrd="0" presId="urn:microsoft.com/office/officeart/2011/layout/InterconnectedBlockProcess"/>
    <dgm:cxn modelId="{D9DDE345-65BC-41B4-9346-1B4C1E0FA72D}" type="presParOf" srcId="{5AEB6D6A-AD6C-457A-B080-2D2FABC880C4}" destId="{1E2AE489-C4EF-4380-AF59-13B62BC874A6}" srcOrd="0" destOrd="0" presId="urn:microsoft.com/office/officeart/2011/layout/InterconnectedBlockProcess"/>
    <dgm:cxn modelId="{8ADA1C74-C1C0-4307-9980-5A117C8013F0}" type="presParOf" srcId="{CB5209FE-5894-4C4D-8B01-746935C0A1E2}" destId="{BA149686-61EF-4B13-9246-C8E93E174028}" srcOrd="7" destOrd="0" presId="urn:microsoft.com/office/officeart/2011/layout/InterconnectedBlockProcess"/>
    <dgm:cxn modelId="{1CA8AE80-4DCE-4B16-B27E-204925646E1B}" type="presParOf" srcId="{CB5209FE-5894-4C4D-8B01-746935C0A1E2}" destId="{AC4B5850-0780-4450-B339-BDACEEA02743}" srcOrd="8" destOrd="0" presId="urn:microsoft.com/office/officeart/2011/layout/InterconnectedBlockProcess"/>
    <dgm:cxn modelId="{2CA7A8F9-2301-4B29-8B85-CDBBDDD01A84}" type="presParOf" srcId="{CB5209FE-5894-4C4D-8B01-746935C0A1E2}" destId="{6583AA87-644B-4729-9A4D-D1674FEB160D}" srcOrd="9" destOrd="0" presId="urn:microsoft.com/office/officeart/2011/layout/InterconnectedBlockProcess"/>
    <dgm:cxn modelId="{4D9E7C46-331A-4899-8868-313A904D6403}" type="presParOf" srcId="{6583AA87-644B-4729-9A4D-D1674FEB160D}" destId="{880FA98F-43E0-4D34-92DD-A2C84B0C79FE}" srcOrd="0" destOrd="0" presId="urn:microsoft.com/office/officeart/2011/layout/InterconnectedBlockProcess"/>
    <dgm:cxn modelId="{5215FD71-F6BC-45F1-A846-84D0F0661B9D}" type="presParOf" srcId="{CB5209FE-5894-4C4D-8B01-746935C0A1E2}" destId="{D85BDF38-66E9-4FF8-B1E2-C2C6ABCA3267}" srcOrd="10" destOrd="0" presId="urn:microsoft.com/office/officeart/2011/layout/InterconnectedBlockProcess"/>
    <dgm:cxn modelId="{60A9BD28-D4BC-495D-A439-FFDCE1AC696E}" type="presParOf" srcId="{CB5209FE-5894-4C4D-8B01-746935C0A1E2}" destId="{104D72FF-91E9-49A5-876C-D3ACC3966162}" srcOrd="11" destOrd="0" presId="urn:microsoft.com/office/officeart/2011/layout/InterconnectedBlockProcess"/>
    <dgm:cxn modelId="{9581CFAF-9205-4718-BDB9-7C89FF7BE138}" type="presParOf" srcId="{CB5209FE-5894-4C4D-8B01-746935C0A1E2}" destId="{7731875C-BE2B-4AE6-8050-89D7E30A13B8}" srcOrd="12" destOrd="0" presId="urn:microsoft.com/office/officeart/2011/layout/InterconnectedBlockProcess"/>
    <dgm:cxn modelId="{9B647E7F-C134-4AE9-865F-14A20B1D657A}" type="presParOf" srcId="{7731875C-BE2B-4AE6-8050-89D7E30A13B8}" destId="{FCBF0B6B-CA6C-42CA-A1F2-F354C61E28AE}" srcOrd="0" destOrd="0" presId="urn:microsoft.com/office/officeart/2011/layout/InterconnectedBlockProcess"/>
    <dgm:cxn modelId="{D7F4D10C-9EB8-4688-9717-56710F7EB2CC}" type="presParOf" srcId="{CB5209FE-5894-4C4D-8B01-746935C0A1E2}" destId="{DC738050-F686-4207-9D9F-2E6AEBCFC4C6}" srcOrd="13" destOrd="0" presId="urn:microsoft.com/office/officeart/2011/layout/InterconnectedBlockProcess"/>
    <dgm:cxn modelId="{1133A5B2-1B3B-4517-9A88-B19FCC66AF6F}" type="presParOf" srcId="{CB5209FE-5894-4C4D-8B01-746935C0A1E2}" destId="{BD8D8559-06E3-4B90-BF12-2E198C470CAC}" srcOrd="14"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68C0CA-9E6C-4378-BF1E-6FEF01BE43D3}"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078CC166-6965-4214-B353-526C7A99062B}">
      <dgm:prSet custT="1"/>
      <dgm:spPr>
        <a:xfrm>
          <a:off x="0" y="817569"/>
          <a:ext cx="10515600" cy="351000"/>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gm:spPr>
      <dgm:t>
        <a:bodyPr/>
        <a:lstStyle/>
        <a:p>
          <a:pPr>
            <a:buNone/>
          </a:pPr>
          <a:r>
            <a:rPr lang="en-US" sz="2000">
              <a:solidFill>
                <a:schemeClr val="bg2">
                  <a:lumMod val="10000"/>
                </a:schemeClr>
              </a:solidFill>
              <a:latin typeface="Arial"/>
              <a:ea typeface="+mn-ea"/>
              <a:cs typeface="+mn-cs"/>
            </a:rPr>
            <a:t>Panel metrics instead of the 1,650 face-to-face visits</a:t>
          </a:r>
        </a:p>
      </dgm:t>
    </dgm:pt>
    <dgm:pt modelId="{C78AF517-E76D-4760-9E2C-1E398290E1DC}" type="parTrans" cxnId="{EF3A62F7-66CD-440B-8FC5-9A437459A780}">
      <dgm:prSet/>
      <dgm:spPr/>
      <dgm:t>
        <a:bodyPr/>
        <a:lstStyle/>
        <a:p>
          <a:endParaRPr lang="en-US" sz="2000">
            <a:solidFill>
              <a:schemeClr val="bg2">
                <a:lumMod val="10000"/>
              </a:schemeClr>
            </a:solidFill>
          </a:endParaRPr>
        </a:p>
      </dgm:t>
    </dgm:pt>
    <dgm:pt modelId="{33894463-D1BA-446F-932E-54554F84009D}" type="sibTrans" cxnId="{EF3A62F7-66CD-440B-8FC5-9A437459A780}">
      <dgm:prSet/>
      <dgm:spPr/>
      <dgm:t>
        <a:bodyPr/>
        <a:lstStyle/>
        <a:p>
          <a:endParaRPr lang="en-US" sz="2000">
            <a:solidFill>
              <a:schemeClr val="bg2">
                <a:lumMod val="10000"/>
              </a:schemeClr>
            </a:solidFill>
          </a:endParaRPr>
        </a:p>
      </dgm:t>
    </dgm:pt>
    <dgm:pt modelId="{6CC36665-5180-4E89-8110-0CF195C14D83}">
      <dgm:prSet custT="1"/>
      <dgm:spPr>
        <a:xfrm>
          <a:off x="0" y="1211769"/>
          <a:ext cx="10515600" cy="351000"/>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gm:spPr>
      <dgm:t>
        <a:bodyPr/>
        <a:lstStyle/>
        <a:p>
          <a:pPr rtl="0">
            <a:buNone/>
          </a:pPr>
          <a:r>
            <a:rPr lang="en-US" sz="2000">
              <a:solidFill>
                <a:schemeClr val="bg2">
                  <a:lumMod val="10000"/>
                </a:schemeClr>
              </a:solidFill>
              <a:latin typeface="Arial"/>
              <a:ea typeface="+mn-ea"/>
              <a:cs typeface="+mn-cs"/>
            </a:rPr>
            <a:t>Panel management includes telehealth and care in multiple settings. </a:t>
          </a:r>
        </a:p>
      </dgm:t>
    </dgm:pt>
    <dgm:pt modelId="{20383B03-F320-4EFF-80B8-DEA0EE4FADDC}" type="parTrans" cxnId="{F12D916E-5F6E-402E-931F-14FAD33C859D}">
      <dgm:prSet/>
      <dgm:spPr/>
      <dgm:t>
        <a:bodyPr/>
        <a:lstStyle/>
        <a:p>
          <a:endParaRPr lang="en-US" sz="2000">
            <a:solidFill>
              <a:schemeClr val="bg2">
                <a:lumMod val="10000"/>
              </a:schemeClr>
            </a:solidFill>
          </a:endParaRPr>
        </a:p>
      </dgm:t>
    </dgm:pt>
    <dgm:pt modelId="{94310B10-6B05-4AFF-B3CA-5BC8D7B6F1DD}" type="sibTrans" cxnId="{F12D916E-5F6E-402E-931F-14FAD33C859D}">
      <dgm:prSet/>
      <dgm:spPr/>
      <dgm:t>
        <a:bodyPr/>
        <a:lstStyle/>
        <a:p>
          <a:endParaRPr lang="en-US" sz="2000">
            <a:solidFill>
              <a:schemeClr val="bg2">
                <a:lumMod val="10000"/>
              </a:schemeClr>
            </a:solidFill>
          </a:endParaRPr>
        </a:p>
      </dgm:t>
    </dgm:pt>
    <dgm:pt modelId="{64802DC8-1A3C-476E-AEF7-CA640F64B91A}">
      <dgm:prSet custT="1"/>
      <dgm:spPr>
        <a:xfrm>
          <a:off x="0" y="1605969"/>
          <a:ext cx="10515600" cy="351000"/>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gm:spPr>
      <dgm:t>
        <a:bodyPr/>
        <a:lstStyle/>
        <a:p>
          <a:pPr rtl="0">
            <a:buNone/>
          </a:pPr>
          <a:r>
            <a:rPr lang="en-US" sz="2000">
              <a:solidFill>
                <a:schemeClr val="bg2">
                  <a:lumMod val="10000"/>
                </a:schemeClr>
              </a:solidFill>
              <a:latin typeface="Arial"/>
              <a:ea typeface="+mn-ea"/>
              <a:cs typeface="+mn-cs"/>
            </a:rPr>
            <a:t>Continuity of care measured, along with a minimum number of hours delivering care in the family medicine practice. </a:t>
          </a:r>
        </a:p>
      </dgm:t>
    </dgm:pt>
    <dgm:pt modelId="{747215FF-A1C9-4BB3-9914-00DFDB401369}" type="parTrans" cxnId="{34FC056D-C6BC-4E59-9CA7-83DD05C4050A}">
      <dgm:prSet/>
      <dgm:spPr/>
      <dgm:t>
        <a:bodyPr/>
        <a:lstStyle/>
        <a:p>
          <a:endParaRPr lang="en-US" sz="2000">
            <a:solidFill>
              <a:schemeClr val="bg2">
                <a:lumMod val="10000"/>
              </a:schemeClr>
            </a:solidFill>
          </a:endParaRPr>
        </a:p>
      </dgm:t>
    </dgm:pt>
    <dgm:pt modelId="{A24363DC-965F-407B-A11E-9B799382B7D0}" type="sibTrans" cxnId="{34FC056D-C6BC-4E59-9CA7-83DD05C4050A}">
      <dgm:prSet/>
      <dgm:spPr/>
      <dgm:t>
        <a:bodyPr/>
        <a:lstStyle/>
        <a:p>
          <a:endParaRPr lang="en-US" sz="2000">
            <a:solidFill>
              <a:schemeClr val="bg2">
                <a:lumMod val="10000"/>
              </a:schemeClr>
            </a:solidFill>
          </a:endParaRPr>
        </a:p>
      </dgm:t>
    </dgm:pt>
    <dgm:pt modelId="{9AC93F2C-113A-4CD8-9A85-88C47AD79A90}">
      <dgm:prSet custT="1"/>
      <dgm:spPr>
        <a:xfrm>
          <a:off x="0" y="2000169"/>
          <a:ext cx="10515600" cy="351000"/>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gm:spPr>
      <dgm:t>
        <a:bodyPr/>
        <a:lstStyle/>
        <a:p>
          <a:pPr rtl="0">
            <a:buNone/>
          </a:pPr>
          <a:r>
            <a:rPr lang="en-US" sz="2000">
              <a:solidFill>
                <a:schemeClr val="bg2">
                  <a:lumMod val="10000"/>
                </a:schemeClr>
              </a:solidFill>
              <a:latin typeface="Arial"/>
              <a:ea typeface="+mn-ea"/>
              <a:cs typeface="+mn-cs"/>
            </a:rPr>
            <a:t>Patient advisory committees to address the health needs of the community. </a:t>
          </a:r>
        </a:p>
      </dgm:t>
    </dgm:pt>
    <dgm:pt modelId="{E43FAE59-FE81-494A-81DD-29CC61E9712B}" type="parTrans" cxnId="{CF7B356A-A87D-48CD-887C-23DE97A1B711}">
      <dgm:prSet/>
      <dgm:spPr/>
      <dgm:t>
        <a:bodyPr/>
        <a:lstStyle/>
        <a:p>
          <a:endParaRPr lang="en-US" sz="2000">
            <a:solidFill>
              <a:schemeClr val="bg2">
                <a:lumMod val="10000"/>
              </a:schemeClr>
            </a:solidFill>
          </a:endParaRPr>
        </a:p>
      </dgm:t>
    </dgm:pt>
    <dgm:pt modelId="{0F6A3ABA-B795-49F8-9D47-877BA3298E81}" type="sibTrans" cxnId="{CF7B356A-A87D-48CD-887C-23DE97A1B711}">
      <dgm:prSet/>
      <dgm:spPr/>
      <dgm:t>
        <a:bodyPr/>
        <a:lstStyle/>
        <a:p>
          <a:endParaRPr lang="en-US" sz="2000">
            <a:solidFill>
              <a:schemeClr val="bg2">
                <a:lumMod val="10000"/>
              </a:schemeClr>
            </a:solidFill>
          </a:endParaRPr>
        </a:p>
      </dgm:t>
    </dgm:pt>
    <dgm:pt modelId="{1483FBA5-6646-4F2E-92ED-3180FBE37C90}">
      <dgm:prSet custT="1"/>
      <dgm:spPr>
        <a:xfrm>
          <a:off x="0" y="2394369"/>
          <a:ext cx="10515600" cy="351000"/>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gm:spPr>
      <dgm:t>
        <a:bodyPr/>
        <a:lstStyle/>
        <a:p>
          <a:pPr rtl="0">
            <a:buNone/>
          </a:pPr>
          <a:r>
            <a:rPr lang="en-US" sz="2000">
              <a:solidFill>
                <a:schemeClr val="bg2">
                  <a:lumMod val="10000"/>
                </a:schemeClr>
              </a:solidFill>
              <a:latin typeface="Arial"/>
              <a:ea typeface="+mn-ea"/>
              <a:cs typeface="+mn-cs"/>
            </a:rPr>
            <a:t>Resident assessment and coaching with individual learning plan (ILP) </a:t>
          </a:r>
        </a:p>
      </dgm:t>
    </dgm:pt>
    <dgm:pt modelId="{CA10696A-5CE7-4589-A2D9-D582216B2B05}" type="parTrans" cxnId="{5080FFC4-8213-4C1E-8C65-63C13FBAF6F7}">
      <dgm:prSet/>
      <dgm:spPr/>
      <dgm:t>
        <a:bodyPr/>
        <a:lstStyle/>
        <a:p>
          <a:endParaRPr lang="en-US" sz="2000">
            <a:solidFill>
              <a:schemeClr val="bg2">
                <a:lumMod val="10000"/>
              </a:schemeClr>
            </a:solidFill>
          </a:endParaRPr>
        </a:p>
      </dgm:t>
    </dgm:pt>
    <dgm:pt modelId="{2714AA74-A0C8-43CC-9994-9A71B1BF8D02}" type="sibTrans" cxnId="{5080FFC4-8213-4C1E-8C65-63C13FBAF6F7}">
      <dgm:prSet/>
      <dgm:spPr/>
      <dgm:t>
        <a:bodyPr/>
        <a:lstStyle/>
        <a:p>
          <a:endParaRPr lang="en-US" sz="2000">
            <a:solidFill>
              <a:schemeClr val="bg2">
                <a:lumMod val="10000"/>
              </a:schemeClr>
            </a:solidFill>
          </a:endParaRPr>
        </a:p>
      </dgm:t>
    </dgm:pt>
    <dgm:pt modelId="{83902EF8-ED86-445F-A631-0BCD7706A103}">
      <dgm:prSet custT="1"/>
      <dgm:spPr>
        <a:xfrm>
          <a:off x="0" y="2788569"/>
          <a:ext cx="10515600" cy="351000"/>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gm:spPr>
      <dgm:t>
        <a:bodyPr/>
        <a:lstStyle/>
        <a:p>
          <a:pPr>
            <a:buNone/>
          </a:pPr>
          <a:r>
            <a:rPr lang="en-US" sz="2000">
              <a:solidFill>
                <a:schemeClr val="bg2">
                  <a:lumMod val="10000"/>
                </a:schemeClr>
              </a:solidFill>
              <a:latin typeface="Arial"/>
              <a:ea typeface="+mn-ea"/>
              <a:cs typeface="+mn-cs"/>
            </a:rPr>
            <a:t>6 months of elective time —based upon the ILP and future practice goals</a:t>
          </a:r>
        </a:p>
      </dgm:t>
    </dgm:pt>
    <dgm:pt modelId="{2D497B63-F4A5-41E7-B25F-FDBF3306B36E}" type="parTrans" cxnId="{CF9762BF-8F7E-4B77-B8EE-646C48F239C7}">
      <dgm:prSet/>
      <dgm:spPr/>
      <dgm:t>
        <a:bodyPr/>
        <a:lstStyle/>
        <a:p>
          <a:endParaRPr lang="en-US" sz="2000">
            <a:solidFill>
              <a:schemeClr val="bg2">
                <a:lumMod val="10000"/>
              </a:schemeClr>
            </a:solidFill>
          </a:endParaRPr>
        </a:p>
      </dgm:t>
    </dgm:pt>
    <dgm:pt modelId="{FF9C64DC-C615-433D-B72D-32ED06F6469F}" type="sibTrans" cxnId="{CF9762BF-8F7E-4B77-B8EE-646C48F239C7}">
      <dgm:prSet/>
      <dgm:spPr/>
      <dgm:t>
        <a:bodyPr/>
        <a:lstStyle/>
        <a:p>
          <a:endParaRPr lang="en-US" sz="2000">
            <a:solidFill>
              <a:schemeClr val="bg2">
                <a:lumMod val="10000"/>
              </a:schemeClr>
            </a:solidFill>
          </a:endParaRPr>
        </a:p>
      </dgm:t>
    </dgm:pt>
    <dgm:pt modelId="{B547E87E-CE9F-4596-BAB9-9A54E3BE6C85}">
      <dgm:prSet custT="1"/>
      <dgm:spPr>
        <a:xfrm>
          <a:off x="0" y="3182769"/>
          <a:ext cx="10515600" cy="351000"/>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gm:spPr>
      <dgm:t>
        <a:bodyPr/>
        <a:lstStyle/>
        <a:p>
          <a:pPr rtl="0">
            <a:buNone/>
          </a:pPr>
          <a:r>
            <a:rPr lang="en-US" sz="2000">
              <a:solidFill>
                <a:schemeClr val="bg2">
                  <a:lumMod val="10000"/>
                </a:schemeClr>
              </a:solidFill>
              <a:latin typeface="Arial"/>
              <a:ea typeface="+mn-ea"/>
              <a:cs typeface="+mn-cs"/>
            </a:rPr>
            <a:t>Two-tier pregnancy care requirement. </a:t>
          </a:r>
        </a:p>
      </dgm:t>
    </dgm:pt>
    <dgm:pt modelId="{552BEFEB-719F-4C8A-BD2E-9D7CC917BFA3}" type="parTrans" cxnId="{8021E2A1-F0BF-4E8F-948B-F4C671F5A063}">
      <dgm:prSet/>
      <dgm:spPr/>
      <dgm:t>
        <a:bodyPr/>
        <a:lstStyle/>
        <a:p>
          <a:endParaRPr lang="en-US" sz="2000">
            <a:solidFill>
              <a:schemeClr val="bg2">
                <a:lumMod val="10000"/>
              </a:schemeClr>
            </a:solidFill>
          </a:endParaRPr>
        </a:p>
      </dgm:t>
    </dgm:pt>
    <dgm:pt modelId="{4268F04B-FBB1-4207-8E6A-F5CABC4E9CE0}" type="sibTrans" cxnId="{8021E2A1-F0BF-4E8F-948B-F4C671F5A063}">
      <dgm:prSet/>
      <dgm:spPr/>
      <dgm:t>
        <a:bodyPr/>
        <a:lstStyle/>
        <a:p>
          <a:endParaRPr lang="en-US" sz="2000">
            <a:solidFill>
              <a:schemeClr val="bg2">
                <a:lumMod val="10000"/>
              </a:schemeClr>
            </a:solidFill>
          </a:endParaRPr>
        </a:p>
      </dgm:t>
    </dgm:pt>
    <dgm:pt modelId="{A427EE64-2A97-4269-B826-FFFEF5863674}" type="pres">
      <dgm:prSet presAssocID="{B368C0CA-9E6C-4378-BF1E-6FEF01BE43D3}" presName="linear" presStyleCnt="0">
        <dgm:presLayoutVars>
          <dgm:animLvl val="lvl"/>
          <dgm:resizeHandles val="exact"/>
        </dgm:presLayoutVars>
      </dgm:prSet>
      <dgm:spPr/>
    </dgm:pt>
    <dgm:pt modelId="{37D4AD01-812C-44CD-910D-E8F90D1F1E59}" type="pres">
      <dgm:prSet presAssocID="{078CC166-6965-4214-B353-526C7A99062B}" presName="parentText" presStyleLbl="node1" presStyleIdx="0" presStyleCnt="7">
        <dgm:presLayoutVars>
          <dgm:chMax val="0"/>
          <dgm:bulletEnabled val="1"/>
        </dgm:presLayoutVars>
      </dgm:prSet>
      <dgm:spPr/>
    </dgm:pt>
    <dgm:pt modelId="{3E47D857-6166-47D3-A699-4D7845513D58}" type="pres">
      <dgm:prSet presAssocID="{33894463-D1BA-446F-932E-54554F84009D}" presName="spacer" presStyleCnt="0"/>
      <dgm:spPr/>
    </dgm:pt>
    <dgm:pt modelId="{58DF239B-F791-4ECE-A3C4-75ED00479C26}" type="pres">
      <dgm:prSet presAssocID="{6CC36665-5180-4E89-8110-0CF195C14D83}" presName="parentText" presStyleLbl="node1" presStyleIdx="1" presStyleCnt="7">
        <dgm:presLayoutVars>
          <dgm:chMax val="0"/>
          <dgm:bulletEnabled val="1"/>
        </dgm:presLayoutVars>
      </dgm:prSet>
      <dgm:spPr/>
    </dgm:pt>
    <dgm:pt modelId="{3EA0AD5C-8063-411A-AA54-51FD4C020854}" type="pres">
      <dgm:prSet presAssocID="{94310B10-6B05-4AFF-B3CA-5BC8D7B6F1DD}" presName="spacer" presStyleCnt="0"/>
      <dgm:spPr/>
    </dgm:pt>
    <dgm:pt modelId="{735D414B-6F9E-40D0-91C4-E671B545D09B}" type="pres">
      <dgm:prSet presAssocID="{64802DC8-1A3C-476E-AEF7-CA640F64B91A}" presName="parentText" presStyleLbl="node1" presStyleIdx="2" presStyleCnt="7">
        <dgm:presLayoutVars>
          <dgm:chMax val="0"/>
          <dgm:bulletEnabled val="1"/>
        </dgm:presLayoutVars>
      </dgm:prSet>
      <dgm:spPr/>
    </dgm:pt>
    <dgm:pt modelId="{2DCEE6A5-A6DF-4A95-9907-FF0BC455510F}" type="pres">
      <dgm:prSet presAssocID="{A24363DC-965F-407B-A11E-9B799382B7D0}" presName="spacer" presStyleCnt="0"/>
      <dgm:spPr/>
    </dgm:pt>
    <dgm:pt modelId="{FE527A34-844C-4261-9075-4832F7B5E627}" type="pres">
      <dgm:prSet presAssocID="{9AC93F2C-113A-4CD8-9A85-88C47AD79A90}" presName="parentText" presStyleLbl="node1" presStyleIdx="3" presStyleCnt="7">
        <dgm:presLayoutVars>
          <dgm:chMax val="0"/>
          <dgm:bulletEnabled val="1"/>
        </dgm:presLayoutVars>
      </dgm:prSet>
      <dgm:spPr/>
    </dgm:pt>
    <dgm:pt modelId="{12A2CCF2-1812-4449-94D6-2338B2F02894}" type="pres">
      <dgm:prSet presAssocID="{0F6A3ABA-B795-49F8-9D47-877BA3298E81}" presName="spacer" presStyleCnt="0"/>
      <dgm:spPr/>
    </dgm:pt>
    <dgm:pt modelId="{A95DB706-9D04-41ED-BEC7-8434E09227A0}" type="pres">
      <dgm:prSet presAssocID="{1483FBA5-6646-4F2E-92ED-3180FBE37C90}" presName="parentText" presStyleLbl="node1" presStyleIdx="4" presStyleCnt="7">
        <dgm:presLayoutVars>
          <dgm:chMax val="0"/>
          <dgm:bulletEnabled val="1"/>
        </dgm:presLayoutVars>
      </dgm:prSet>
      <dgm:spPr/>
    </dgm:pt>
    <dgm:pt modelId="{9CD6EAFB-C529-4F33-87F9-FADB12441E2F}" type="pres">
      <dgm:prSet presAssocID="{2714AA74-A0C8-43CC-9994-9A71B1BF8D02}" presName="spacer" presStyleCnt="0"/>
      <dgm:spPr/>
    </dgm:pt>
    <dgm:pt modelId="{1D6891CB-B033-450B-8074-E6AF59FA1508}" type="pres">
      <dgm:prSet presAssocID="{83902EF8-ED86-445F-A631-0BCD7706A103}" presName="parentText" presStyleLbl="node1" presStyleIdx="5" presStyleCnt="7">
        <dgm:presLayoutVars>
          <dgm:chMax val="0"/>
          <dgm:bulletEnabled val="1"/>
        </dgm:presLayoutVars>
      </dgm:prSet>
      <dgm:spPr/>
    </dgm:pt>
    <dgm:pt modelId="{EECF9AC7-5B76-42BE-A799-8964909BF143}" type="pres">
      <dgm:prSet presAssocID="{FF9C64DC-C615-433D-B72D-32ED06F6469F}" presName="spacer" presStyleCnt="0"/>
      <dgm:spPr/>
    </dgm:pt>
    <dgm:pt modelId="{1618CC03-B59A-4AE4-B764-03F594A40FC2}" type="pres">
      <dgm:prSet presAssocID="{B547E87E-CE9F-4596-BAB9-9A54E3BE6C85}" presName="parentText" presStyleLbl="node1" presStyleIdx="6" presStyleCnt="7">
        <dgm:presLayoutVars>
          <dgm:chMax val="0"/>
          <dgm:bulletEnabled val="1"/>
        </dgm:presLayoutVars>
      </dgm:prSet>
      <dgm:spPr/>
    </dgm:pt>
  </dgm:ptLst>
  <dgm:cxnLst>
    <dgm:cxn modelId="{FB35E611-D791-40A7-A3B9-6593407D2AF3}" type="presOf" srcId="{1483FBA5-6646-4F2E-92ED-3180FBE37C90}" destId="{A95DB706-9D04-41ED-BEC7-8434E09227A0}" srcOrd="0" destOrd="0" presId="urn:microsoft.com/office/officeart/2005/8/layout/vList2"/>
    <dgm:cxn modelId="{B8FC5D2F-41B6-4640-BD93-F751EF685686}" type="presOf" srcId="{64802DC8-1A3C-476E-AEF7-CA640F64B91A}" destId="{735D414B-6F9E-40D0-91C4-E671B545D09B}" srcOrd="0" destOrd="0" presId="urn:microsoft.com/office/officeart/2005/8/layout/vList2"/>
    <dgm:cxn modelId="{90BFFD3D-4B6A-445D-B309-D4121D85AB8A}" type="presOf" srcId="{6CC36665-5180-4E89-8110-0CF195C14D83}" destId="{58DF239B-F791-4ECE-A3C4-75ED00479C26}" srcOrd="0" destOrd="0" presId="urn:microsoft.com/office/officeart/2005/8/layout/vList2"/>
    <dgm:cxn modelId="{E3DF375B-DDAC-4C97-ACA3-0CAF0A18C10E}" type="presOf" srcId="{B368C0CA-9E6C-4378-BF1E-6FEF01BE43D3}" destId="{A427EE64-2A97-4269-B826-FFFEF5863674}" srcOrd="0" destOrd="0" presId="urn:microsoft.com/office/officeart/2005/8/layout/vList2"/>
    <dgm:cxn modelId="{CF7B356A-A87D-48CD-887C-23DE97A1B711}" srcId="{B368C0CA-9E6C-4378-BF1E-6FEF01BE43D3}" destId="{9AC93F2C-113A-4CD8-9A85-88C47AD79A90}" srcOrd="3" destOrd="0" parTransId="{E43FAE59-FE81-494A-81DD-29CC61E9712B}" sibTransId="{0F6A3ABA-B795-49F8-9D47-877BA3298E81}"/>
    <dgm:cxn modelId="{34FC056D-C6BC-4E59-9CA7-83DD05C4050A}" srcId="{B368C0CA-9E6C-4378-BF1E-6FEF01BE43D3}" destId="{64802DC8-1A3C-476E-AEF7-CA640F64B91A}" srcOrd="2" destOrd="0" parTransId="{747215FF-A1C9-4BB3-9914-00DFDB401369}" sibTransId="{A24363DC-965F-407B-A11E-9B799382B7D0}"/>
    <dgm:cxn modelId="{F12D916E-5F6E-402E-931F-14FAD33C859D}" srcId="{B368C0CA-9E6C-4378-BF1E-6FEF01BE43D3}" destId="{6CC36665-5180-4E89-8110-0CF195C14D83}" srcOrd="1" destOrd="0" parTransId="{20383B03-F320-4EFF-80B8-DEA0EE4FADDC}" sibTransId="{94310B10-6B05-4AFF-B3CA-5BC8D7B6F1DD}"/>
    <dgm:cxn modelId="{9462947F-2400-445E-9A0D-27F28C0FA268}" type="presOf" srcId="{078CC166-6965-4214-B353-526C7A99062B}" destId="{37D4AD01-812C-44CD-910D-E8F90D1F1E59}" srcOrd="0" destOrd="0" presId="urn:microsoft.com/office/officeart/2005/8/layout/vList2"/>
    <dgm:cxn modelId="{8021E2A1-F0BF-4E8F-948B-F4C671F5A063}" srcId="{B368C0CA-9E6C-4378-BF1E-6FEF01BE43D3}" destId="{B547E87E-CE9F-4596-BAB9-9A54E3BE6C85}" srcOrd="6" destOrd="0" parTransId="{552BEFEB-719F-4C8A-BD2E-9D7CC917BFA3}" sibTransId="{4268F04B-FBB1-4207-8E6A-F5CABC4E9CE0}"/>
    <dgm:cxn modelId="{B35F2BB2-C70B-4E9E-8A9C-D3DBE2C7CF1F}" type="presOf" srcId="{83902EF8-ED86-445F-A631-0BCD7706A103}" destId="{1D6891CB-B033-450B-8074-E6AF59FA1508}" srcOrd="0" destOrd="0" presId="urn:microsoft.com/office/officeart/2005/8/layout/vList2"/>
    <dgm:cxn modelId="{CF9762BF-8F7E-4B77-B8EE-646C48F239C7}" srcId="{B368C0CA-9E6C-4378-BF1E-6FEF01BE43D3}" destId="{83902EF8-ED86-445F-A631-0BCD7706A103}" srcOrd="5" destOrd="0" parTransId="{2D497B63-F4A5-41E7-B25F-FDBF3306B36E}" sibTransId="{FF9C64DC-C615-433D-B72D-32ED06F6469F}"/>
    <dgm:cxn modelId="{5080FFC4-8213-4C1E-8C65-63C13FBAF6F7}" srcId="{B368C0CA-9E6C-4378-BF1E-6FEF01BE43D3}" destId="{1483FBA5-6646-4F2E-92ED-3180FBE37C90}" srcOrd="4" destOrd="0" parTransId="{CA10696A-5CE7-4589-A2D9-D582216B2B05}" sibTransId="{2714AA74-A0C8-43CC-9994-9A71B1BF8D02}"/>
    <dgm:cxn modelId="{D0A17DCF-BB77-4BE1-922B-30DD5E3B3C40}" type="presOf" srcId="{B547E87E-CE9F-4596-BAB9-9A54E3BE6C85}" destId="{1618CC03-B59A-4AE4-B764-03F594A40FC2}" srcOrd="0" destOrd="0" presId="urn:microsoft.com/office/officeart/2005/8/layout/vList2"/>
    <dgm:cxn modelId="{0A0441D7-DDB9-4808-834A-BF0827716A87}" type="presOf" srcId="{9AC93F2C-113A-4CD8-9A85-88C47AD79A90}" destId="{FE527A34-844C-4261-9075-4832F7B5E627}" srcOrd="0" destOrd="0" presId="urn:microsoft.com/office/officeart/2005/8/layout/vList2"/>
    <dgm:cxn modelId="{EF3A62F7-66CD-440B-8FC5-9A437459A780}" srcId="{B368C0CA-9E6C-4378-BF1E-6FEF01BE43D3}" destId="{078CC166-6965-4214-B353-526C7A99062B}" srcOrd="0" destOrd="0" parTransId="{C78AF517-E76D-4760-9E2C-1E398290E1DC}" sibTransId="{33894463-D1BA-446F-932E-54554F84009D}"/>
    <dgm:cxn modelId="{82656B42-20CE-4953-9EF7-727D24D4D081}" type="presParOf" srcId="{A427EE64-2A97-4269-B826-FFFEF5863674}" destId="{37D4AD01-812C-44CD-910D-E8F90D1F1E59}" srcOrd="0" destOrd="0" presId="urn:microsoft.com/office/officeart/2005/8/layout/vList2"/>
    <dgm:cxn modelId="{A79D6C66-AF1F-480E-8ECC-2B7458307B8C}" type="presParOf" srcId="{A427EE64-2A97-4269-B826-FFFEF5863674}" destId="{3E47D857-6166-47D3-A699-4D7845513D58}" srcOrd="1" destOrd="0" presId="urn:microsoft.com/office/officeart/2005/8/layout/vList2"/>
    <dgm:cxn modelId="{F3BF63C5-5D96-495A-A043-5D72C74A267A}" type="presParOf" srcId="{A427EE64-2A97-4269-B826-FFFEF5863674}" destId="{58DF239B-F791-4ECE-A3C4-75ED00479C26}" srcOrd="2" destOrd="0" presId="urn:microsoft.com/office/officeart/2005/8/layout/vList2"/>
    <dgm:cxn modelId="{FA197734-920D-432D-8033-8B2FDB229E9F}" type="presParOf" srcId="{A427EE64-2A97-4269-B826-FFFEF5863674}" destId="{3EA0AD5C-8063-411A-AA54-51FD4C020854}" srcOrd="3" destOrd="0" presId="urn:microsoft.com/office/officeart/2005/8/layout/vList2"/>
    <dgm:cxn modelId="{4027B4C2-AEB8-44AB-AD2F-B67657346B12}" type="presParOf" srcId="{A427EE64-2A97-4269-B826-FFFEF5863674}" destId="{735D414B-6F9E-40D0-91C4-E671B545D09B}" srcOrd="4" destOrd="0" presId="urn:microsoft.com/office/officeart/2005/8/layout/vList2"/>
    <dgm:cxn modelId="{EDAF6CFF-3ED9-4A09-9217-D59FEEC11274}" type="presParOf" srcId="{A427EE64-2A97-4269-B826-FFFEF5863674}" destId="{2DCEE6A5-A6DF-4A95-9907-FF0BC455510F}" srcOrd="5" destOrd="0" presId="urn:microsoft.com/office/officeart/2005/8/layout/vList2"/>
    <dgm:cxn modelId="{B881EACF-BC6A-408D-BADA-9B68295448B5}" type="presParOf" srcId="{A427EE64-2A97-4269-B826-FFFEF5863674}" destId="{FE527A34-844C-4261-9075-4832F7B5E627}" srcOrd="6" destOrd="0" presId="urn:microsoft.com/office/officeart/2005/8/layout/vList2"/>
    <dgm:cxn modelId="{17485BBF-4B0E-4F2B-BDD4-60486B6D9038}" type="presParOf" srcId="{A427EE64-2A97-4269-B826-FFFEF5863674}" destId="{12A2CCF2-1812-4449-94D6-2338B2F02894}" srcOrd="7" destOrd="0" presId="urn:microsoft.com/office/officeart/2005/8/layout/vList2"/>
    <dgm:cxn modelId="{FF4F45AE-4B90-4D15-A422-56EFD5387200}" type="presParOf" srcId="{A427EE64-2A97-4269-B826-FFFEF5863674}" destId="{A95DB706-9D04-41ED-BEC7-8434E09227A0}" srcOrd="8" destOrd="0" presId="urn:microsoft.com/office/officeart/2005/8/layout/vList2"/>
    <dgm:cxn modelId="{5A1BC927-E48F-4CDC-94AE-2E366A76015C}" type="presParOf" srcId="{A427EE64-2A97-4269-B826-FFFEF5863674}" destId="{9CD6EAFB-C529-4F33-87F9-FADB12441E2F}" srcOrd="9" destOrd="0" presId="urn:microsoft.com/office/officeart/2005/8/layout/vList2"/>
    <dgm:cxn modelId="{E1DDF967-6C0E-431A-A81A-6BEA63CC4503}" type="presParOf" srcId="{A427EE64-2A97-4269-B826-FFFEF5863674}" destId="{1D6891CB-B033-450B-8074-E6AF59FA1508}" srcOrd="10" destOrd="0" presId="urn:microsoft.com/office/officeart/2005/8/layout/vList2"/>
    <dgm:cxn modelId="{EE0A55FD-F01D-4A99-BCD4-0C08D4DE4B86}" type="presParOf" srcId="{A427EE64-2A97-4269-B826-FFFEF5863674}" destId="{EECF9AC7-5B76-42BE-A799-8964909BF143}" srcOrd="11" destOrd="0" presId="urn:microsoft.com/office/officeart/2005/8/layout/vList2"/>
    <dgm:cxn modelId="{7F9710F2-2F17-42A3-AEAB-6C0B975F20F2}" type="presParOf" srcId="{A427EE64-2A97-4269-B826-FFFEF5863674}" destId="{1618CC03-B59A-4AE4-B764-03F594A40FC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77BD3E-8FC3-4BCD-A73C-3DE014321F4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34527C6-A0C6-48DC-B7B6-25E223DE602A}">
      <dgm:prSet custT="1"/>
      <dgm:spPr>
        <a:xfrm>
          <a:off x="0" y="531"/>
          <a:ext cx="10515600" cy="87005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Arial"/>
              <a:ea typeface="+mn-ea"/>
              <a:cs typeface="+mn-cs"/>
            </a:rPr>
            <a:t>The educational path in family medicine is both rewarding and demanding.</a:t>
          </a:r>
        </a:p>
      </dgm:t>
    </dgm:pt>
    <dgm:pt modelId="{EB569459-E80F-409B-B0E3-5F3088D340A0}" type="parTrans" cxnId="{9F59A7FA-BEF1-4C17-AD37-AD8B861C629B}">
      <dgm:prSet/>
      <dgm:spPr/>
      <dgm:t>
        <a:bodyPr/>
        <a:lstStyle/>
        <a:p>
          <a:endParaRPr lang="en-US" sz="2400"/>
        </a:p>
      </dgm:t>
    </dgm:pt>
    <dgm:pt modelId="{84C0013C-89F6-4F0A-8B1D-1A7DD1B7869A}" type="sibTrans" cxnId="{9F59A7FA-BEF1-4C17-AD37-AD8B861C629B}">
      <dgm:prSet/>
      <dgm:spPr/>
      <dgm:t>
        <a:bodyPr/>
        <a:lstStyle/>
        <a:p>
          <a:endParaRPr lang="en-US" sz="2400"/>
        </a:p>
      </dgm:t>
    </dgm:pt>
    <dgm:pt modelId="{A3FD8178-656E-42BD-9A37-0A8E2C2375C9}">
      <dgm:prSet custT="1"/>
      <dgm:spPr>
        <a:xfrm>
          <a:off x="0" y="870586"/>
          <a:ext cx="10515600" cy="87005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Arial"/>
              <a:ea typeface="+mn-ea"/>
              <a:cs typeface="+mn-cs"/>
            </a:rPr>
            <a:t>Graduate medical education is transforming the future.</a:t>
          </a:r>
        </a:p>
      </dgm:t>
    </dgm:pt>
    <dgm:pt modelId="{734AA367-BA69-4546-BEA6-B2E14F1361DF}" type="parTrans" cxnId="{BBD45421-3285-4813-ADAA-C87CE55CF4F9}">
      <dgm:prSet/>
      <dgm:spPr/>
      <dgm:t>
        <a:bodyPr/>
        <a:lstStyle/>
        <a:p>
          <a:endParaRPr lang="en-US" sz="2400"/>
        </a:p>
      </dgm:t>
    </dgm:pt>
    <dgm:pt modelId="{3CBF6354-8BCC-4516-B5E4-BEDBC2E48DAA}" type="sibTrans" cxnId="{BBD45421-3285-4813-ADAA-C87CE55CF4F9}">
      <dgm:prSet/>
      <dgm:spPr/>
      <dgm:t>
        <a:bodyPr/>
        <a:lstStyle/>
        <a:p>
          <a:endParaRPr lang="en-US" sz="2400"/>
        </a:p>
      </dgm:t>
    </dgm:pt>
    <dgm:pt modelId="{04202D94-34D7-4590-A37D-50CC69E7DA5F}">
      <dgm:prSet custT="1"/>
      <dgm:spPr>
        <a:xfrm>
          <a:off x="0" y="1740641"/>
          <a:ext cx="10515600" cy="87005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Arial"/>
              <a:ea typeface="+mn-ea"/>
              <a:cs typeface="+mn-cs"/>
            </a:rPr>
            <a:t>We have numerous resources at your disposal.</a:t>
          </a:r>
        </a:p>
      </dgm:t>
    </dgm:pt>
    <dgm:pt modelId="{D03A63F9-B922-4F3F-AD30-EDBD854B7BA0}" type="parTrans" cxnId="{43877590-3DDE-4105-BA1C-AD8D627B38D8}">
      <dgm:prSet/>
      <dgm:spPr/>
      <dgm:t>
        <a:bodyPr/>
        <a:lstStyle/>
        <a:p>
          <a:endParaRPr lang="en-US" sz="2400"/>
        </a:p>
      </dgm:t>
    </dgm:pt>
    <dgm:pt modelId="{FE29B1D1-8F20-439E-AAF1-0350C76D5AEF}" type="sibTrans" cxnId="{43877590-3DDE-4105-BA1C-AD8D627B38D8}">
      <dgm:prSet/>
      <dgm:spPr/>
      <dgm:t>
        <a:bodyPr/>
        <a:lstStyle/>
        <a:p>
          <a:endParaRPr lang="en-US" sz="2400"/>
        </a:p>
      </dgm:t>
    </dgm:pt>
    <dgm:pt modelId="{A37C98BF-6850-4986-9813-EAB0A7EA42DA}">
      <dgm:prSet custT="1"/>
      <dgm:spPr>
        <a:xfrm>
          <a:off x="0" y="2610696"/>
          <a:ext cx="10515600" cy="87005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Arial"/>
              <a:ea typeface="+mn-ea"/>
              <a:cs typeface="+mn-cs"/>
            </a:rPr>
            <a:t>Stay involved with the AAFP.</a:t>
          </a:r>
        </a:p>
      </dgm:t>
    </dgm:pt>
    <dgm:pt modelId="{6BCEA0E1-01ED-4999-AF89-C0B12E0F50D7}" type="parTrans" cxnId="{97178C8F-884D-415A-B644-16050B161658}">
      <dgm:prSet/>
      <dgm:spPr/>
      <dgm:t>
        <a:bodyPr/>
        <a:lstStyle/>
        <a:p>
          <a:endParaRPr lang="en-US" sz="2400"/>
        </a:p>
      </dgm:t>
    </dgm:pt>
    <dgm:pt modelId="{60A8DF0D-B943-46FF-B558-DE143B764C72}" type="sibTrans" cxnId="{97178C8F-884D-415A-B644-16050B161658}">
      <dgm:prSet/>
      <dgm:spPr/>
      <dgm:t>
        <a:bodyPr/>
        <a:lstStyle/>
        <a:p>
          <a:endParaRPr lang="en-US" sz="2400"/>
        </a:p>
      </dgm:t>
    </dgm:pt>
    <dgm:pt modelId="{3287E7E2-8F27-40FC-A7A6-75ED9095EDF4}">
      <dgm:prSet custT="1"/>
      <dgm:spPr>
        <a:xfrm>
          <a:off x="0" y="3480751"/>
          <a:ext cx="10515600" cy="87005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Arial"/>
              <a:ea typeface="+mn-ea"/>
              <a:cs typeface="+mn-cs"/>
            </a:rPr>
            <a:t>Take care of you.</a:t>
          </a:r>
        </a:p>
      </dgm:t>
    </dgm:pt>
    <dgm:pt modelId="{9D687D67-4F82-4DDA-924F-D3A30DE04EF3}" type="parTrans" cxnId="{A353BEA7-671F-4084-B775-A03682D673D3}">
      <dgm:prSet/>
      <dgm:spPr/>
      <dgm:t>
        <a:bodyPr/>
        <a:lstStyle/>
        <a:p>
          <a:endParaRPr lang="en-US" sz="2400"/>
        </a:p>
      </dgm:t>
    </dgm:pt>
    <dgm:pt modelId="{805D15CC-B5ED-4CC3-878B-4058BDE78164}" type="sibTrans" cxnId="{A353BEA7-671F-4084-B775-A03682D673D3}">
      <dgm:prSet/>
      <dgm:spPr/>
      <dgm:t>
        <a:bodyPr/>
        <a:lstStyle/>
        <a:p>
          <a:endParaRPr lang="en-US" sz="2400"/>
        </a:p>
      </dgm:t>
    </dgm:pt>
    <dgm:pt modelId="{A3551744-2A5F-4490-95BE-49CA44F48C9F}" type="pres">
      <dgm:prSet presAssocID="{4C77BD3E-8FC3-4BCD-A73C-3DE014321F45}" presName="vert0" presStyleCnt="0">
        <dgm:presLayoutVars>
          <dgm:dir/>
          <dgm:animOne val="branch"/>
          <dgm:animLvl val="lvl"/>
        </dgm:presLayoutVars>
      </dgm:prSet>
      <dgm:spPr/>
    </dgm:pt>
    <dgm:pt modelId="{981E02AD-6C41-4FA0-BA73-25A8F97CEA75}" type="pres">
      <dgm:prSet presAssocID="{634527C6-A0C6-48DC-B7B6-25E223DE602A}" presName="thickLine" presStyleLbl="alignNode1" presStyleIdx="0" presStyleCnt="5"/>
      <dgm:spPr>
        <a:xfrm>
          <a:off x="0" y="531"/>
          <a:ext cx="10515600" cy="0"/>
        </a:xfrm>
        <a:prstGeom prst="line">
          <a:avLst/>
        </a:prstGeom>
        <a:solidFill>
          <a:srgbClr val="F7901E">
            <a:hueOff val="0"/>
            <a:satOff val="0"/>
            <a:lumOff val="0"/>
            <a:alphaOff val="0"/>
          </a:srgbClr>
        </a:solidFill>
        <a:ln w="12700" cap="flat" cmpd="sng" algn="ctr">
          <a:solidFill>
            <a:srgbClr val="F7901E">
              <a:hueOff val="0"/>
              <a:satOff val="0"/>
              <a:lumOff val="0"/>
              <a:alphaOff val="0"/>
            </a:srgbClr>
          </a:solidFill>
          <a:prstDash val="solid"/>
          <a:miter lim="800000"/>
        </a:ln>
        <a:effectLst/>
      </dgm:spPr>
    </dgm:pt>
    <dgm:pt modelId="{1602E1A7-1791-460B-BAB0-E0CB9B88875F}" type="pres">
      <dgm:prSet presAssocID="{634527C6-A0C6-48DC-B7B6-25E223DE602A}" presName="horz1" presStyleCnt="0"/>
      <dgm:spPr/>
    </dgm:pt>
    <dgm:pt modelId="{6C5A96FA-FD5E-4703-9ED9-082FDF3A171B}" type="pres">
      <dgm:prSet presAssocID="{634527C6-A0C6-48DC-B7B6-25E223DE602A}" presName="tx1" presStyleLbl="revTx" presStyleIdx="0" presStyleCnt="5"/>
      <dgm:spPr/>
    </dgm:pt>
    <dgm:pt modelId="{2CCE3643-A0FC-4FF4-B45A-D9769408F34C}" type="pres">
      <dgm:prSet presAssocID="{634527C6-A0C6-48DC-B7B6-25E223DE602A}" presName="vert1" presStyleCnt="0"/>
      <dgm:spPr/>
    </dgm:pt>
    <dgm:pt modelId="{C4B6D900-FCFD-4665-8B82-2DA075D4D87A}" type="pres">
      <dgm:prSet presAssocID="{A3FD8178-656E-42BD-9A37-0A8E2C2375C9}" presName="thickLine" presStyleLbl="alignNode1" presStyleIdx="1" presStyleCnt="5"/>
      <dgm:spPr>
        <a:xfrm>
          <a:off x="0" y="870586"/>
          <a:ext cx="10515600" cy="0"/>
        </a:xfrm>
        <a:prstGeom prst="line">
          <a:avLst/>
        </a:prstGeom>
        <a:solidFill>
          <a:srgbClr val="F7901E">
            <a:hueOff val="0"/>
            <a:satOff val="0"/>
            <a:lumOff val="0"/>
            <a:alphaOff val="0"/>
          </a:srgbClr>
        </a:solidFill>
        <a:ln w="12700" cap="flat" cmpd="sng" algn="ctr">
          <a:solidFill>
            <a:srgbClr val="F7901E">
              <a:hueOff val="0"/>
              <a:satOff val="0"/>
              <a:lumOff val="0"/>
              <a:alphaOff val="0"/>
            </a:srgbClr>
          </a:solidFill>
          <a:prstDash val="solid"/>
          <a:miter lim="800000"/>
        </a:ln>
        <a:effectLst/>
      </dgm:spPr>
    </dgm:pt>
    <dgm:pt modelId="{BA831CBA-2865-4A09-A119-4BFE235BFDF7}" type="pres">
      <dgm:prSet presAssocID="{A3FD8178-656E-42BD-9A37-0A8E2C2375C9}" presName="horz1" presStyleCnt="0"/>
      <dgm:spPr/>
    </dgm:pt>
    <dgm:pt modelId="{0CC240C7-65EB-4AE6-8333-97E31D5B117F}" type="pres">
      <dgm:prSet presAssocID="{A3FD8178-656E-42BD-9A37-0A8E2C2375C9}" presName="tx1" presStyleLbl="revTx" presStyleIdx="1" presStyleCnt="5"/>
      <dgm:spPr/>
    </dgm:pt>
    <dgm:pt modelId="{FF5E8E6C-D49D-477F-98AD-33125DF9116C}" type="pres">
      <dgm:prSet presAssocID="{A3FD8178-656E-42BD-9A37-0A8E2C2375C9}" presName="vert1" presStyleCnt="0"/>
      <dgm:spPr/>
    </dgm:pt>
    <dgm:pt modelId="{26D0B0AA-D419-4890-AA51-2D4C3C8F60BE}" type="pres">
      <dgm:prSet presAssocID="{04202D94-34D7-4590-A37D-50CC69E7DA5F}" presName="thickLine" presStyleLbl="alignNode1" presStyleIdx="2" presStyleCnt="5"/>
      <dgm:spPr>
        <a:xfrm>
          <a:off x="0" y="1740641"/>
          <a:ext cx="10515600" cy="0"/>
        </a:xfrm>
        <a:prstGeom prst="line">
          <a:avLst/>
        </a:prstGeom>
        <a:solidFill>
          <a:srgbClr val="F7901E">
            <a:hueOff val="0"/>
            <a:satOff val="0"/>
            <a:lumOff val="0"/>
            <a:alphaOff val="0"/>
          </a:srgbClr>
        </a:solidFill>
        <a:ln w="12700" cap="flat" cmpd="sng" algn="ctr">
          <a:solidFill>
            <a:srgbClr val="F7901E">
              <a:hueOff val="0"/>
              <a:satOff val="0"/>
              <a:lumOff val="0"/>
              <a:alphaOff val="0"/>
            </a:srgbClr>
          </a:solidFill>
          <a:prstDash val="solid"/>
          <a:miter lim="800000"/>
        </a:ln>
        <a:effectLst/>
      </dgm:spPr>
    </dgm:pt>
    <dgm:pt modelId="{070D8CC6-4223-4791-BFED-28157CF1E53E}" type="pres">
      <dgm:prSet presAssocID="{04202D94-34D7-4590-A37D-50CC69E7DA5F}" presName="horz1" presStyleCnt="0"/>
      <dgm:spPr/>
    </dgm:pt>
    <dgm:pt modelId="{F47B3F81-622C-408E-A0D8-58937F3AB8F7}" type="pres">
      <dgm:prSet presAssocID="{04202D94-34D7-4590-A37D-50CC69E7DA5F}" presName="tx1" presStyleLbl="revTx" presStyleIdx="2" presStyleCnt="5"/>
      <dgm:spPr/>
    </dgm:pt>
    <dgm:pt modelId="{E4CC5259-66F1-41A5-8AE4-FDFD0F5D6AF8}" type="pres">
      <dgm:prSet presAssocID="{04202D94-34D7-4590-A37D-50CC69E7DA5F}" presName="vert1" presStyleCnt="0"/>
      <dgm:spPr/>
    </dgm:pt>
    <dgm:pt modelId="{3C5B7354-B2A0-46A6-94B6-4455D6DC701C}" type="pres">
      <dgm:prSet presAssocID="{A37C98BF-6850-4986-9813-EAB0A7EA42DA}" presName="thickLine" presStyleLbl="alignNode1" presStyleIdx="3" presStyleCnt="5"/>
      <dgm:spPr>
        <a:xfrm>
          <a:off x="0" y="2610696"/>
          <a:ext cx="10515600" cy="0"/>
        </a:xfrm>
        <a:prstGeom prst="line">
          <a:avLst/>
        </a:prstGeom>
        <a:solidFill>
          <a:srgbClr val="F7901E">
            <a:hueOff val="0"/>
            <a:satOff val="0"/>
            <a:lumOff val="0"/>
            <a:alphaOff val="0"/>
          </a:srgbClr>
        </a:solidFill>
        <a:ln w="12700" cap="flat" cmpd="sng" algn="ctr">
          <a:solidFill>
            <a:srgbClr val="F7901E">
              <a:hueOff val="0"/>
              <a:satOff val="0"/>
              <a:lumOff val="0"/>
              <a:alphaOff val="0"/>
            </a:srgbClr>
          </a:solidFill>
          <a:prstDash val="solid"/>
          <a:miter lim="800000"/>
        </a:ln>
        <a:effectLst/>
      </dgm:spPr>
    </dgm:pt>
    <dgm:pt modelId="{B9986965-990B-4B01-B8C5-E067D3DA311F}" type="pres">
      <dgm:prSet presAssocID="{A37C98BF-6850-4986-9813-EAB0A7EA42DA}" presName="horz1" presStyleCnt="0"/>
      <dgm:spPr/>
    </dgm:pt>
    <dgm:pt modelId="{5EE4C0C4-B03E-4A82-BCED-238208E24864}" type="pres">
      <dgm:prSet presAssocID="{A37C98BF-6850-4986-9813-EAB0A7EA42DA}" presName="tx1" presStyleLbl="revTx" presStyleIdx="3" presStyleCnt="5"/>
      <dgm:spPr/>
    </dgm:pt>
    <dgm:pt modelId="{80BB3D13-B678-4D03-AD5A-2A38DD2D6D8D}" type="pres">
      <dgm:prSet presAssocID="{A37C98BF-6850-4986-9813-EAB0A7EA42DA}" presName="vert1" presStyleCnt="0"/>
      <dgm:spPr/>
    </dgm:pt>
    <dgm:pt modelId="{0B8F9823-198C-4D0E-A33F-98115F877B73}" type="pres">
      <dgm:prSet presAssocID="{3287E7E2-8F27-40FC-A7A6-75ED9095EDF4}" presName="thickLine" presStyleLbl="alignNode1" presStyleIdx="4" presStyleCnt="5"/>
      <dgm:spPr>
        <a:xfrm>
          <a:off x="0" y="3480751"/>
          <a:ext cx="10515600" cy="0"/>
        </a:xfrm>
        <a:prstGeom prst="line">
          <a:avLst/>
        </a:prstGeom>
        <a:solidFill>
          <a:srgbClr val="F7901E">
            <a:hueOff val="0"/>
            <a:satOff val="0"/>
            <a:lumOff val="0"/>
            <a:alphaOff val="0"/>
          </a:srgbClr>
        </a:solidFill>
        <a:ln w="12700" cap="flat" cmpd="sng" algn="ctr">
          <a:solidFill>
            <a:srgbClr val="F7901E">
              <a:hueOff val="0"/>
              <a:satOff val="0"/>
              <a:lumOff val="0"/>
              <a:alphaOff val="0"/>
            </a:srgbClr>
          </a:solidFill>
          <a:prstDash val="solid"/>
          <a:miter lim="800000"/>
        </a:ln>
        <a:effectLst/>
      </dgm:spPr>
    </dgm:pt>
    <dgm:pt modelId="{E2E87B03-386D-4880-8E1B-84FE8B455380}" type="pres">
      <dgm:prSet presAssocID="{3287E7E2-8F27-40FC-A7A6-75ED9095EDF4}" presName="horz1" presStyleCnt="0"/>
      <dgm:spPr/>
    </dgm:pt>
    <dgm:pt modelId="{9FF7937D-04E2-4900-9B5E-7E8E07AA118E}" type="pres">
      <dgm:prSet presAssocID="{3287E7E2-8F27-40FC-A7A6-75ED9095EDF4}" presName="tx1" presStyleLbl="revTx" presStyleIdx="4" presStyleCnt="5"/>
      <dgm:spPr/>
    </dgm:pt>
    <dgm:pt modelId="{BFC9FD33-D78F-4083-8109-36328C89B937}" type="pres">
      <dgm:prSet presAssocID="{3287E7E2-8F27-40FC-A7A6-75ED9095EDF4}" presName="vert1" presStyleCnt="0"/>
      <dgm:spPr/>
    </dgm:pt>
  </dgm:ptLst>
  <dgm:cxnLst>
    <dgm:cxn modelId="{0CE6741B-36B3-4279-8489-5EB5D4338C03}" type="presOf" srcId="{4C77BD3E-8FC3-4BCD-A73C-3DE014321F45}" destId="{A3551744-2A5F-4490-95BE-49CA44F48C9F}" srcOrd="0" destOrd="0" presId="urn:microsoft.com/office/officeart/2008/layout/LinedList"/>
    <dgm:cxn modelId="{BBD45421-3285-4813-ADAA-C87CE55CF4F9}" srcId="{4C77BD3E-8FC3-4BCD-A73C-3DE014321F45}" destId="{A3FD8178-656E-42BD-9A37-0A8E2C2375C9}" srcOrd="1" destOrd="0" parTransId="{734AA367-BA69-4546-BEA6-B2E14F1361DF}" sibTransId="{3CBF6354-8BCC-4516-B5E4-BEDBC2E48DAA}"/>
    <dgm:cxn modelId="{C3A8DB54-3CCD-4B40-AD61-F243C9B6C8A5}" type="presOf" srcId="{634527C6-A0C6-48DC-B7B6-25E223DE602A}" destId="{6C5A96FA-FD5E-4703-9ED9-082FDF3A171B}" srcOrd="0" destOrd="0" presId="urn:microsoft.com/office/officeart/2008/layout/LinedList"/>
    <dgm:cxn modelId="{F693C780-17F7-41D2-96B0-22004881EE77}" type="presOf" srcId="{A37C98BF-6850-4986-9813-EAB0A7EA42DA}" destId="{5EE4C0C4-B03E-4A82-BCED-238208E24864}" srcOrd="0" destOrd="0" presId="urn:microsoft.com/office/officeart/2008/layout/LinedList"/>
    <dgm:cxn modelId="{97178C8F-884D-415A-B644-16050B161658}" srcId="{4C77BD3E-8FC3-4BCD-A73C-3DE014321F45}" destId="{A37C98BF-6850-4986-9813-EAB0A7EA42DA}" srcOrd="3" destOrd="0" parTransId="{6BCEA0E1-01ED-4999-AF89-C0B12E0F50D7}" sibTransId="{60A8DF0D-B943-46FF-B558-DE143B764C72}"/>
    <dgm:cxn modelId="{43877590-3DDE-4105-BA1C-AD8D627B38D8}" srcId="{4C77BD3E-8FC3-4BCD-A73C-3DE014321F45}" destId="{04202D94-34D7-4590-A37D-50CC69E7DA5F}" srcOrd="2" destOrd="0" parTransId="{D03A63F9-B922-4F3F-AD30-EDBD854B7BA0}" sibTransId="{FE29B1D1-8F20-439E-AAF1-0350C76D5AEF}"/>
    <dgm:cxn modelId="{463FEF97-C16A-415B-99BA-AE7613AD7D44}" type="presOf" srcId="{3287E7E2-8F27-40FC-A7A6-75ED9095EDF4}" destId="{9FF7937D-04E2-4900-9B5E-7E8E07AA118E}" srcOrd="0" destOrd="0" presId="urn:microsoft.com/office/officeart/2008/layout/LinedList"/>
    <dgm:cxn modelId="{A353BEA7-671F-4084-B775-A03682D673D3}" srcId="{4C77BD3E-8FC3-4BCD-A73C-3DE014321F45}" destId="{3287E7E2-8F27-40FC-A7A6-75ED9095EDF4}" srcOrd="4" destOrd="0" parTransId="{9D687D67-4F82-4DDA-924F-D3A30DE04EF3}" sibTransId="{805D15CC-B5ED-4CC3-878B-4058BDE78164}"/>
    <dgm:cxn modelId="{ECD2E9A9-D95E-4F02-8083-2282802BEA7F}" type="presOf" srcId="{A3FD8178-656E-42BD-9A37-0A8E2C2375C9}" destId="{0CC240C7-65EB-4AE6-8333-97E31D5B117F}" srcOrd="0" destOrd="0" presId="urn:microsoft.com/office/officeart/2008/layout/LinedList"/>
    <dgm:cxn modelId="{1A3F7CBB-4D5C-46A3-BE75-33765B786BB8}" type="presOf" srcId="{04202D94-34D7-4590-A37D-50CC69E7DA5F}" destId="{F47B3F81-622C-408E-A0D8-58937F3AB8F7}" srcOrd="0" destOrd="0" presId="urn:microsoft.com/office/officeart/2008/layout/LinedList"/>
    <dgm:cxn modelId="{9F59A7FA-BEF1-4C17-AD37-AD8B861C629B}" srcId="{4C77BD3E-8FC3-4BCD-A73C-3DE014321F45}" destId="{634527C6-A0C6-48DC-B7B6-25E223DE602A}" srcOrd="0" destOrd="0" parTransId="{EB569459-E80F-409B-B0E3-5F3088D340A0}" sibTransId="{84C0013C-89F6-4F0A-8B1D-1A7DD1B7869A}"/>
    <dgm:cxn modelId="{3B94A413-45C1-48B2-8B9C-1A4C2AA23999}" type="presParOf" srcId="{A3551744-2A5F-4490-95BE-49CA44F48C9F}" destId="{981E02AD-6C41-4FA0-BA73-25A8F97CEA75}" srcOrd="0" destOrd="0" presId="urn:microsoft.com/office/officeart/2008/layout/LinedList"/>
    <dgm:cxn modelId="{74FC744A-BCAC-43D3-B8D8-C67483B0C288}" type="presParOf" srcId="{A3551744-2A5F-4490-95BE-49CA44F48C9F}" destId="{1602E1A7-1791-460B-BAB0-E0CB9B88875F}" srcOrd="1" destOrd="0" presId="urn:microsoft.com/office/officeart/2008/layout/LinedList"/>
    <dgm:cxn modelId="{9F168C92-0805-45F5-BFE1-191798989CE9}" type="presParOf" srcId="{1602E1A7-1791-460B-BAB0-E0CB9B88875F}" destId="{6C5A96FA-FD5E-4703-9ED9-082FDF3A171B}" srcOrd="0" destOrd="0" presId="urn:microsoft.com/office/officeart/2008/layout/LinedList"/>
    <dgm:cxn modelId="{5C9765D5-261B-4E97-9266-E0B062EE627C}" type="presParOf" srcId="{1602E1A7-1791-460B-BAB0-E0CB9B88875F}" destId="{2CCE3643-A0FC-4FF4-B45A-D9769408F34C}" srcOrd="1" destOrd="0" presId="urn:microsoft.com/office/officeart/2008/layout/LinedList"/>
    <dgm:cxn modelId="{B6773AAC-613B-40A8-87F1-4DA808B6DCB2}" type="presParOf" srcId="{A3551744-2A5F-4490-95BE-49CA44F48C9F}" destId="{C4B6D900-FCFD-4665-8B82-2DA075D4D87A}" srcOrd="2" destOrd="0" presId="urn:microsoft.com/office/officeart/2008/layout/LinedList"/>
    <dgm:cxn modelId="{55E1897A-E9A3-4AF3-B613-BC60136E1DCF}" type="presParOf" srcId="{A3551744-2A5F-4490-95BE-49CA44F48C9F}" destId="{BA831CBA-2865-4A09-A119-4BFE235BFDF7}" srcOrd="3" destOrd="0" presId="urn:microsoft.com/office/officeart/2008/layout/LinedList"/>
    <dgm:cxn modelId="{192681E9-0912-4EC2-BF99-734C4EE18DE9}" type="presParOf" srcId="{BA831CBA-2865-4A09-A119-4BFE235BFDF7}" destId="{0CC240C7-65EB-4AE6-8333-97E31D5B117F}" srcOrd="0" destOrd="0" presId="urn:microsoft.com/office/officeart/2008/layout/LinedList"/>
    <dgm:cxn modelId="{E41DB524-AF4B-48E0-A7FB-AAF5BA419010}" type="presParOf" srcId="{BA831CBA-2865-4A09-A119-4BFE235BFDF7}" destId="{FF5E8E6C-D49D-477F-98AD-33125DF9116C}" srcOrd="1" destOrd="0" presId="urn:microsoft.com/office/officeart/2008/layout/LinedList"/>
    <dgm:cxn modelId="{DC3BDAC2-64BE-48FC-87AE-D361D4B84ED4}" type="presParOf" srcId="{A3551744-2A5F-4490-95BE-49CA44F48C9F}" destId="{26D0B0AA-D419-4890-AA51-2D4C3C8F60BE}" srcOrd="4" destOrd="0" presId="urn:microsoft.com/office/officeart/2008/layout/LinedList"/>
    <dgm:cxn modelId="{B4878510-D53F-4631-A5E0-50F458BE3864}" type="presParOf" srcId="{A3551744-2A5F-4490-95BE-49CA44F48C9F}" destId="{070D8CC6-4223-4791-BFED-28157CF1E53E}" srcOrd="5" destOrd="0" presId="urn:microsoft.com/office/officeart/2008/layout/LinedList"/>
    <dgm:cxn modelId="{99EF3730-E3B8-47F0-9456-AFFEA6180807}" type="presParOf" srcId="{070D8CC6-4223-4791-BFED-28157CF1E53E}" destId="{F47B3F81-622C-408E-A0D8-58937F3AB8F7}" srcOrd="0" destOrd="0" presId="urn:microsoft.com/office/officeart/2008/layout/LinedList"/>
    <dgm:cxn modelId="{9E4CD81F-CF22-4F90-8A07-3A53550F6F2E}" type="presParOf" srcId="{070D8CC6-4223-4791-BFED-28157CF1E53E}" destId="{E4CC5259-66F1-41A5-8AE4-FDFD0F5D6AF8}" srcOrd="1" destOrd="0" presId="urn:microsoft.com/office/officeart/2008/layout/LinedList"/>
    <dgm:cxn modelId="{57CAC5A9-4CDA-41B6-8D92-BAB89EEEB44D}" type="presParOf" srcId="{A3551744-2A5F-4490-95BE-49CA44F48C9F}" destId="{3C5B7354-B2A0-46A6-94B6-4455D6DC701C}" srcOrd="6" destOrd="0" presId="urn:microsoft.com/office/officeart/2008/layout/LinedList"/>
    <dgm:cxn modelId="{35D26129-E9D8-4169-A070-0A83353F460E}" type="presParOf" srcId="{A3551744-2A5F-4490-95BE-49CA44F48C9F}" destId="{B9986965-990B-4B01-B8C5-E067D3DA311F}" srcOrd="7" destOrd="0" presId="urn:microsoft.com/office/officeart/2008/layout/LinedList"/>
    <dgm:cxn modelId="{92D40842-7C11-4067-9CF1-47614DEAE3B8}" type="presParOf" srcId="{B9986965-990B-4B01-B8C5-E067D3DA311F}" destId="{5EE4C0C4-B03E-4A82-BCED-238208E24864}" srcOrd="0" destOrd="0" presId="urn:microsoft.com/office/officeart/2008/layout/LinedList"/>
    <dgm:cxn modelId="{CE30FA2A-3326-4D49-B6DF-518241AD2BBB}" type="presParOf" srcId="{B9986965-990B-4B01-B8C5-E067D3DA311F}" destId="{80BB3D13-B678-4D03-AD5A-2A38DD2D6D8D}" srcOrd="1" destOrd="0" presId="urn:microsoft.com/office/officeart/2008/layout/LinedList"/>
    <dgm:cxn modelId="{0E1D9E42-4182-4823-BAC1-35BADDB591EC}" type="presParOf" srcId="{A3551744-2A5F-4490-95BE-49CA44F48C9F}" destId="{0B8F9823-198C-4D0E-A33F-98115F877B73}" srcOrd="8" destOrd="0" presId="urn:microsoft.com/office/officeart/2008/layout/LinedList"/>
    <dgm:cxn modelId="{B5C9CF61-CF8B-4EEA-8604-987BD5D3CEE3}" type="presParOf" srcId="{A3551744-2A5F-4490-95BE-49CA44F48C9F}" destId="{E2E87B03-386D-4880-8E1B-84FE8B455380}" srcOrd="9" destOrd="0" presId="urn:microsoft.com/office/officeart/2008/layout/LinedList"/>
    <dgm:cxn modelId="{EF99F3B8-F132-47E3-AED4-349EF858AACF}" type="presParOf" srcId="{E2E87B03-386D-4880-8E1B-84FE8B455380}" destId="{9FF7937D-04E2-4900-9B5E-7E8E07AA118E}" srcOrd="0" destOrd="0" presId="urn:microsoft.com/office/officeart/2008/layout/LinedList"/>
    <dgm:cxn modelId="{6D6C400D-904C-4EF8-B519-349979564E96}" type="presParOf" srcId="{E2E87B03-386D-4880-8E1B-84FE8B455380}" destId="{BFC9FD33-D78F-4083-8109-36328C89B93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DEAD09-79AB-462B-9748-18D8C83D6A2F}" type="doc">
      <dgm:prSet loTypeId="urn:microsoft.com/office/officeart/2011/layout/InterconnectedBlockProcess" loCatId="process" qsTypeId="urn:microsoft.com/office/officeart/2005/8/quickstyle/simple1" qsCatId="simple" csTypeId="urn:microsoft.com/office/officeart/2005/8/colors/accent1_3" csCatId="accent1" phldr="1"/>
      <dgm:spPr/>
      <dgm:t>
        <a:bodyPr/>
        <a:lstStyle/>
        <a:p>
          <a:endParaRPr lang="en-US"/>
        </a:p>
      </dgm:t>
    </dgm:pt>
    <dgm:pt modelId="{BB88B8FB-309F-48CA-93EB-57B1C76A7E5F}">
      <dgm:prSet phldrT="[Text]"/>
      <dgm:spPr/>
      <dgm:t>
        <a:bodyPr/>
        <a:lstStyle/>
        <a:p>
          <a:pPr>
            <a:buNone/>
          </a:pPr>
          <a:r>
            <a:rPr lang="en-US"/>
            <a:t>Medical School year 1 (M1)</a:t>
          </a:r>
          <a:endParaRPr lang="en-US" dirty="0"/>
        </a:p>
      </dgm:t>
    </dgm:pt>
    <dgm:pt modelId="{42DB526B-1617-4FAD-AAC5-2B5EAFCFBE2E}" type="parTrans" cxnId="{B7F0C418-7441-499D-AD08-F244A6F07335}">
      <dgm:prSet/>
      <dgm:spPr/>
      <dgm:t>
        <a:bodyPr/>
        <a:lstStyle/>
        <a:p>
          <a:endParaRPr lang="en-US"/>
        </a:p>
      </dgm:t>
    </dgm:pt>
    <dgm:pt modelId="{5283B2FA-369B-4C58-8A7B-B1CA70E73A6A}" type="sibTrans" cxnId="{B7F0C418-7441-499D-AD08-F244A6F07335}">
      <dgm:prSet/>
      <dgm:spPr/>
      <dgm:t>
        <a:bodyPr/>
        <a:lstStyle/>
        <a:p>
          <a:endParaRPr lang="en-US"/>
        </a:p>
      </dgm:t>
    </dgm:pt>
    <dgm:pt modelId="{EB9CAF89-C78D-47A3-BEF4-E9C09E60811C}">
      <dgm:prSet phldrT="[Text]" custT="1"/>
      <dgm:spPr/>
      <dgm:t>
        <a:bodyPr lIns="45720" tIns="182880" rIns="45720" bIns="91440"/>
        <a:lstStyle/>
        <a:p>
          <a:pPr algn="l">
            <a:spcAft>
              <a:spcPts val="800"/>
            </a:spcAft>
            <a:buNone/>
          </a:pPr>
          <a:r>
            <a:rPr lang="en-US" sz="1100" b="0" dirty="0"/>
            <a:t>Orientation</a:t>
          </a:r>
        </a:p>
        <a:p>
          <a:pPr algn="l">
            <a:spcAft>
              <a:spcPts val="800"/>
            </a:spcAft>
            <a:buNone/>
          </a:pPr>
          <a:r>
            <a:rPr lang="en-US" sz="1100" b="0" dirty="0"/>
            <a:t>Clinical Anatomy, Development and Physical Examination (CADE)</a:t>
          </a:r>
        </a:p>
        <a:p>
          <a:pPr algn="l">
            <a:spcAft>
              <a:spcPts val="800"/>
            </a:spcAft>
            <a:buNone/>
          </a:pPr>
          <a:r>
            <a:rPr lang="en-US" sz="1100" b="0" dirty="0"/>
            <a:t>Introduction to Clinical Medicine 1a (ICM 1a)</a:t>
          </a:r>
        </a:p>
        <a:p>
          <a:pPr algn="l">
            <a:spcAft>
              <a:spcPts val="800"/>
            </a:spcAft>
            <a:buNone/>
          </a:pPr>
          <a:r>
            <a:rPr lang="en-US" sz="1100" b="0" dirty="0"/>
            <a:t>Molecular Basis of Life, Defense </a:t>
          </a:r>
          <a:br>
            <a:rPr lang="en-US" sz="1100" b="0" dirty="0"/>
          </a:br>
          <a:r>
            <a:rPr lang="en-US" sz="1100" b="0" dirty="0"/>
            <a:t>and Disease (MBLDD)</a:t>
          </a:r>
        </a:p>
        <a:p>
          <a:pPr algn="l">
            <a:spcAft>
              <a:spcPts val="800"/>
            </a:spcAft>
            <a:buNone/>
          </a:pPr>
          <a:r>
            <a:rPr lang="en-US" sz="1100" b="0" dirty="0"/>
            <a:t>Introduction to Clinical Medicine 1b (ICM 1b)</a:t>
          </a:r>
        </a:p>
        <a:p>
          <a:pPr algn="l">
            <a:spcAft>
              <a:spcPts val="800"/>
            </a:spcAft>
            <a:buNone/>
          </a:pPr>
          <a:r>
            <a:rPr lang="en-US" sz="1100" dirty="0"/>
            <a:t>Biostatistics and EBM</a:t>
          </a:r>
        </a:p>
        <a:p>
          <a:pPr algn="l">
            <a:spcAft>
              <a:spcPts val="800"/>
            </a:spcAft>
            <a:buNone/>
          </a:pPr>
          <a:r>
            <a:rPr lang="en-US" sz="1100" dirty="0"/>
            <a:t>Vacation or Electives</a:t>
          </a:r>
          <a:endParaRPr lang="en-US" sz="1100" b="0" dirty="0"/>
        </a:p>
      </dgm:t>
    </dgm:pt>
    <dgm:pt modelId="{5D5FE201-0CD7-4BD2-AAC8-CC66F6FC4543}" type="parTrans" cxnId="{68B8CA1E-08E4-4595-9EB4-46D2E9CC2C8E}">
      <dgm:prSet/>
      <dgm:spPr/>
      <dgm:t>
        <a:bodyPr/>
        <a:lstStyle/>
        <a:p>
          <a:endParaRPr lang="en-US"/>
        </a:p>
      </dgm:t>
    </dgm:pt>
    <dgm:pt modelId="{D1BCA3F1-D705-485F-ABD0-374E84A6769D}" type="sibTrans" cxnId="{68B8CA1E-08E4-4595-9EB4-46D2E9CC2C8E}">
      <dgm:prSet/>
      <dgm:spPr/>
      <dgm:t>
        <a:bodyPr/>
        <a:lstStyle/>
        <a:p>
          <a:endParaRPr lang="en-US"/>
        </a:p>
      </dgm:t>
    </dgm:pt>
    <dgm:pt modelId="{22E29BD7-7C84-4EA0-BADB-72941DBCE181}">
      <dgm:prSet phldrT="[Text]"/>
      <dgm:spPr/>
      <dgm:t>
        <a:bodyPr/>
        <a:lstStyle/>
        <a:p>
          <a:pPr>
            <a:buNone/>
          </a:pPr>
          <a:r>
            <a:rPr lang="en-US"/>
            <a:t>Medical School year 2 (M2)</a:t>
          </a:r>
          <a:endParaRPr lang="en-US" dirty="0"/>
        </a:p>
      </dgm:t>
    </dgm:pt>
    <dgm:pt modelId="{77F41ADD-457C-4AEB-950B-7ED0A9693B02}" type="parTrans" cxnId="{F46ADDE6-8291-4AAB-A204-B63EAF49C18A}">
      <dgm:prSet/>
      <dgm:spPr/>
      <dgm:t>
        <a:bodyPr/>
        <a:lstStyle/>
        <a:p>
          <a:endParaRPr lang="en-US"/>
        </a:p>
      </dgm:t>
    </dgm:pt>
    <dgm:pt modelId="{0C279D63-FDA1-4B01-9B8A-8A2419EC5C25}" type="sibTrans" cxnId="{F46ADDE6-8291-4AAB-A204-B63EAF49C18A}">
      <dgm:prSet/>
      <dgm:spPr/>
      <dgm:t>
        <a:bodyPr/>
        <a:lstStyle/>
        <a:p>
          <a:endParaRPr lang="en-US"/>
        </a:p>
      </dgm:t>
    </dgm:pt>
    <dgm:pt modelId="{198566A2-D39F-40BC-95EC-3DEDD313E17A}">
      <dgm:prSet phldrT="[Text]" custT="1"/>
      <dgm:spPr/>
      <dgm:t>
        <a:bodyPr lIns="45720" tIns="182880" rIns="45720" bIns="91440"/>
        <a:lstStyle/>
        <a:p>
          <a:pPr algn="l">
            <a:spcAft>
              <a:spcPts val="800"/>
            </a:spcAft>
          </a:pPr>
          <a:r>
            <a:rPr lang="en-US" sz="1100" b="0"/>
            <a:t>Human Systems in Health and Disease 1 (HSHD1)</a:t>
          </a:r>
        </a:p>
        <a:p>
          <a:pPr algn="l">
            <a:spcAft>
              <a:spcPts val="800"/>
            </a:spcAft>
          </a:pPr>
          <a:r>
            <a:rPr lang="en-US" sz="1100" b="0"/>
            <a:t>Introduction to Clinical Medicine 2a (ICM 2a)</a:t>
          </a:r>
        </a:p>
        <a:p>
          <a:pPr algn="l">
            <a:spcAft>
              <a:spcPts val="800"/>
            </a:spcAft>
          </a:pPr>
          <a:r>
            <a:rPr lang="en-US" sz="1100" b="0"/>
            <a:t>Human Systems in Health and Disease 2  (HSHD2)</a:t>
          </a:r>
        </a:p>
        <a:p>
          <a:pPr algn="l">
            <a:spcAft>
              <a:spcPts val="800"/>
            </a:spcAft>
          </a:pPr>
          <a:r>
            <a:rPr lang="en-US" sz="1100" b="0"/>
            <a:t>Introduction to Clinical Medicine 2b (ICM 2b)</a:t>
          </a:r>
        </a:p>
        <a:p>
          <a:pPr algn="l">
            <a:spcAft>
              <a:spcPts val="800"/>
            </a:spcAft>
          </a:pPr>
          <a:r>
            <a:rPr lang="en-US" sz="1100"/>
            <a:t>Study for Step 1</a:t>
          </a:r>
        </a:p>
        <a:p>
          <a:pPr algn="l">
            <a:spcAft>
              <a:spcPts val="800"/>
            </a:spcAft>
          </a:pPr>
          <a:r>
            <a:rPr lang="en-US" sz="1100"/>
            <a:t>M3 Orientation, Clerkships</a:t>
          </a:r>
          <a:endParaRPr lang="en-US" sz="1100" b="0" dirty="0"/>
        </a:p>
      </dgm:t>
    </dgm:pt>
    <dgm:pt modelId="{64F7CE8E-43B2-4B06-BF74-FA2810B68B0B}" type="parTrans" cxnId="{ABC855D9-B456-4CFA-BA4A-048B2C0EAEE4}">
      <dgm:prSet/>
      <dgm:spPr/>
      <dgm:t>
        <a:bodyPr/>
        <a:lstStyle/>
        <a:p>
          <a:endParaRPr lang="en-US"/>
        </a:p>
      </dgm:t>
    </dgm:pt>
    <dgm:pt modelId="{8DBD95F3-763A-4D5C-B485-D4AB35280C4B}" type="sibTrans" cxnId="{ABC855D9-B456-4CFA-BA4A-048B2C0EAEE4}">
      <dgm:prSet/>
      <dgm:spPr/>
      <dgm:t>
        <a:bodyPr/>
        <a:lstStyle/>
        <a:p>
          <a:endParaRPr lang="en-US"/>
        </a:p>
      </dgm:t>
    </dgm:pt>
    <dgm:pt modelId="{408DF254-5DD0-46B9-A22E-772FC48CAE61}">
      <dgm:prSet phldrT="[Text]"/>
      <dgm:spPr/>
      <dgm:t>
        <a:bodyPr/>
        <a:lstStyle/>
        <a:p>
          <a:pPr>
            <a:buNone/>
          </a:pPr>
          <a:r>
            <a:rPr lang="en-US"/>
            <a:t>Medical School year 3 (M3)</a:t>
          </a:r>
          <a:endParaRPr lang="en-US" dirty="0"/>
        </a:p>
      </dgm:t>
    </dgm:pt>
    <dgm:pt modelId="{5602963D-BA6C-4058-B473-580A6356C1E4}" type="parTrans" cxnId="{F3536C0F-5656-407E-94F9-E8564BC4FD2A}">
      <dgm:prSet/>
      <dgm:spPr/>
      <dgm:t>
        <a:bodyPr/>
        <a:lstStyle/>
        <a:p>
          <a:endParaRPr lang="en-US"/>
        </a:p>
      </dgm:t>
    </dgm:pt>
    <dgm:pt modelId="{585859BC-4CB0-4B77-9A23-D52DA3AD7FE6}" type="sibTrans" cxnId="{F3536C0F-5656-407E-94F9-E8564BC4FD2A}">
      <dgm:prSet/>
      <dgm:spPr/>
      <dgm:t>
        <a:bodyPr/>
        <a:lstStyle/>
        <a:p>
          <a:endParaRPr lang="en-US"/>
        </a:p>
      </dgm:t>
    </dgm:pt>
    <dgm:pt modelId="{E02CC73D-2CDE-4C43-8274-C2F3E6FC4DD6}">
      <dgm:prSet phldrT="[Text]" custT="1"/>
      <dgm:spPr/>
      <dgm:t>
        <a:bodyPr lIns="45720" tIns="182880" rIns="45720" bIns="91440"/>
        <a:lstStyle/>
        <a:p>
          <a:pPr algn="l">
            <a:spcAft>
              <a:spcPts val="800"/>
            </a:spcAft>
          </a:pPr>
          <a:r>
            <a:rPr lang="en-US" sz="1100" b="1" dirty="0"/>
            <a:t>Surgery </a:t>
          </a:r>
          <a:br>
            <a:rPr lang="en-US" sz="1100" b="1" dirty="0"/>
          </a:br>
          <a:r>
            <a:rPr lang="en-US" sz="1100" dirty="0"/>
            <a:t>(8 </a:t>
          </a:r>
          <a:r>
            <a:rPr lang="en-US" sz="1100" dirty="0" err="1"/>
            <a:t>wks</a:t>
          </a:r>
          <a:r>
            <a:rPr lang="en-US" sz="1100" dirty="0"/>
            <a:t>)</a:t>
          </a:r>
        </a:p>
        <a:p>
          <a:pPr algn="l">
            <a:spcAft>
              <a:spcPts val="800"/>
            </a:spcAft>
          </a:pPr>
          <a:r>
            <a:rPr lang="en-US" sz="1100" b="1" dirty="0"/>
            <a:t>Internal Medicine </a:t>
          </a:r>
          <a:br>
            <a:rPr lang="en-US" sz="1100" b="1" dirty="0"/>
          </a:br>
          <a:r>
            <a:rPr lang="en-US" sz="1100" dirty="0"/>
            <a:t>(8 </a:t>
          </a:r>
          <a:r>
            <a:rPr lang="en-US" sz="1100" dirty="0" err="1"/>
            <a:t>wks</a:t>
          </a:r>
          <a:r>
            <a:rPr lang="en-US" sz="1100" dirty="0"/>
            <a:t>)</a:t>
          </a:r>
        </a:p>
        <a:p>
          <a:pPr algn="l">
            <a:spcAft>
              <a:spcPts val="800"/>
            </a:spcAft>
          </a:pPr>
          <a:r>
            <a:rPr lang="en-US" sz="1100" b="1" dirty="0"/>
            <a:t>Neurology </a:t>
          </a:r>
          <a:br>
            <a:rPr lang="en-US" sz="1100" b="1" dirty="0"/>
          </a:br>
          <a:r>
            <a:rPr lang="en-US" sz="1100" dirty="0"/>
            <a:t>(4 </a:t>
          </a:r>
          <a:r>
            <a:rPr lang="en-US" sz="1100" dirty="0" err="1"/>
            <a:t>wks</a:t>
          </a:r>
          <a:r>
            <a:rPr lang="en-US" sz="1100" dirty="0"/>
            <a:t>)</a:t>
          </a:r>
        </a:p>
        <a:p>
          <a:pPr algn="l">
            <a:spcAft>
              <a:spcPts val="800"/>
            </a:spcAft>
          </a:pPr>
          <a:r>
            <a:rPr lang="en-US" sz="1100" b="1" dirty="0"/>
            <a:t>OB/GYN </a:t>
          </a:r>
          <a:br>
            <a:rPr lang="en-US" sz="1100" b="1" dirty="0"/>
          </a:br>
          <a:r>
            <a:rPr lang="en-US" sz="1100" dirty="0"/>
            <a:t>(6 </a:t>
          </a:r>
          <a:r>
            <a:rPr lang="en-US" sz="1100" dirty="0" err="1"/>
            <a:t>wks</a:t>
          </a:r>
          <a:r>
            <a:rPr lang="en-US" sz="1100" dirty="0"/>
            <a:t>)</a:t>
          </a:r>
        </a:p>
        <a:p>
          <a:pPr algn="l">
            <a:spcAft>
              <a:spcPts val="800"/>
            </a:spcAft>
          </a:pPr>
          <a:r>
            <a:rPr lang="en-US" sz="1100" b="1" dirty="0"/>
            <a:t>Psychiatry </a:t>
          </a:r>
          <a:br>
            <a:rPr lang="en-US" sz="1100" b="1" dirty="0"/>
          </a:br>
          <a:r>
            <a:rPr lang="en-US" sz="1100" dirty="0"/>
            <a:t>(6 </a:t>
          </a:r>
          <a:r>
            <a:rPr lang="en-US" sz="1100" dirty="0" err="1"/>
            <a:t>wks</a:t>
          </a:r>
          <a:r>
            <a:rPr lang="en-US" sz="1100" dirty="0"/>
            <a:t>)</a:t>
          </a:r>
        </a:p>
        <a:p>
          <a:pPr algn="l">
            <a:spcAft>
              <a:spcPts val="800"/>
            </a:spcAft>
          </a:pPr>
          <a:r>
            <a:rPr lang="en-US" sz="1100" b="1" dirty="0"/>
            <a:t>Pediatrics </a:t>
          </a:r>
          <a:br>
            <a:rPr lang="en-US" sz="1100" b="1" dirty="0"/>
          </a:br>
          <a:r>
            <a:rPr lang="en-US" sz="1100" dirty="0"/>
            <a:t>(6 </a:t>
          </a:r>
          <a:r>
            <a:rPr lang="en-US" sz="1100" dirty="0" err="1"/>
            <a:t>wks</a:t>
          </a:r>
          <a:r>
            <a:rPr lang="en-US" sz="1100" dirty="0"/>
            <a:t>)</a:t>
          </a:r>
        </a:p>
        <a:p>
          <a:pPr algn="l">
            <a:spcAft>
              <a:spcPts val="800"/>
            </a:spcAft>
          </a:pPr>
          <a:r>
            <a:rPr lang="en-US" sz="1100" b="1" dirty="0"/>
            <a:t>Family Medicine </a:t>
          </a:r>
          <a:br>
            <a:rPr lang="en-US" sz="1100" b="1" dirty="0"/>
          </a:br>
          <a:r>
            <a:rPr lang="en-US" sz="1100" dirty="0"/>
            <a:t>(6 </a:t>
          </a:r>
          <a:r>
            <a:rPr lang="en-US" sz="1100" dirty="0" err="1"/>
            <a:t>wks</a:t>
          </a:r>
          <a:r>
            <a:rPr lang="en-US" sz="1100" dirty="0"/>
            <a:t>)</a:t>
          </a:r>
        </a:p>
      </dgm:t>
    </dgm:pt>
    <dgm:pt modelId="{269672A5-10F6-45D8-942A-085222DFBBF2}" type="parTrans" cxnId="{420F11C5-2ACC-437F-B27A-D9CF55919094}">
      <dgm:prSet/>
      <dgm:spPr/>
      <dgm:t>
        <a:bodyPr/>
        <a:lstStyle/>
        <a:p>
          <a:endParaRPr lang="en-US"/>
        </a:p>
      </dgm:t>
    </dgm:pt>
    <dgm:pt modelId="{895C77B7-EDB9-4F06-8827-68D1461B5DE9}" type="sibTrans" cxnId="{420F11C5-2ACC-437F-B27A-D9CF55919094}">
      <dgm:prSet/>
      <dgm:spPr/>
      <dgm:t>
        <a:bodyPr/>
        <a:lstStyle/>
        <a:p>
          <a:endParaRPr lang="en-US"/>
        </a:p>
      </dgm:t>
    </dgm:pt>
    <dgm:pt modelId="{70B9C870-3A28-4930-A336-00B35C2399A3}">
      <dgm:prSet phldrT="[Text]"/>
      <dgm:spPr/>
      <dgm:t>
        <a:bodyPr/>
        <a:lstStyle/>
        <a:p>
          <a:pPr>
            <a:buNone/>
          </a:pPr>
          <a:r>
            <a:rPr lang="en-US"/>
            <a:t>Medical School year 4 (M4)</a:t>
          </a:r>
          <a:endParaRPr lang="en-US" dirty="0"/>
        </a:p>
      </dgm:t>
    </dgm:pt>
    <dgm:pt modelId="{3254E33E-1063-49D1-91EB-29C44D7C3CA8}" type="parTrans" cxnId="{52326F08-AF76-4030-A8B9-75336B084207}">
      <dgm:prSet/>
      <dgm:spPr/>
      <dgm:t>
        <a:bodyPr/>
        <a:lstStyle/>
        <a:p>
          <a:endParaRPr lang="en-US"/>
        </a:p>
      </dgm:t>
    </dgm:pt>
    <dgm:pt modelId="{AD3674A2-CD58-43D0-B1F1-E29E86107F3C}" type="sibTrans" cxnId="{52326F08-AF76-4030-A8B9-75336B084207}">
      <dgm:prSet/>
      <dgm:spPr/>
      <dgm:t>
        <a:bodyPr/>
        <a:lstStyle/>
        <a:p>
          <a:endParaRPr lang="en-US"/>
        </a:p>
      </dgm:t>
    </dgm:pt>
    <dgm:pt modelId="{508D3F83-4623-4FD9-B414-755BF104CC32}">
      <dgm:prSet phldrT="[Text]" custT="1"/>
      <dgm:spPr/>
      <dgm:t>
        <a:bodyPr lIns="45720" tIns="182880" rIns="45720" bIns="91440"/>
        <a:lstStyle/>
        <a:p>
          <a:pPr algn="l">
            <a:spcAft>
              <a:spcPts val="800"/>
            </a:spcAft>
            <a:buNone/>
          </a:pPr>
          <a:r>
            <a:rPr lang="en-US" sz="1100" dirty="0"/>
            <a:t>Study for Step 2 CK, CS during fall semester</a:t>
          </a:r>
        </a:p>
        <a:p>
          <a:pPr algn="l">
            <a:spcAft>
              <a:spcPts val="800"/>
            </a:spcAft>
            <a:buNone/>
          </a:pPr>
          <a:r>
            <a:rPr lang="en-US" sz="1100" b="1" dirty="0"/>
            <a:t>Acting Internship </a:t>
          </a:r>
          <a:br>
            <a:rPr lang="en-US" sz="1100" dirty="0"/>
          </a:br>
          <a:r>
            <a:rPr lang="en-US" sz="1100" dirty="0"/>
            <a:t>(4 </a:t>
          </a:r>
          <a:r>
            <a:rPr lang="en-US" sz="1100" dirty="0" err="1"/>
            <a:t>wks</a:t>
          </a:r>
          <a:r>
            <a:rPr lang="en-US" sz="1100" dirty="0"/>
            <a:t>)</a:t>
          </a:r>
        </a:p>
        <a:p>
          <a:pPr algn="l">
            <a:spcAft>
              <a:spcPts val="800"/>
            </a:spcAft>
            <a:buNone/>
          </a:pPr>
          <a:r>
            <a:rPr lang="en-US" sz="1100" b="1" dirty="0"/>
            <a:t>ICU</a:t>
          </a:r>
          <a:r>
            <a:rPr lang="en-US" sz="1100" dirty="0"/>
            <a:t> </a:t>
          </a:r>
          <a:br>
            <a:rPr lang="en-US" sz="1100" dirty="0"/>
          </a:br>
          <a:r>
            <a:rPr lang="en-US" sz="1100" dirty="0"/>
            <a:t>(2 </a:t>
          </a:r>
          <a:r>
            <a:rPr lang="en-US" sz="1100" dirty="0" err="1"/>
            <a:t>wks</a:t>
          </a:r>
          <a:r>
            <a:rPr lang="en-US" sz="1100" dirty="0"/>
            <a:t>)</a:t>
          </a:r>
        </a:p>
        <a:p>
          <a:pPr algn="l">
            <a:spcAft>
              <a:spcPts val="800"/>
            </a:spcAft>
            <a:buNone/>
          </a:pPr>
          <a:r>
            <a:rPr lang="en-US" sz="1100" b="1" dirty="0"/>
            <a:t>Palliative</a:t>
          </a:r>
          <a:r>
            <a:rPr lang="en-US" sz="1100" dirty="0"/>
            <a:t> </a:t>
          </a:r>
          <a:br>
            <a:rPr lang="en-US" sz="1100" dirty="0"/>
          </a:br>
          <a:r>
            <a:rPr lang="en-US" sz="1100" dirty="0"/>
            <a:t>(1 </a:t>
          </a:r>
          <a:r>
            <a:rPr lang="en-US" sz="1100" dirty="0" err="1"/>
            <a:t>wk</a:t>
          </a:r>
          <a:r>
            <a:rPr lang="en-US" sz="1100" dirty="0"/>
            <a:t>)</a:t>
          </a:r>
        </a:p>
      </dgm:t>
    </dgm:pt>
    <dgm:pt modelId="{5E8CF271-F966-4AD9-BFC9-465C653D997B}" type="parTrans" cxnId="{480018CB-AA3F-439C-A068-A4FF50B6B541}">
      <dgm:prSet/>
      <dgm:spPr/>
      <dgm:t>
        <a:bodyPr/>
        <a:lstStyle/>
        <a:p>
          <a:endParaRPr lang="en-US"/>
        </a:p>
      </dgm:t>
    </dgm:pt>
    <dgm:pt modelId="{6B5A036A-21C4-42ED-BF1A-47672F7D2061}" type="sibTrans" cxnId="{480018CB-AA3F-439C-A068-A4FF50B6B541}">
      <dgm:prSet/>
      <dgm:spPr/>
      <dgm:t>
        <a:bodyPr/>
        <a:lstStyle/>
        <a:p>
          <a:endParaRPr lang="en-US"/>
        </a:p>
      </dgm:t>
    </dgm:pt>
    <dgm:pt modelId="{5504DED1-1EFD-42C8-9510-223E352F7ECF}">
      <dgm:prSet phldrT="[Text]" custT="1"/>
      <dgm:spPr/>
      <dgm:t>
        <a:bodyPr spcFirstLastPara="0" vert="horz" wrap="square" lIns="50800" tIns="50800" rIns="50800" bIns="50800" numCol="1" spcCol="1270" anchor="ctr" anchorCtr="0"/>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a:ea typeface="+mn-ea"/>
              <a:cs typeface="+mn-cs"/>
            </a:rPr>
            <a:t>Graduation</a:t>
          </a:r>
          <a:endParaRPr lang="en-US" sz="1600" kern="1200" dirty="0">
            <a:solidFill>
              <a:schemeClr val="bg1"/>
            </a:solidFill>
            <a:latin typeface="Arial" panose="020B0604020202020204"/>
            <a:ea typeface="+mn-ea"/>
            <a:cs typeface="+mn-cs"/>
          </a:endParaRPr>
        </a:p>
      </dgm:t>
    </dgm:pt>
    <dgm:pt modelId="{CD4E618C-8056-484D-8A93-7FFE833CC5B5}" type="parTrans" cxnId="{FC0FBF9B-2801-42F9-8B8B-EFED1F5F2BFD}">
      <dgm:prSet/>
      <dgm:spPr/>
      <dgm:t>
        <a:bodyPr/>
        <a:lstStyle/>
        <a:p>
          <a:endParaRPr lang="en-US"/>
        </a:p>
      </dgm:t>
    </dgm:pt>
    <dgm:pt modelId="{84FB61D8-B29C-4017-9B47-975BA0AEBAB0}" type="sibTrans" cxnId="{FC0FBF9B-2801-42F9-8B8B-EFED1F5F2BFD}">
      <dgm:prSet/>
      <dgm:spPr/>
      <dgm:t>
        <a:bodyPr/>
        <a:lstStyle/>
        <a:p>
          <a:endParaRPr lang="en-US"/>
        </a:p>
      </dgm:t>
    </dgm:pt>
    <dgm:pt modelId="{B55C39CC-E34A-4739-A4D1-050532FCC72C}">
      <dgm:prSet custT="1"/>
      <dgm:spPr/>
      <dgm:t>
        <a:bodyPr lIns="45720" tIns="182880" rIns="45720" bIns="91440"/>
        <a:lstStyle/>
        <a:p>
          <a:pPr algn="l">
            <a:spcAft>
              <a:spcPts val="800"/>
            </a:spcAft>
          </a:pPr>
          <a:r>
            <a:rPr lang="en-US" sz="1100" b="1" dirty="0"/>
            <a:t>Ambulatory </a:t>
          </a:r>
          <a:br>
            <a:rPr lang="en-US" sz="1100" b="1" dirty="0"/>
          </a:br>
          <a:r>
            <a:rPr lang="en-US" sz="1100" dirty="0"/>
            <a:t>(4 </a:t>
          </a:r>
          <a:r>
            <a:rPr lang="en-US" sz="1100" dirty="0" err="1"/>
            <a:t>wks</a:t>
          </a:r>
          <a:r>
            <a:rPr lang="en-US" sz="1100" dirty="0"/>
            <a:t>)</a:t>
          </a:r>
        </a:p>
        <a:p>
          <a:pPr algn="l">
            <a:spcAft>
              <a:spcPts val="800"/>
            </a:spcAft>
          </a:pPr>
          <a:r>
            <a:rPr lang="en-US" sz="1100" b="1" dirty="0"/>
            <a:t>Electives</a:t>
          </a:r>
          <a:r>
            <a:rPr lang="en-US" sz="1100" dirty="0"/>
            <a:t> </a:t>
          </a:r>
          <a:br>
            <a:rPr lang="en-US" sz="1100" dirty="0"/>
          </a:br>
          <a:r>
            <a:rPr lang="en-US" sz="1100" dirty="0"/>
            <a:t>(22-24 total weeks)</a:t>
          </a:r>
        </a:p>
      </dgm:t>
    </dgm:pt>
    <dgm:pt modelId="{25E6BC10-485D-45BD-B553-82F47112AD09}" type="parTrans" cxnId="{8F3BCD47-5954-4598-8C88-394AC69D4F40}">
      <dgm:prSet/>
      <dgm:spPr/>
      <dgm:t>
        <a:bodyPr/>
        <a:lstStyle/>
        <a:p>
          <a:endParaRPr lang="en-US"/>
        </a:p>
      </dgm:t>
    </dgm:pt>
    <dgm:pt modelId="{8D930B0E-1DFE-42BF-9801-D59DAA29BBC2}" type="sibTrans" cxnId="{8F3BCD47-5954-4598-8C88-394AC69D4F40}">
      <dgm:prSet/>
      <dgm:spPr/>
      <dgm:t>
        <a:bodyPr/>
        <a:lstStyle/>
        <a:p>
          <a:endParaRPr lang="en-US"/>
        </a:p>
      </dgm:t>
    </dgm:pt>
    <dgm:pt modelId="{FAAAE874-F0CD-435E-AF84-A87E5DFF1F3C}">
      <dgm:prSet phldrT="[Text]" custT="1"/>
      <dgm:spPr/>
      <dgm:t>
        <a:bodyPr spcFirstLastPara="0" vert="horz" wrap="square" lIns="0" tIns="182880" rIns="274320" bIns="91440" numCol="1" spcCol="1270" anchor="t" anchorCtr="0"/>
        <a:lstStyle/>
        <a:p>
          <a:pPr marL="0" lvl="0" indent="0" algn="ctr" defTabSz="488950">
            <a:lnSpc>
              <a:spcPct val="100000"/>
            </a:lnSpc>
            <a:spcBef>
              <a:spcPct val="0"/>
            </a:spcBef>
            <a:spcAft>
              <a:spcPts val="800"/>
            </a:spcAft>
            <a:buNone/>
          </a:pPr>
          <a:r>
            <a:rPr lang="en-US" sz="1400" kern="1200" dirty="0">
              <a:latin typeface="Arial" panose="020B0604020202020204"/>
              <a:ea typeface="+mn-ea"/>
              <a:cs typeface="+mn-cs"/>
            </a:rPr>
            <a:t>Apply to residencies</a:t>
          </a:r>
        </a:p>
      </dgm:t>
    </dgm:pt>
    <dgm:pt modelId="{BEE164E7-13CB-42F0-B356-564A20DC3892}" type="parTrans" cxnId="{369CACA0-6C55-4F94-83D4-89D524C3A3C8}">
      <dgm:prSet/>
      <dgm:spPr/>
      <dgm:t>
        <a:bodyPr/>
        <a:lstStyle/>
        <a:p>
          <a:endParaRPr lang="en-US"/>
        </a:p>
      </dgm:t>
    </dgm:pt>
    <dgm:pt modelId="{9F5C3388-D1BC-45CC-958B-1D4F724ED5B4}" type="sibTrans" cxnId="{369CACA0-6C55-4F94-83D4-89D524C3A3C8}">
      <dgm:prSet/>
      <dgm:spPr/>
      <dgm:t>
        <a:bodyPr/>
        <a:lstStyle/>
        <a:p>
          <a:endParaRPr lang="en-US"/>
        </a:p>
      </dgm:t>
    </dgm:pt>
    <dgm:pt modelId="{CB5209FE-5894-4C4D-8B01-746935C0A1E2}" type="pres">
      <dgm:prSet presAssocID="{C7DEAD09-79AB-462B-9748-18D8C83D6A2F}" presName="Name0" presStyleCnt="0">
        <dgm:presLayoutVars>
          <dgm:chMax val="7"/>
          <dgm:chPref val="5"/>
          <dgm:dir/>
          <dgm:animOne val="branch"/>
          <dgm:animLvl val="lvl"/>
        </dgm:presLayoutVars>
      </dgm:prSet>
      <dgm:spPr/>
    </dgm:pt>
    <dgm:pt modelId="{BBA0B663-6A3E-47D1-AD57-5A9E66B256B5}" type="pres">
      <dgm:prSet presAssocID="{5504DED1-1EFD-42C8-9510-223E352F7ECF}" presName="ChildAccent5" presStyleCnt="0"/>
      <dgm:spPr/>
    </dgm:pt>
    <dgm:pt modelId="{4F5401B2-1DC4-426F-94AD-847B6B3BA0A3}" type="pres">
      <dgm:prSet presAssocID="{5504DED1-1EFD-42C8-9510-223E352F7ECF}" presName="ChildAccent" presStyleLbl="alignImgPlace1" presStyleIdx="0" presStyleCnt="5"/>
      <dgm:spPr>
        <a:xfrm>
          <a:off x="7645255" y="1083733"/>
          <a:ext cx="1706866" cy="4334933"/>
        </a:xfrm>
        <a:prstGeom prst="wedgeRectCallout">
          <a:avLst>
            <a:gd name="adj1" fmla="val 0"/>
            <a:gd name="adj2" fmla="val 0"/>
          </a:avLst>
        </a:prstGeom>
      </dgm:spPr>
    </dgm:pt>
    <dgm:pt modelId="{E3D11227-E44F-422D-B6FA-F2CEE3FA01F2}" type="pres">
      <dgm:prSet presAssocID="{5504DED1-1EFD-42C8-9510-223E352F7ECF}" presName="Child5" presStyleLbl="revTx" presStyleIdx="0" presStyleCnt="0">
        <dgm:presLayoutVars>
          <dgm:chMax val="0"/>
          <dgm:chPref val="0"/>
          <dgm:bulletEnabled val="1"/>
        </dgm:presLayoutVars>
      </dgm:prSet>
      <dgm:spPr/>
    </dgm:pt>
    <dgm:pt modelId="{F6CB4E95-38D8-42CF-AC55-1369647F829D}" type="pres">
      <dgm:prSet presAssocID="{5504DED1-1EFD-42C8-9510-223E352F7ECF}" presName="Parent5" presStyleLbl="node1" presStyleIdx="0" presStyleCnt="5">
        <dgm:presLayoutVars>
          <dgm:chMax val="2"/>
          <dgm:chPref val="1"/>
          <dgm:bulletEnabled val="1"/>
        </dgm:presLayoutVars>
      </dgm:prSet>
      <dgm:spPr>
        <a:xfrm>
          <a:off x="7645255" y="0"/>
          <a:ext cx="1706866" cy="1083733"/>
        </a:xfrm>
        <a:prstGeom prst="rect">
          <a:avLst/>
        </a:prstGeom>
      </dgm:spPr>
    </dgm:pt>
    <dgm:pt modelId="{23C759A6-FA1E-4BF4-923B-1FDDEC9EDFC1}" type="pres">
      <dgm:prSet presAssocID="{70B9C870-3A28-4930-A336-00B35C2399A3}" presName="ChildAccent4" presStyleCnt="0"/>
      <dgm:spPr/>
    </dgm:pt>
    <dgm:pt modelId="{31F1B14A-2B8D-4630-A15E-FFF52797D0D6}" type="pres">
      <dgm:prSet presAssocID="{70B9C870-3A28-4930-A336-00B35C2399A3}" presName="ChildAccent" presStyleLbl="alignImgPlace1" presStyleIdx="1" presStyleCnt="5"/>
      <dgm:spPr/>
    </dgm:pt>
    <dgm:pt modelId="{25DC0DA3-12EC-45BE-B7EA-1C3E455F1A26}" type="pres">
      <dgm:prSet presAssocID="{70B9C870-3A28-4930-A336-00B35C2399A3}" presName="Child4" presStyleLbl="revTx" presStyleIdx="0" presStyleCnt="0">
        <dgm:presLayoutVars>
          <dgm:chMax val="0"/>
          <dgm:chPref val="0"/>
          <dgm:bulletEnabled val="1"/>
        </dgm:presLayoutVars>
      </dgm:prSet>
      <dgm:spPr/>
    </dgm:pt>
    <dgm:pt modelId="{8564A62A-244D-4B4E-A7E3-99ED29F55FF0}" type="pres">
      <dgm:prSet presAssocID="{70B9C870-3A28-4930-A336-00B35C2399A3}" presName="Parent4" presStyleLbl="node1" presStyleIdx="1" presStyleCnt="5">
        <dgm:presLayoutVars>
          <dgm:chMax val="2"/>
          <dgm:chPref val="1"/>
          <dgm:bulletEnabled val="1"/>
        </dgm:presLayoutVars>
      </dgm:prSet>
      <dgm:spPr/>
    </dgm:pt>
    <dgm:pt modelId="{5AEB6D6A-AD6C-457A-B080-2D2FABC880C4}" type="pres">
      <dgm:prSet presAssocID="{408DF254-5DD0-46B9-A22E-772FC48CAE61}" presName="ChildAccent3" presStyleCnt="0"/>
      <dgm:spPr/>
    </dgm:pt>
    <dgm:pt modelId="{1E2AE489-C4EF-4380-AF59-13B62BC874A6}" type="pres">
      <dgm:prSet presAssocID="{408DF254-5DD0-46B9-A22E-772FC48CAE61}" presName="ChildAccent" presStyleLbl="alignImgPlace1" presStyleIdx="2" presStyleCnt="5"/>
      <dgm:spPr/>
    </dgm:pt>
    <dgm:pt modelId="{BA149686-61EF-4B13-9246-C8E93E174028}" type="pres">
      <dgm:prSet presAssocID="{408DF254-5DD0-46B9-A22E-772FC48CAE61}" presName="Child3" presStyleLbl="revTx" presStyleIdx="0" presStyleCnt="0">
        <dgm:presLayoutVars>
          <dgm:chMax val="0"/>
          <dgm:chPref val="0"/>
          <dgm:bulletEnabled val="1"/>
        </dgm:presLayoutVars>
      </dgm:prSet>
      <dgm:spPr/>
    </dgm:pt>
    <dgm:pt modelId="{AC4B5850-0780-4450-B339-BDACEEA02743}" type="pres">
      <dgm:prSet presAssocID="{408DF254-5DD0-46B9-A22E-772FC48CAE61}" presName="Parent3" presStyleLbl="node1" presStyleIdx="2" presStyleCnt="5">
        <dgm:presLayoutVars>
          <dgm:chMax val="2"/>
          <dgm:chPref val="1"/>
          <dgm:bulletEnabled val="1"/>
        </dgm:presLayoutVars>
      </dgm:prSet>
      <dgm:spPr/>
    </dgm:pt>
    <dgm:pt modelId="{6583AA87-644B-4729-9A4D-D1674FEB160D}" type="pres">
      <dgm:prSet presAssocID="{22E29BD7-7C84-4EA0-BADB-72941DBCE181}" presName="ChildAccent2" presStyleCnt="0"/>
      <dgm:spPr/>
    </dgm:pt>
    <dgm:pt modelId="{880FA98F-43E0-4D34-92DD-A2C84B0C79FE}" type="pres">
      <dgm:prSet presAssocID="{22E29BD7-7C84-4EA0-BADB-72941DBCE181}" presName="ChildAccent" presStyleLbl="alignImgPlace1" presStyleIdx="3" presStyleCnt="5" custLinFactNeighborX="-640" custLinFactNeighborY="135"/>
      <dgm:spPr/>
    </dgm:pt>
    <dgm:pt modelId="{D85BDF38-66E9-4FF8-B1E2-C2C6ABCA3267}" type="pres">
      <dgm:prSet presAssocID="{22E29BD7-7C84-4EA0-BADB-72941DBCE181}" presName="Child2" presStyleLbl="revTx" presStyleIdx="0" presStyleCnt="0">
        <dgm:presLayoutVars>
          <dgm:chMax val="0"/>
          <dgm:chPref val="0"/>
          <dgm:bulletEnabled val="1"/>
        </dgm:presLayoutVars>
      </dgm:prSet>
      <dgm:spPr/>
    </dgm:pt>
    <dgm:pt modelId="{104D72FF-91E9-49A5-876C-D3ACC3966162}" type="pres">
      <dgm:prSet presAssocID="{22E29BD7-7C84-4EA0-BADB-72941DBCE181}" presName="Parent2" presStyleLbl="node1" presStyleIdx="3" presStyleCnt="5">
        <dgm:presLayoutVars>
          <dgm:chMax val="2"/>
          <dgm:chPref val="1"/>
          <dgm:bulletEnabled val="1"/>
        </dgm:presLayoutVars>
      </dgm:prSet>
      <dgm:spPr/>
    </dgm:pt>
    <dgm:pt modelId="{7731875C-BE2B-4AE6-8050-89D7E30A13B8}" type="pres">
      <dgm:prSet presAssocID="{BB88B8FB-309F-48CA-93EB-57B1C76A7E5F}" presName="ChildAccent1" presStyleCnt="0"/>
      <dgm:spPr/>
    </dgm:pt>
    <dgm:pt modelId="{FCBF0B6B-CA6C-42CA-A1F2-F354C61E28AE}" type="pres">
      <dgm:prSet presAssocID="{BB88B8FB-309F-48CA-93EB-57B1C76A7E5F}" presName="ChildAccent" presStyleLbl="alignImgPlace1" presStyleIdx="4" presStyleCnt="5"/>
      <dgm:spPr/>
    </dgm:pt>
    <dgm:pt modelId="{DC738050-F686-4207-9D9F-2E6AEBCFC4C6}" type="pres">
      <dgm:prSet presAssocID="{BB88B8FB-309F-48CA-93EB-57B1C76A7E5F}" presName="Child1" presStyleLbl="revTx" presStyleIdx="0" presStyleCnt="0">
        <dgm:presLayoutVars>
          <dgm:chMax val="0"/>
          <dgm:chPref val="0"/>
          <dgm:bulletEnabled val="1"/>
        </dgm:presLayoutVars>
      </dgm:prSet>
      <dgm:spPr/>
    </dgm:pt>
    <dgm:pt modelId="{BD8D8559-06E3-4B90-BF12-2E198C470CAC}" type="pres">
      <dgm:prSet presAssocID="{BB88B8FB-309F-48CA-93EB-57B1C76A7E5F}" presName="Parent1" presStyleLbl="node1" presStyleIdx="4" presStyleCnt="5">
        <dgm:presLayoutVars>
          <dgm:chMax val="2"/>
          <dgm:chPref val="1"/>
          <dgm:bulletEnabled val="1"/>
        </dgm:presLayoutVars>
      </dgm:prSet>
      <dgm:spPr/>
    </dgm:pt>
  </dgm:ptLst>
  <dgm:cxnLst>
    <dgm:cxn modelId="{52326F08-AF76-4030-A8B9-75336B084207}" srcId="{C7DEAD09-79AB-462B-9748-18D8C83D6A2F}" destId="{70B9C870-3A28-4930-A336-00B35C2399A3}" srcOrd="3" destOrd="0" parTransId="{3254E33E-1063-49D1-91EB-29C44D7C3CA8}" sibTransId="{AD3674A2-CD58-43D0-B1F1-E29E86107F3C}"/>
    <dgm:cxn modelId="{0B39770B-14BA-4982-9B47-258FCDC71EF5}" type="presOf" srcId="{E02CC73D-2CDE-4C43-8274-C2F3E6FC4DD6}" destId="{1E2AE489-C4EF-4380-AF59-13B62BC874A6}" srcOrd="0" destOrd="0" presId="urn:microsoft.com/office/officeart/2011/layout/InterconnectedBlockProcess"/>
    <dgm:cxn modelId="{F3536C0F-5656-407E-94F9-E8564BC4FD2A}" srcId="{C7DEAD09-79AB-462B-9748-18D8C83D6A2F}" destId="{408DF254-5DD0-46B9-A22E-772FC48CAE61}" srcOrd="2" destOrd="0" parTransId="{5602963D-BA6C-4058-B473-580A6356C1E4}" sibTransId="{585859BC-4CB0-4B77-9A23-D52DA3AD7FE6}"/>
    <dgm:cxn modelId="{B7F0C418-7441-499D-AD08-F244A6F07335}" srcId="{C7DEAD09-79AB-462B-9748-18D8C83D6A2F}" destId="{BB88B8FB-309F-48CA-93EB-57B1C76A7E5F}" srcOrd="0" destOrd="0" parTransId="{42DB526B-1617-4FAD-AAC5-2B5EAFCFBE2E}" sibTransId="{5283B2FA-369B-4C58-8A7B-B1CA70E73A6A}"/>
    <dgm:cxn modelId="{68B8CA1E-08E4-4595-9EB4-46D2E9CC2C8E}" srcId="{BB88B8FB-309F-48CA-93EB-57B1C76A7E5F}" destId="{EB9CAF89-C78D-47A3-BEF4-E9C09E60811C}" srcOrd="0" destOrd="0" parTransId="{5D5FE201-0CD7-4BD2-AAC8-CC66F6FC4543}" sibTransId="{D1BCA3F1-D705-485F-ABD0-374E84A6769D}"/>
    <dgm:cxn modelId="{35EA095E-9B96-4C4F-95BA-A121A57B337E}" type="presOf" srcId="{E02CC73D-2CDE-4C43-8274-C2F3E6FC4DD6}" destId="{BA149686-61EF-4B13-9246-C8E93E174028}" srcOrd="1" destOrd="0" presId="urn:microsoft.com/office/officeart/2011/layout/InterconnectedBlockProcess"/>
    <dgm:cxn modelId="{9AF02344-C225-43FB-8DB4-759064953000}" type="presOf" srcId="{408DF254-5DD0-46B9-A22E-772FC48CAE61}" destId="{AC4B5850-0780-4450-B339-BDACEEA02743}" srcOrd="0" destOrd="0" presId="urn:microsoft.com/office/officeart/2011/layout/InterconnectedBlockProcess"/>
    <dgm:cxn modelId="{8F3BCD47-5954-4598-8C88-394AC69D4F40}" srcId="{70B9C870-3A28-4930-A336-00B35C2399A3}" destId="{B55C39CC-E34A-4739-A4D1-050532FCC72C}" srcOrd="1" destOrd="0" parTransId="{25E6BC10-485D-45BD-B553-82F47112AD09}" sibTransId="{8D930B0E-1DFE-42BF-9801-D59DAA29BBC2}"/>
    <dgm:cxn modelId="{F521F250-F82C-4C3A-8C0B-7A80E82EEFAC}" type="presOf" srcId="{508D3F83-4623-4FD9-B414-755BF104CC32}" destId="{25DC0DA3-12EC-45BE-B7EA-1C3E455F1A26}" srcOrd="1" destOrd="0" presId="urn:microsoft.com/office/officeart/2011/layout/InterconnectedBlockProcess"/>
    <dgm:cxn modelId="{0C31F571-66E6-4D3A-AF1F-11202C85B279}" type="presOf" srcId="{B55C39CC-E34A-4739-A4D1-050532FCC72C}" destId="{25DC0DA3-12EC-45BE-B7EA-1C3E455F1A26}" srcOrd="1" destOrd="1" presId="urn:microsoft.com/office/officeart/2011/layout/InterconnectedBlockProcess"/>
    <dgm:cxn modelId="{DBB96557-0D04-45FB-9D0E-C8E85BE5643B}" type="presOf" srcId="{FAAAE874-F0CD-435E-AF84-A87E5DFF1F3C}" destId="{4F5401B2-1DC4-426F-94AD-847B6B3BA0A3}" srcOrd="0" destOrd="0" presId="urn:microsoft.com/office/officeart/2011/layout/InterconnectedBlockProcess"/>
    <dgm:cxn modelId="{5186F27A-033F-4CEC-B2E4-50880D9F776F}" type="presOf" srcId="{EB9CAF89-C78D-47A3-BEF4-E9C09E60811C}" destId="{FCBF0B6B-CA6C-42CA-A1F2-F354C61E28AE}" srcOrd="0" destOrd="0" presId="urn:microsoft.com/office/officeart/2011/layout/InterconnectedBlockProcess"/>
    <dgm:cxn modelId="{38CC917E-478F-4CFE-A50F-58C4CC540854}" type="presOf" srcId="{70B9C870-3A28-4930-A336-00B35C2399A3}" destId="{8564A62A-244D-4B4E-A7E3-99ED29F55FF0}" srcOrd="0" destOrd="0" presId="urn:microsoft.com/office/officeart/2011/layout/InterconnectedBlockProcess"/>
    <dgm:cxn modelId="{05779F82-580B-4BF3-A34F-CF9A483247FB}" type="presOf" srcId="{22E29BD7-7C84-4EA0-BADB-72941DBCE181}" destId="{104D72FF-91E9-49A5-876C-D3ACC3966162}" srcOrd="0" destOrd="0" presId="urn:microsoft.com/office/officeart/2011/layout/InterconnectedBlockProcess"/>
    <dgm:cxn modelId="{04323A99-F819-4227-9DFA-882FBA502809}" type="presOf" srcId="{BB88B8FB-309F-48CA-93EB-57B1C76A7E5F}" destId="{BD8D8559-06E3-4B90-BF12-2E198C470CAC}" srcOrd="0" destOrd="0" presId="urn:microsoft.com/office/officeart/2011/layout/InterconnectedBlockProcess"/>
    <dgm:cxn modelId="{FC0FBF9B-2801-42F9-8B8B-EFED1F5F2BFD}" srcId="{C7DEAD09-79AB-462B-9748-18D8C83D6A2F}" destId="{5504DED1-1EFD-42C8-9510-223E352F7ECF}" srcOrd="4" destOrd="0" parTransId="{CD4E618C-8056-484D-8A93-7FFE833CC5B5}" sibTransId="{84FB61D8-B29C-4017-9B47-975BA0AEBAB0}"/>
    <dgm:cxn modelId="{8D0FD89D-A499-4B3D-B105-99195F71BD38}" type="presOf" srcId="{C7DEAD09-79AB-462B-9748-18D8C83D6A2F}" destId="{CB5209FE-5894-4C4D-8B01-746935C0A1E2}" srcOrd="0" destOrd="0" presId="urn:microsoft.com/office/officeart/2011/layout/InterconnectedBlockProcess"/>
    <dgm:cxn modelId="{A2EA669E-0CC1-4CE8-8D0C-879AAAF2B4E5}" type="presOf" srcId="{198566A2-D39F-40BC-95EC-3DEDD313E17A}" destId="{880FA98F-43E0-4D34-92DD-A2C84B0C79FE}" srcOrd="0" destOrd="0" presId="urn:microsoft.com/office/officeart/2011/layout/InterconnectedBlockProcess"/>
    <dgm:cxn modelId="{7BAC23A0-3EA8-4519-AE48-A67845250A13}" type="presOf" srcId="{B55C39CC-E34A-4739-A4D1-050532FCC72C}" destId="{31F1B14A-2B8D-4630-A15E-FFF52797D0D6}" srcOrd="0" destOrd="1" presId="urn:microsoft.com/office/officeart/2011/layout/InterconnectedBlockProcess"/>
    <dgm:cxn modelId="{369CACA0-6C55-4F94-83D4-89D524C3A3C8}" srcId="{5504DED1-1EFD-42C8-9510-223E352F7ECF}" destId="{FAAAE874-F0CD-435E-AF84-A87E5DFF1F3C}" srcOrd="0" destOrd="0" parTransId="{BEE164E7-13CB-42F0-B356-564A20DC3892}" sibTransId="{9F5C3388-D1BC-45CC-958B-1D4F724ED5B4}"/>
    <dgm:cxn modelId="{420F11C5-2ACC-437F-B27A-D9CF55919094}" srcId="{408DF254-5DD0-46B9-A22E-772FC48CAE61}" destId="{E02CC73D-2CDE-4C43-8274-C2F3E6FC4DD6}" srcOrd="0" destOrd="0" parTransId="{269672A5-10F6-45D8-942A-085222DFBBF2}" sibTransId="{895C77B7-EDB9-4F06-8827-68D1461B5DE9}"/>
    <dgm:cxn modelId="{480018CB-AA3F-439C-A068-A4FF50B6B541}" srcId="{70B9C870-3A28-4930-A336-00B35C2399A3}" destId="{508D3F83-4623-4FD9-B414-755BF104CC32}" srcOrd="0" destOrd="0" parTransId="{5E8CF271-F966-4AD9-BFC9-465C653D997B}" sibTransId="{6B5A036A-21C4-42ED-BF1A-47672F7D2061}"/>
    <dgm:cxn modelId="{EE5295D2-6E78-4808-A9C9-BAC4FC064E6D}" type="presOf" srcId="{508D3F83-4623-4FD9-B414-755BF104CC32}" destId="{31F1B14A-2B8D-4630-A15E-FFF52797D0D6}" srcOrd="0" destOrd="0" presId="urn:microsoft.com/office/officeart/2011/layout/InterconnectedBlockProcess"/>
    <dgm:cxn modelId="{B7DB5AD3-598D-4004-BD0D-48E8833DE41A}" type="presOf" srcId="{EB9CAF89-C78D-47A3-BEF4-E9C09E60811C}" destId="{DC738050-F686-4207-9D9F-2E6AEBCFC4C6}" srcOrd="1" destOrd="0" presId="urn:microsoft.com/office/officeart/2011/layout/InterconnectedBlockProcess"/>
    <dgm:cxn modelId="{ABC855D9-B456-4CFA-BA4A-048B2C0EAEE4}" srcId="{22E29BD7-7C84-4EA0-BADB-72941DBCE181}" destId="{198566A2-D39F-40BC-95EC-3DEDD313E17A}" srcOrd="0" destOrd="0" parTransId="{64F7CE8E-43B2-4B06-BF74-FA2810B68B0B}" sibTransId="{8DBD95F3-763A-4D5C-B485-D4AB35280C4B}"/>
    <dgm:cxn modelId="{6AFA9EE6-8ED2-4513-A1E3-9630E2D9D308}" type="presOf" srcId="{FAAAE874-F0CD-435E-AF84-A87E5DFF1F3C}" destId="{E3D11227-E44F-422D-B6FA-F2CEE3FA01F2}" srcOrd="1" destOrd="0" presId="urn:microsoft.com/office/officeart/2011/layout/InterconnectedBlockProcess"/>
    <dgm:cxn modelId="{F46ADDE6-8291-4AAB-A204-B63EAF49C18A}" srcId="{C7DEAD09-79AB-462B-9748-18D8C83D6A2F}" destId="{22E29BD7-7C84-4EA0-BADB-72941DBCE181}" srcOrd="1" destOrd="0" parTransId="{77F41ADD-457C-4AEB-950B-7ED0A9693B02}" sibTransId="{0C279D63-FDA1-4B01-9B8A-8A2419EC5C25}"/>
    <dgm:cxn modelId="{8A0345FD-5406-4319-91C3-4665E8CC091A}" type="presOf" srcId="{198566A2-D39F-40BC-95EC-3DEDD313E17A}" destId="{D85BDF38-66E9-4FF8-B1E2-C2C6ABCA3267}" srcOrd="1" destOrd="0" presId="urn:microsoft.com/office/officeart/2011/layout/InterconnectedBlockProcess"/>
    <dgm:cxn modelId="{89B32EFE-F634-48BD-B038-5872F9D69CDA}" type="presOf" srcId="{5504DED1-1EFD-42C8-9510-223E352F7ECF}" destId="{F6CB4E95-38D8-42CF-AC55-1369647F829D}" srcOrd="0" destOrd="0" presId="urn:microsoft.com/office/officeart/2011/layout/InterconnectedBlockProcess"/>
    <dgm:cxn modelId="{893324AF-AF04-4867-B8E0-D70171D464F8}" type="presParOf" srcId="{CB5209FE-5894-4C4D-8B01-746935C0A1E2}" destId="{BBA0B663-6A3E-47D1-AD57-5A9E66B256B5}" srcOrd="0" destOrd="0" presId="urn:microsoft.com/office/officeart/2011/layout/InterconnectedBlockProcess"/>
    <dgm:cxn modelId="{68F1E106-DCC6-4948-8E4E-0BA4B16C00FB}" type="presParOf" srcId="{BBA0B663-6A3E-47D1-AD57-5A9E66B256B5}" destId="{4F5401B2-1DC4-426F-94AD-847B6B3BA0A3}" srcOrd="0" destOrd="0" presId="urn:microsoft.com/office/officeart/2011/layout/InterconnectedBlockProcess"/>
    <dgm:cxn modelId="{96A9E621-41CF-4853-A6F5-587D345496DE}" type="presParOf" srcId="{CB5209FE-5894-4C4D-8B01-746935C0A1E2}" destId="{E3D11227-E44F-422D-B6FA-F2CEE3FA01F2}" srcOrd="1" destOrd="0" presId="urn:microsoft.com/office/officeart/2011/layout/InterconnectedBlockProcess"/>
    <dgm:cxn modelId="{9285B40A-ADF7-49F5-995C-4F80EF72ED40}" type="presParOf" srcId="{CB5209FE-5894-4C4D-8B01-746935C0A1E2}" destId="{F6CB4E95-38D8-42CF-AC55-1369647F829D}" srcOrd="2" destOrd="0" presId="urn:microsoft.com/office/officeart/2011/layout/InterconnectedBlockProcess"/>
    <dgm:cxn modelId="{DE3B437A-66C1-4C26-A3D3-2629C2EA65A9}" type="presParOf" srcId="{CB5209FE-5894-4C4D-8B01-746935C0A1E2}" destId="{23C759A6-FA1E-4BF4-923B-1FDDEC9EDFC1}" srcOrd="3" destOrd="0" presId="urn:microsoft.com/office/officeart/2011/layout/InterconnectedBlockProcess"/>
    <dgm:cxn modelId="{07AE4E76-327D-4EAF-8722-0B7D0CBAA558}" type="presParOf" srcId="{23C759A6-FA1E-4BF4-923B-1FDDEC9EDFC1}" destId="{31F1B14A-2B8D-4630-A15E-FFF52797D0D6}" srcOrd="0" destOrd="0" presId="urn:microsoft.com/office/officeart/2011/layout/InterconnectedBlockProcess"/>
    <dgm:cxn modelId="{3F5F721A-17F7-49ED-B0A0-B82209063FC0}" type="presParOf" srcId="{CB5209FE-5894-4C4D-8B01-746935C0A1E2}" destId="{25DC0DA3-12EC-45BE-B7EA-1C3E455F1A26}" srcOrd="4" destOrd="0" presId="urn:microsoft.com/office/officeart/2011/layout/InterconnectedBlockProcess"/>
    <dgm:cxn modelId="{A2213750-8A64-416B-98CF-2943062C3891}" type="presParOf" srcId="{CB5209FE-5894-4C4D-8B01-746935C0A1E2}" destId="{8564A62A-244D-4B4E-A7E3-99ED29F55FF0}" srcOrd="5" destOrd="0" presId="urn:microsoft.com/office/officeart/2011/layout/InterconnectedBlockProcess"/>
    <dgm:cxn modelId="{7AF308AF-58BF-433A-BB11-22FEE2D9F0C9}" type="presParOf" srcId="{CB5209FE-5894-4C4D-8B01-746935C0A1E2}" destId="{5AEB6D6A-AD6C-457A-B080-2D2FABC880C4}" srcOrd="6" destOrd="0" presId="urn:microsoft.com/office/officeart/2011/layout/InterconnectedBlockProcess"/>
    <dgm:cxn modelId="{D9DDE345-65BC-41B4-9346-1B4C1E0FA72D}" type="presParOf" srcId="{5AEB6D6A-AD6C-457A-B080-2D2FABC880C4}" destId="{1E2AE489-C4EF-4380-AF59-13B62BC874A6}" srcOrd="0" destOrd="0" presId="urn:microsoft.com/office/officeart/2011/layout/InterconnectedBlockProcess"/>
    <dgm:cxn modelId="{8ADA1C74-C1C0-4307-9980-5A117C8013F0}" type="presParOf" srcId="{CB5209FE-5894-4C4D-8B01-746935C0A1E2}" destId="{BA149686-61EF-4B13-9246-C8E93E174028}" srcOrd="7" destOrd="0" presId="urn:microsoft.com/office/officeart/2011/layout/InterconnectedBlockProcess"/>
    <dgm:cxn modelId="{1CA8AE80-4DCE-4B16-B27E-204925646E1B}" type="presParOf" srcId="{CB5209FE-5894-4C4D-8B01-746935C0A1E2}" destId="{AC4B5850-0780-4450-B339-BDACEEA02743}" srcOrd="8" destOrd="0" presId="urn:microsoft.com/office/officeart/2011/layout/InterconnectedBlockProcess"/>
    <dgm:cxn modelId="{2CA7A8F9-2301-4B29-8B85-CDBBDDD01A84}" type="presParOf" srcId="{CB5209FE-5894-4C4D-8B01-746935C0A1E2}" destId="{6583AA87-644B-4729-9A4D-D1674FEB160D}" srcOrd="9" destOrd="0" presId="urn:microsoft.com/office/officeart/2011/layout/InterconnectedBlockProcess"/>
    <dgm:cxn modelId="{4D9E7C46-331A-4899-8868-313A904D6403}" type="presParOf" srcId="{6583AA87-644B-4729-9A4D-D1674FEB160D}" destId="{880FA98F-43E0-4D34-92DD-A2C84B0C79FE}" srcOrd="0" destOrd="0" presId="urn:microsoft.com/office/officeart/2011/layout/InterconnectedBlockProcess"/>
    <dgm:cxn modelId="{5215FD71-F6BC-45F1-A846-84D0F0661B9D}" type="presParOf" srcId="{CB5209FE-5894-4C4D-8B01-746935C0A1E2}" destId="{D85BDF38-66E9-4FF8-B1E2-C2C6ABCA3267}" srcOrd="10" destOrd="0" presId="urn:microsoft.com/office/officeart/2011/layout/InterconnectedBlockProcess"/>
    <dgm:cxn modelId="{60A9BD28-D4BC-495D-A439-FFDCE1AC696E}" type="presParOf" srcId="{CB5209FE-5894-4C4D-8B01-746935C0A1E2}" destId="{104D72FF-91E9-49A5-876C-D3ACC3966162}" srcOrd="11" destOrd="0" presId="urn:microsoft.com/office/officeart/2011/layout/InterconnectedBlockProcess"/>
    <dgm:cxn modelId="{9581CFAF-9205-4718-BDB9-7C89FF7BE138}" type="presParOf" srcId="{CB5209FE-5894-4C4D-8B01-746935C0A1E2}" destId="{7731875C-BE2B-4AE6-8050-89D7E30A13B8}" srcOrd="12" destOrd="0" presId="urn:microsoft.com/office/officeart/2011/layout/InterconnectedBlockProcess"/>
    <dgm:cxn modelId="{9B647E7F-C134-4AE9-865F-14A20B1D657A}" type="presParOf" srcId="{7731875C-BE2B-4AE6-8050-89D7E30A13B8}" destId="{FCBF0B6B-CA6C-42CA-A1F2-F354C61E28AE}" srcOrd="0" destOrd="0" presId="urn:microsoft.com/office/officeart/2011/layout/InterconnectedBlockProcess"/>
    <dgm:cxn modelId="{D7F4D10C-9EB8-4688-9717-56710F7EB2CC}" type="presParOf" srcId="{CB5209FE-5894-4C4D-8B01-746935C0A1E2}" destId="{DC738050-F686-4207-9D9F-2E6AEBCFC4C6}" srcOrd="13" destOrd="0" presId="urn:microsoft.com/office/officeart/2011/layout/InterconnectedBlockProcess"/>
    <dgm:cxn modelId="{1133A5B2-1B3B-4517-9A88-B19FCC66AF6F}" type="presParOf" srcId="{CB5209FE-5894-4C4D-8B01-746935C0A1E2}" destId="{BD8D8559-06E3-4B90-BF12-2E198C470CAC}" srcOrd="14"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75505D-AB72-4193-92D4-52AA3A3D0581}" type="doc">
      <dgm:prSet loTypeId="urn:microsoft.com/office/officeart/2005/8/layout/hProcess9" loCatId="process" qsTypeId="urn:microsoft.com/office/officeart/2005/8/quickstyle/simple1" qsCatId="simple" csTypeId="urn:microsoft.com/office/officeart/2005/8/colors/accent1_2" csCatId="accent1" phldr="1"/>
      <dgm:spPr/>
    </dgm:pt>
    <dgm:pt modelId="{30448386-9769-4C65-BBCC-F31797D0000E}">
      <dgm:prSet phldrT="[Text]"/>
      <dgm:spPr>
        <a:xfrm>
          <a:off x="3220" y="925746"/>
          <a:ext cx="2092300" cy="665326"/>
        </a:xfrm>
        <a:prstGeom prst="roundRect">
          <a:avLst/>
        </a:prstGeom>
        <a:solidFill>
          <a:srgbClr val="F7901E">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Year 1</a:t>
          </a:r>
        </a:p>
      </dgm:t>
    </dgm:pt>
    <dgm:pt modelId="{B215F48A-36D2-4702-84E4-ADF6F14F385E}" type="parTrans" cxnId="{A5A9CE13-A754-42D2-8D63-1BEEDDD38FDB}">
      <dgm:prSet/>
      <dgm:spPr/>
      <dgm:t>
        <a:bodyPr/>
        <a:lstStyle/>
        <a:p>
          <a:endParaRPr lang="en-US"/>
        </a:p>
      </dgm:t>
    </dgm:pt>
    <dgm:pt modelId="{514A25A1-7D17-4E82-8862-A32D809E61EC}" type="sibTrans" cxnId="{A5A9CE13-A754-42D2-8D63-1BEEDDD38FDB}">
      <dgm:prSet/>
      <dgm:spPr/>
      <dgm:t>
        <a:bodyPr/>
        <a:lstStyle/>
        <a:p>
          <a:endParaRPr lang="en-US"/>
        </a:p>
      </dgm:t>
    </dgm:pt>
    <dgm:pt modelId="{F79C660B-0111-4905-AD79-A547BA54F4EF}">
      <dgm:prSet phldrT="[Text]"/>
      <dgm:spPr>
        <a:xfrm>
          <a:off x="2444237" y="925746"/>
          <a:ext cx="2092300" cy="665326"/>
        </a:xfrm>
        <a:prstGeom prst="roundRect">
          <a:avLst/>
        </a:prstGeom>
        <a:solidFill>
          <a:srgbClr val="F7901E">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Year 2</a:t>
          </a:r>
        </a:p>
      </dgm:t>
    </dgm:pt>
    <dgm:pt modelId="{FCE17B4D-0795-47FA-9877-2F63BA51E5AA}" type="parTrans" cxnId="{E5D5961C-B750-4A51-BCE4-B2C389BBC786}">
      <dgm:prSet/>
      <dgm:spPr/>
      <dgm:t>
        <a:bodyPr/>
        <a:lstStyle/>
        <a:p>
          <a:endParaRPr lang="en-US"/>
        </a:p>
      </dgm:t>
    </dgm:pt>
    <dgm:pt modelId="{57685878-609F-477B-A501-9AE346E4E7A7}" type="sibTrans" cxnId="{E5D5961C-B750-4A51-BCE4-B2C389BBC786}">
      <dgm:prSet/>
      <dgm:spPr/>
      <dgm:t>
        <a:bodyPr/>
        <a:lstStyle/>
        <a:p>
          <a:endParaRPr lang="en-US"/>
        </a:p>
      </dgm:t>
    </dgm:pt>
    <dgm:pt modelId="{E0425C6C-7A36-47EE-A605-B09643CFCB4D}">
      <dgm:prSet phldrT="[Text]"/>
      <dgm:spPr>
        <a:xfrm>
          <a:off x="4885254" y="925746"/>
          <a:ext cx="2092300" cy="665326"/>
        </a:xfrm>
        <a:prstGeom prst="roundRect">
          <a:avLst/>
        </a:prstGeom>
        <a:solidFill>
          <a:srgbClr val="F7901E">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Year 3</a:t>
          </a:r>
        </a:p>
      </dgm:t>
    </dgm:pt>
    <dgm:pt modelId="{4224F312-03AD-492C-A516-9502634A86F9}" type="parTrans" cxnId="{C1E9BA61-5D5D-4EE7-B7E7-CA645C479FD8}">
      <dgm:prSet/>
      <dgm:spPr/>
      <dgm:t>
        <a:bodyPr/>
        <a:lstStyle/>
        <a:p>
          <a:endParaRPr lang="en-US"/>
        </a:p>
      </dgm:t>
    </dgm:pt>
    <dgm:pt modelId="{D4EBCE07-E22F-4989-9ACA-D15297A2905D}" type="sibTrans" cxnId="{C1E9BA61-5D5D-4EE7-B7E7-CA645C479FD8}">
      <dgm:prSet/>
      <dgm:spPr/>
      <dgm:t>
        <a:bodyPr/>
        <a:lstStyle/>
        <a:p>
          <a:endParaRPr lang="en-US"/>
        </a:p>
      </dgm:t>
    </dgm:pt>
    <dgm:pt modelId="{6E2AD648-04D5-47E0-87E2-ECB2CC17887E}">
      <dgm:prSet/>
      <dgm:spPr>
        <a:xfrm>
          <a:off x="7326271" y="925746"/>
          <a:ext cx="2092300" cy="665326"/>
        </a:xfrm>
        <a:prstGeom prst="roundRect">
          <a:avLst/>
        </a:prstGeom>
        <a:solidFill>
          <a:srgbClr val="F7901E">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Year 4</a:t>
          </a:r>
        </a:p>
      </dgm:t>
    </dgm:pt>
    <dgm:pt modelId="{A04E63DE-5BAC-4F3E-8ABC-976C5BB431D8}" type="parTrans" cxnId="{82E62379-1370-4D89-8247-F6557ACD7080}">
      <dgm:prSet/>
      <dgm:spPr/>
      <dgm:t>
        <a:bodyPr/>
        <a:lstStyle/>
        <a:p>
          <a:endParaRPr lang="en-US"/>
        </a:p>
      </dgm:t>
    </dgm:pt>
    <dgm:pt modelId="{574149FF-FAD6-40C4-8650-BCF95C66C057}" type="sibTrans" cxnId="{82E62379-1370-4D89-8247-F6557ACD7080}">
      <dgm:prSet/>
      <dgm:spPr/>
      <dgm:t>
        <a:bodyPr/>
        <a:lstStyle/>
        <a:p>
          <a:endParaRPr lang="en-US"/>
        </a:p>
      </dgm:t>
    </dgm:pt>
    <dgm:pt modelId="{7334F8EC-59BF-4AD0-BA2C-4BBBE48C948D}" type="pres">
      <dgm:prSet presAssocID="{C075505D-AB72-4193-92D4-52AA3A3D0581}" presName="CompostProcess" presStyleCnt="0">
        <dgm:presLayoutVars>
          <dgm:dir/>
          <dgm:resizeHandles val="exact"/>
        </dgm:presLayoutVars>
      </dgm:prSet>
      <dgm:spPr/>
    </dgm:pt>
    <dgm:pt modelId="{BD6F0D0A-9866-4D24-B027-6F70A9FF08AE}" type="pres">
      <dgm:prSet presAssocID="{C075505D-AB72-4193-92D4-52AA3A3D0581}" presName="arrow" presStyleLbl="bgShp" presStyleIdx="0" presStyleCnt="1"/>
      <dgm:spPr>
        <a:xfrm>
          <a:off x="706634" y="0"/>
          <a:ext cx="8008523" cy="2516820"/>
        </a:xfrm>
        <a:prstGeom prst="rightArrow">
          <a:avLst/>
        </a:prstGeom>
        <a:solidFill>
          <a:srgbClr val="F7901E">
            <a:tint val="40000"/>
            <a:hueOff val="0"/>
            <a:satOff val="0"/>
            <a:lumOff val="0"/>
            <a:alphaOff val="0"/>
          </a:srgbClr>
        </a:solidFill>
        <a:ln>
          <a:noFill/>
        </a:ln>
        <a:effectLst/>
      </dgm:spPr>
    </dgm:pt>
    <dgm:pt modelId="{5002B2C8-7244-444D-84F9-E01470E729DC}" type="pres">
      <dgm:prSet presAssocID="{C075505D-AB72-4193-92D4-52AA3A3D0581}" presName="linearProcess" presStyleCnt="0"/>
      <dgm:spPr/>
    </dgm:pt>
    <dgm:pt modelId="{1CA0DB32-AC3F-4525-BAF3-43370636EC9C}" type="pres">
      <dgm:prSet presAssocID="{30448386-9769-4C65-BBCC-F31797D0000E}" presName="textNode" presStyleLbl="node1" presStyleIdx="0" presStyleCnt="4" custScaleY="66088">
        <dgm:presLayoutVars>
          <dgm:bulletEnabled val="1"/>
        </dgm:presLayoutVars>
      </dgm:prSet>
      <dgm:spPr/>
    </dgm:pt>
    <dgm:pt modelId="{D3A5BE40-C3CA-44C1-8287-1A7AA7E97AA0}" type="pres">
      <dgm:prSet presAssocID="{514A25A1-7D17-4E82-8862-A32D809E61EC}" presName="sibTrans" presStyleCnt="0"/>
      <dgm:spPr/>
    </dgm:pt>
    <dgm:pt modelId="{C3A9EEE1-4E04-4B03-95EF-890AF005C8BC}" type="pres">
      <dgm:prSet presAssocID="{F79C660B-0111-4905-AD79-A547BA54F4EF}" presName="textNode" presStyleLbl="node1" presStyleIdx="1" presStyleCnt="4" custScaleY="66088">
        <dgm:presLayoutVars>
          <dgm:bulletEnabled val="1"/>
        </dgm:presLayoutVars>
      </dgm:prSet>
      <dgm:spPr/>
    </dgm:pt>
    <dgm:pt modelId="{8F262AB2-8D06-44C8-8C4D-28ACF60DAC63}" type="pres">
      <dgm:prSet presAssocID="{57685878-609F-477B-A501-9AE346E4E7A7}" presName="sibTrans" presStyleCnt="0"/>
      <dgm:spPr/>
    </dgm:pt>
    <dgm:pt modelId="{94C7B1E1-4640-4377-BBF9-383B77A60750}" type="pres">
      <dgm:prSet presAssocID="{E0425C6C-7A36-47EE-A605-B09643CFCB4D}" presName="textNode" presStyleLbl="node1" presStyleIdx="2" presStyleCnt="4" custScaleY="66088">
        <dgm:presLayoutVars>
          <dgm:bulletEnabled val="1"/>
        </dgm:presLayoutVars>
      </dgm:prSet>
      <dgm:spPr/>
    </dgm:pt>
    <dgm:pt modelId="{14BE0369-00DD-4FED-B274-EC38C5F0CC23}" type="pres">
      <dgm:prSet presAssocID="{D4EBCE07-E22F-4989-9ACA-D15297A2905D}" presName="sibTrans" presStyleCnt="0"/>
      <dgm:spPr/>
    </dgm:pt>
    <dgm:pt modelId="{DAD3CCE4-0D37-43D0-A261-BCF53D93DB58}" type="pres">
      <dgm:prSet presAssocID="{6E2AD648-04D5-47E0-87E2-ECB2CC17887E}" presName="textNode" presStyleLbl="node1" presStyleIdx="3" presStyleCnt="4" custScaleY="66088">
        <dgm:presLayoutVars>
          <dgm:bulletEnabled val="1"/>
        </dgm:presLayoutVars>
      </dgm:prSet>
      <dgm:spPr/>
    </dgm:pt>
  </dgm:ptLst>
  <dgm:cxnLst>
    <dgm:cxn modelId="{4CA94A00-72BF-4CA9-8240-B0A454DC7023}" type="presOf" srcId="{6E2AD648-04D5-47E0-87E2-ECB2CC17887E}" destId="{DAD3CCE4-0D37-43D0-A261-BCF53D93DB58}" srcOrd="0" destOrd="0" presId="urn:microsoft.com/office/officeart/2005/8/layout/hProcess9"/>
    <dgm:cxn modelId="{A5A9CE13-A754-42D2-8D63-1BEEDDD38FDB}" srcId="{C075505D-AB72-4193-92D4-52AA3A3D0581}" destId="{30448386-9769-4C65-BBCC-F31797D0000E}" srcOrd="0" destOrd="0" parTransId="{B215F48A-36D2-4702-84E4-ADF6F14F385E}" sibTransId="{514A25A1-7D17-4E82-8862-A32D809E61EC}"/>
    <dgm:cxn modelId="{10566315-E956-43B1-944A-7181F3E2D3D3}" type="presOf" srcId="{E0425C6C-7A36-47EE-A605-B09643CFCB4D}" destId="{94C7B1E1-4640-4377-BBF9-383B77A60750}" srcOrd="0" destOrd="0" presId="urn:microsoft.com/office/officeart/2005/8/layout/hProcess9"/>
    <dgm:cxn modelId="{E5D5961C-B750-4A51-BCE4-B2C389BBC786}" srcId="{C075505D-AB72-4193-92D4-52AA3A3D0581}" destId="{F79C660B-0111-4905-AD79-A547BA54F4EF}" srcOrd="1" destOrd="0" parTransId="{FCE17B4D-0795-47FA-9877-2F63BA51E5AA}" sibTransId="{57685878-609F-477B-A501-9AE346E4E7A7}"/>
    <dgm:cxn modelId="{C1E9BA61-5D5D-4EE7-B7E7-CA645C479FD8}" srcId="{C075505D-AB72-4193-92D4-52AA3A3D0581}" destId="{E0425C6C-7A36-47EE-A605-B09643CFCB4D}" srcOrd="2" destOrd="0" parTransId="{4224F312-03AD-492C-A516-9502634A86F9}" sibTransId="{D4EBCE07-E22F-4989-9ACA-D15297A2905D}"/>
    <dgm:cxn modelId="{C6B12945-2842-400E-A69A-BB33D854C39B}" type="presOf" srcId="{C075505D-AB72-4193-92D4-52AA3A3D0581}" destId="{7334F8EC-59BF-4AD0-BA2C-4BBBE48C948D}" srcOrd="0" destOrd="0" presId="urn:microsoft.com/office/officeart/2005/8/layout/hProcess9"/>
    <dgm:cxn modelId="{82E62379-1370-4D89-8247-F6557ACD7080}" srcId="{C075505D-AB72-4193-92D4-52AA3A3D0581}" destId="{6E2AD648-04D5-47E0-87E2-ECB2CC17887E}" srcOrd="3" destOrd="0" parTransId="{A04E63DE-5BAC-4F3E-8ABC-976C5BB431D8}" sibTransId="{574149FF-FAD6-40C4-8650-BCF95C66C057}"/>
    <dgm:cxn modelId="{9DAB97D2-F9AE-4388-ACFA-1490AC19EDB0}" type="presOf" srcId="{F79C660B-0111-4905-AD79-A547BA54F4EF}" destId="{C3A9EEE1-4E04-4B03-95EF-890AF005C8BC}" srcOrd="0" destOrd="0" presId="urn:microsoft.com/office/officeart/2005/8/layout/hProcess9"/>
    <dgm:cxn modelId="{4601D4E0-B5A1-4350-80A5-21C5B256FB55}" type="presOf" srcId="{30448386-9769-4C65-BBCC-F31797D0000E}" destId="{1CA0DB32-AC3F-4525-BAF3-43370636EC9C}" srcOrd="0" destOrd="0" presId="urn:microsoft.com/office/officeart/2005/8/layout/hProcess9"/>
    <dgm:cxn modelId="{5AE57CD1-F37C-4778-8BFE-2553E5DEAF89}" type="presParOf" srcId="{7334F8EC-59BF-4AD0-BA2C-4BBBE48C948D}" destId="{BD6F0D0A-9866-4D24-B027-6F70A9FF08AE}" srcOrd="0" destOrd="0" presId="urn:microsoft.com/office/officeart/2005/8/layout/hProcess9"/>
    <dgm:cxn modelId="{9556751D-61CA-4353-A066-4D2BD7CA93FC}" type="presParOf" srcId="{7334F8EC-59BF-4AD0-BA2C-4BBBE48C948D}" destId="{5002B2C8-7244-444D-84F9-E01470E729DC}" srcOrd="1" destOrd="0" presId="urn:microsoft.com/office/officeart/2005/8/layout/hProcess9"/>
    <dgm:cxn modelId="{91F4D8D7-CC44-4F64-9081-D6055D3DD6BF}" type="presParOf" srcId="{5002B2C8-7244-444D-84F9-E01470E729DC}" destId="{1CA0DB32-AC3F-4525-BAF3-43370636EC9C}" srcOrd="0" destOrd="0" presId="urn:microsoft.com/office/officeart/2005/8/layout/hProcess9"/>
    <dgm:cxn modelId="{2D9F4BBC-5B0F-4830-BEF8-0BE50B502709}" type="presParOf" srcId="{5002B2C8-7244-444D-84F9-E01470E729DC}" destId="{D3A5BE40-C3CA-44C1-8287-1A7AA7E97AA0}" srcOrd="1" destOrd="0" presId="urn:microsoft.com/office/officeart/2005/8/layout/hProcess9"/>
    <dgm:cxn modelId="{70E43863-5A8F-4F32-8395-1CDB3BBB6645}" type="presParOf" srcId="{5002B2C8-7244-444D-84F9-E01470E729DC}" destId="{C3A9EEE1-4E04-4B03-95EF-890AF005C8BC}" srcOrd="2" destOrd="0" presId="urn:microsoft.com/office/officeart/2005/8/layout/hProcess9"/>
    <dgm:cxn modelId="{92873AFB-F72C-41A3-9E2A-D38D1F525FFD}" type="presParOf" srcId="{5002B2C8-7244-444D-84F9-E01470E729DC}" destId="{8F262AB2-8D06-44C8-8C4D-28ACF60DAC63}" srcOrd="3" destOrd="0" presId="urn:microsoft.com/office/officeart/2005/8/layout/hProcess9"/>
    <dgm:cxn modelId="{30722C5B-0544-4EB1-9687-F632A1ADE7AD}" type="presParOf" srcId="{5002B2C8-7244-444D-84F9-E01470E729DC}" destId="{94C7B1E1-4640-4377-BBF9-383B77A60750}" srcOrd="4" destOrd="0" presId="urn:microsoft.com/office/officeart/2005/8/layout/hProcess9"/>
    <dgm:cxn modelId="{CE4FA400-3B2D-4BA7-B9D4-75BD0CC961C4}" type="presParOf" srcId="{5002B2C8-7244-444D-84F9-E01470E729DC}" destId="{14BE0369-00DD-4FED-B274-EC38C5F0CC23}" srcOrd="5" destOrd="0" presId="urn:microsoft.com/office/officeart/2005/8/layout/hProcess9"/>
    <dgm:cxn modelId="{18B39F4F-0D68-4BA0-A2F4-6096CFD421AF}" type="presParOf" srcId="{5002B2C8-7244-444D-84F9-E01470E729DC}" destId="{DAD3CCE4-0D37-43D0-A261-BCF53D93DB58}"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D71F2B-6046-4124-90A4-534962D86D45}" type="doc">
      <dgm:prSet loTypeId="urn:microsoft.com/office/officeart/2005/8/layout/pList2" loCatId="list" qsTypeId="urn:microsoft.com/office/officeart/2005/8/quickstyle/simple1" qsCatId="simple" csTypeId="urn:microsoft.com/office/officeart/2005/8/colors/colorful5" csCatId="colorful" phldr="1"/>
      <dgm:spPr/>
    </dgm:pt>
    <dgm:pt modelId="{66211619-C086-4A89-B214-2014B8068634}">
      <dgm:prSet phldrT="[Text]"/>
      <dgm:spPr>
        <a:xfrm rot="10800000">
          <a:off x="293989" y="1478953"/>
          <a:ext cx="2121520" cy="1779318"/>
        </a:xfrm>
        <a:prstGeom prst="round2SameRect">
          <a:avLst>
            <a:gd name="adj1" fmla="val 10500"/>
            <a:gd name="adj2" fmla="val 0"/>
          </a:avLst>
        </a:prstGeom>
        <a:solidFill>
          <a:srgbClr val="82858C">
            <a:hueOff val="0"/>
            <a:satOff val="0"/>
            <a:lum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Basic Sciences +/- Clinical</a:t>
          </a:r>
        </a:p>
      </dgm:t>
    </dgm:pt>
    <dgm:pt modelId="{A25C1DA2-9FBB-441D-A1F7-1301C79EEC2E}" type="parTrans" cxnId="{9CB55862-E0B6-4FC8-828F-F75CF770B023}">
      <dgm:prSet/>
      <dgm:spPr/>
      <dgm:t>
        <a:bodyPr/>
        <a:lstStyle/>
        <a:p>
          <a:endParaRPr lang="en-US"/>
        </a:p>
      </dgm:t>
    </dgm:pt>
    <dgm:pt modelId="{DE1C3264-0C30-4669-AF30-003381C7F7BC}" type="sibTrans" cxnId="{9CB55862-E0B6-4FC8-828F-F75CF770B023}">
      <dgm:prSet/>
      <dgm:spPr/>
      <dgm:t>
        <a:bodyPr/>
        <a:lstStyle/>
        <a:p>
          <a:endParaRPr lang="en-US"/>
        </a:p>
      </dgm:t>
    </dgm:pt>
    <dgm:pt modelId="{7C3EF5DA-0E49-48CC-8E3A-EFF691714FF2}">
      <dgm:prSet phldrT="[Text]"/>
      <dgm:spPr>
        <a:xfrm rot="10800000">
          <a:off x="2627661" y="1478953"/>
          <a:ext cx="2121520" cy="1779318"/>
        </a:xfrm>
        <a:prstGeom prst="round2SameRect">
          <a:avLst>
            <a:gd name="adj1" fmla="val 10500"/>
            <a:gd name="adj2" fmla="val 0"/>
          </a:avLst>
        </a:prstGeom>
        <a:solidFill>
          <a:srgbClr val="82858C">
            <a:hueOff val="-531135"/>
            <a:satOff val="14875"/>
            <a:lumOff val="2157"/>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Basic Sciences +/- Clinical</a:t>
          </a:r>
        </a:p>
        <a:p>
          <a:pPr>
            <a:buNone/>
          </a:pPr>
          <a:r>
            <a:rPr lang="en-US" b="1">
              <a:solidFill>
                <a:sysClr val="window" lastClr="FFFFFF"/>
              </a:solidFill>
              <a:latin typeface="Arial"/>
              <a:ea typeface="+mn-ea"/>
              <a:cs typeface="+mn-cs"/>
            </a:rPr>
            <a:t>Step 1</a:t>
          </a:r>
        </a:p>
        <a:p>
          <a:pPr>
            <a:buNone/>
          </a:pPr>
          <a:r>
            <a:rPr lang="en-US">
              <a:solidFill>
                <a:sysClr val="window" lastClr="FFFFFF"/>
              </a:solidFill>
              <a:latin typeface="Arial"/>
              <a:ea typeface="+mn-ea"/>
              <a:cs typeface="+mn-cs"/>
            </a:rPr>
            <a:t>Specialty Considerations</a:t>
          </a:r>
        </a:p>
      </dgm:t>
    </dgm:pt>
    <dgm:pt modelId="{86DF3C89-0366-478C-AAF0-CC53276D57A2}" type="parTrans" cxnId="{F9121ECE-AAD0-4BBF-8FAB-52FCC755378A}">
      <dgm:prSet/>
      <dgm:spPr/>
      <dgm:t>
        <a:bodyPr/>
        <a:lstStyle/>
        <a:p>
          <a:endParaRPr lang="en-US"/>
        </a:p>
      </dgm:t>
    </dgm:pt>
    <dgm:pt modelId="{FB6CD62C-FEF8-48B9-A26A-E3D0E59F40A3}" type="sibTrans" cxnId="{F9121ECE-AAD0-4BBF-8FAB-52FCC755378A}">
      <dgm:prSet/>
      <dgm:spPr/>
      <dgm:t>
        <a:bodyPr/>
        <a:lstStyle/>
        <a:p>
          <a:endParaRPr lang="en-US"/>
        </a:p>
      </dgm:t>
    </dgm:pt>
    <dgm:pt modelId="{679C6090-C55C-4565-9BC4-C620EB26C8BF}">
      <dgm:prSet phldrT="[Text]"/>
      <dgm:spPr>
        <a:xfrm rot="10800000">
          <a:off x="7295006" y="1478953"/>
          <a:ext cx="2121520" cy="1779318"/>
        </a:xfrm>
        <a:prstGeom prst="round2SameRect">
          <a:avLst>
            <a:gd name="adj1" fmla="val 10500"/>
            <a:gd name="adj2" fmla="val 0"/>
          </a:avLst>
        </a:prstGeom>
        <a:solidFill>
          <a:srgbClr val="82858C">
            <a:hueOff val="-1593404"/>
            <a:satOff val="44626"/>
            <a:lumOff val="647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Clinical Rotations</a:t>
          </a:r>
        </a:p>
        <a:p>
          <a:pPr>
            <a:buNone/>
          </a:pPr>
          <a:r>
            <a:rPr lang="en-US" b="1">
              <a:solidFill>
                <a:sysClr val="window" lastClr="FFFFFF"/>
              </a:solidFill>
              <a:latin typeface="Arial"/>
              <a:ea typeface="+mn-ea"/>
              <a:cs typeface="+mn-cs"/>
            </a:rPr>
            <a:t>Residency Applications</a:t>
          </a:r>
        </a:p>
      </dgm:t>
    </dgm:pt>
    <dgm:pt modelId="{2728370D-CE1D-4F2B-BA79-982C3D6F15F8}" type="parTrans" cxnId="{E0459BC1-6FB0-436D-9529-C108A31DE5C2}">
      <dgm:prSet/>
      <dgm:spPr/>
      <dgm:t>
        <a:bodyPr/>
        <a:lstStyle/>
        <a:p>
          <a:endParaRPr lang="en-US"/>
        </a:p>
      </dgm:t>
    </dgm:pt>
    <dgm:pt modelId="{71055B45-CC27-4766-9D12-BE9CD712AFCF}" type="sibTrans" cxnId="{E0459BC1-6FB0-436D-9529-C108A31DE5C2}">
      <dgm:prSet/>
      <dgm:spPr/>
      <dgm:t>
        <a:bodyPr/>
        <a:lstStyle/>
        <a:p>
          <a:endParaRPr lang="en-US"/>
        </a:p>
      </dgm:t>
    </dgm:pt>
    <dgm:pt modelId="{5B8CCA82-16E0-4391-B7CB-1129B64A7998}">
      <dgm:prSet/>
      <dgm:spPr>
        <a:xfrm rot="10800000">
          <a:off x="4961334" y="1478953"/>
          <a:ext cx="2121520" cy="1779318"/>
        </a:xfrm>
        <a:prstGeom prst="round2SameRect">
          <a:avLst>
            <a:gd name="adj1" fmla="val 10500"/>
            <a:gd name="adj2" fmla="val 0"/>
          </a:avLst>
        </a:prstGeom>
        <a:solidFill>
          <a:srgbClr val="82858C">
            <a:hueOff val="-1062269"/>
            <a:satOff val="29751"/>
            <a:lumOff val="431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Clinical Rotations</a:t>
          </a:r>
        </a:p>
        <a:p>
          <a:pPr>
            <a:buNone/>
          </a:pPr>
          <a:r>
            <a:rPr lang="en-US" b="1">
              <a:solidFill>
                <a:sysClr val="window" lastClr="FFFFFF"/>
              </a:solidFill>
              <a:latin typeface="Arial"/>
              <a:ea typeface="+mn-ea"/>
              <a:cs typeface="+mn-cs"/>
            </a:rPr>
            <a:t>Step 2</a:t>
          </a:r>
        </a:p>
        <a:p>
          <a:pPr>
            <a:buNone/>
          </a:pPr>
          <a:r>
            <a:rPr lang="en-US" b="0">
              <a:solidFill>
                <a:sysClr val="window" lastClr="FFFFFF"/>
              </a:solidFill>
              <a:latin typeface="Arial"/>
              <a:ea typeface="+mn-ea"/>
              <a:cs typeface="+mn-cs"/>
            </a:rPr>
            <a:t>AI/Selective Considerations</a:t>
          </a:r>
        </a:p>
      </dgm:t>
    </dgm:pt>
    <dgm:pt modelId="{E8FAAE2F-26C0-4273-A358-5C73309792A9}" type="parTrans" cxnId="{A46ED755-4DF5-4660-8FA9-D267D3B8E64A}">
      <dgm:prSet/>
      <dgm:spPr/>
      <dgm:t>
        <a:bodyPr/>
        <a:lstStyle/>
        <a:p>
          <a:endParaRPr lang="en-US"/>
        </a:p>
      </dgm:t>
    </dgm:pt>
    <dgm:pt modelId="{4FB78C86-2C94-4C2F-993F-E155F458BAD4}" type="sibTrans" cxnId="{A46ED755-4DF5-4660-8FA9-D267D3B8E64A}">
      <dgm:prSet/>
      <dgm:spPr/>
      <dgm:t>
        <a:bodyPr/>
        <a:lstStyle/>
        <a:p>
          <a:endParaRPr lang="en-US"/>
        </a:p>
      </dgm:t>
    </dgm:pt>
    <dgm:pt modelId="{37FB1B2D-9D1D-41BE-839C-0ACB31F30B99}" type="pres">
      <dgm:prSet presAssocID="{19D71F2B-6046-4124-90A4-534962D86D45}" presName="Name0" presStyleCnt="0">
        <dgm:presLayoutVars>
          <dgm:dir/>
          <dgm:resizeHandles val="exact"/>
        </dgm:presLayoutVars>
      </dgm:prSet>
      <dgm:spPr/>
    </dgm:pt>
    <dgm:pt modelId="{3BDCB877-7F3C-45EF-B313-65E0E12E26A9}" type="pres">
      <dgm:prSet presAssocID="{19D71F2B-6046-4124-90A4-534962D86D45}" presName="bkgdShp" presStyleLbl="alignAccFollowNode1" presStyleIdx="0" presStyleCnt="1" custScaleY="106360" custLinFactNeighborX="-778" custLinFactNeighborY="-19720"/>
      <dgm:spPr>
        <a:xfrm>
          <a:off x="0" y="-23147"/>
          <a:ext cx="9710516" cy="1548395"/>
        </a:xfrm>
        <a:prstGeom prst="roundRect">
          <a:avLst>
            <a:gd name="adj" fmla="val 10000"/>
          </a:avLst>
        </a:prstGeom>
        <a:solidFill>
          <a:srgbClr val="82858C">
            <a:tint val="40000"/>
            <a:alpha val="90000"/>
            <a:hueOff val="0"/>
            <a:satOff val="0"/>
            <a:lumOff val="0"/>
            <a:alphaOff val="0"/>
          </a:srgbClr>
        </a:solidFill>
        <a:ln w="12700" cap="flat" cmpd="sng" algn="ctr">
          <a:solidFill>
            <a:srgbClr val="82858C">
              <a:tint val="40000"/>
              <a:alpha val="90000"/>
              <a:hueOff val="0"/>
              <a:satOff val="0"/>
              <a:lumOff val="0"/>
              <a:alphaOff val="0"/>
            </a:srgbClr>
          </a:solidFill>
          <a:prstDash val="solid"/>
          <a:miter lim="800000"/>
        </a:ln>
        <a:effectLst/>
      </dgm:spPr>
    </dgm:pt>
    <dgm:pt modelId="{43F4610E-6342-4B86-A3BC-55565EC288A1}" type="pres">
      <dgm:prSet presAssocID="{19D71F2B-6046-4124-90A4-534962D86D45}" presName="linComp" presStyleCnt="0"/>
      <dgm:spPr/>
    </dgm:pt>
    <dgm:pt modelId="{A6985B97-8486-41BA-AF21-8DCD2DBC1C3E}" type="pres">
      <dgm:prSet presAssocID="{66211619-C086-4A89-B214-2014B8068634}" presName="compNode" presStyleCnt="0"/>
      <dgm:spPr/>
    </dgm:pt>
    <dgm:pt modelId="{54097FDD-A193-4563-B03E-A4332ECE7100}" type="pres">
      <dgm:prSet presAssocID="{66211619-C086-4A89-B214-2014B8068634}" presName="node" presStyleLbl="node1" presStyleIdx="0" presStyleCnt="4">
        <dgm:presLayoutVars>
          <dgm:bulletEnabled val="1"/>
        </dgm:presLayoutVars>
      </dgm:prSet>
      <dgm:spPr/>
    </dgm:pt>
    <dgm:pt modelId="{C72568EA-F926-4ACE-BB4E-1B50260C1BB0}" type="pres">
      <dgm:prSet presAssocID="{66211619-C086-4A89-B214-2014B8068634}" presName="invisiNode" presStyleLbl="node1" presStyleIdx="0" presStyleCnt="4"/>
      <dgm:spPr/>
    </dgm:pt>
    <dgm:pt modelId="{A8EEB230-07AC-4D3D-B237-6B9FE2C27E3C}" type="pres">
      <dgm:prSet presAssocID="{66211619-C086-4A89-B214-2014B8068634}" presName="imagNode" presStyleLbl="fgImgPlace1" presStyleIdx="0" presStyleCnt="4"/>
      <dgm:spPr>
        <a:xfrm>
          <a:off x="293989" y="217254"/>
          <a:ext cx="2121520" cy="1067590"/>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School students in chemistry class"/>
        </a:ext>
      </dgm:extLst>
    </dgm:pt>
    <dgm:pt modelId="{40AAB036-4C2B-4D2A-B29A-12418143FC49}" type="pres">
      <dgm:prSet presAssocID="{DE1C3264-0C30-4669-AF30-003381C7F7BC}" presName="sibTrans" presStyleLbl="sibTrans2D1" presStyleIdx="0" presStyleCnt="0"/>
      <dgm:spPr/>
    </dgm:pt>
    <dgm:pt modelId="{7BCDD09F-AC3E-4FB2-BB74-F82F00943959}" type="pres">
      <dgm:prSet presAssocID="{7C3EF5DA-0E49-48CC-8E3A-EFF691714FF2}" presName="compNode" presStyleCnt="0"/>
      <dgm:spPr/>
    </dgm:pt>
    <dgm:pt modelId="{D2068361-FB76-4936-AF39-421AF7B43298}" type="pres">
      <dgm:prSet presAssocID="{7C3EF5DA-0E49-48CC-8E3A-EFF691714FF2}" presName="node" presStyleLbl="node1" presStyleIdx="1" presStyleCnt="4">
        <dgm:presLayoutVars>
          <dgm:bulletEnabled val="1"/>
        </dgm:presLayoutVars>
      </dgm:prSet>
      <dgm:spPr/>
    </dgm:pt>
    <dgm:pt modelId="{4703783A-4720-492D-8653-378E8F6BFC65}" type="pres">
      <dgm:prSet presAssocID="{7C3EF5DA-0E49-48CC-8E3A-EFF691714FF2}" presName="invisiNode" presStyleLbl="node1" presStyleIdx="1" presStyleCnt="4"/>
      <dgm:spPr/>
    </dgm:pt>
    <dgm:pt modelId="{7FEAA2D0-5AD8-4981-A8A3-65CA597E943C}" type="pres">
      <dgm:prSet presAssocID="{7C3EF5DA-0E49-48CC-8E3A-EFF691714FF2}" presName="imagNode" presStyleLbl="fgImgPlace1" presStyleIdx="1" presStyleCnt="4"/>
      <dgm:spPr>
        <a:xfrm>
          <a:off x="2627661" y="217254"/>
          <a:ext cx="2121520" cy="1067590"/>
        </a:xfrm>
        <a:prstGeom prst="roundRect">
          <a:avLst>
            <a:gd name="adj" fmla="val 10000"/>
          </a:avLst>
        </a:prstGeom>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Students in classroom seated individually at single tables, with bags on floor, reading and writing on paper sheets"/>
        </a:ext>
      </dgm:extLst>
    </dgm:pt>
    <dgm:pt modelId="{439B9985-C622-48C5-9CC5-E296346556CA}" type="pres">
      <dgm:prSet presAssocID="{FB6CD62C-FEF8-48B9-A26A-E3D0E59F40A3}" presName="sibTrans" presStyleLbl="sibTrans2D1" presStyleIdx="0" presStyleCnt="0"/>
      <dgm:spPr/>
    </dgm:pt>
    <dgm:pt modelId="{9F52ACC8-3FCC-419F-A252-66571F9E1C31}" type="pres">
      <dgm:prSet presAssocID="{5B8CCA82-16E0-4391-B7CB-1129B64A7998}" presName="compNode" presStyleCnt="0"/>
      <dgm:spPr/>
    </dgm:pt>
    <dgm:pt modelId="{27E5652B-16E2-4E5F-A93F-47B34F309A0F}" type="pres">
      <dgm:prSet presAssocID="{5B8CCA82-16E0-4391-B7CB-1129B64A7998}" presName="node" presStyleLbl="node1" presStyleIdx="2" presStyleCnt="4">
        <dgm:presLayoutVars>
          <dgm:bulletEnabled val="1"/>
        </dgm:presLayoutVars>
      </dgm:prSet>
      <dgm:spPr/>
    </dgm:pt>
    <dgm:pt modelId="{15AF3084-CD99-4BBA-9E7D-300DC8E81A8E}" type="pres">
      <dgm:prSet presAssocID="{5B8CCA82-16E0-4391-B7CB-1129B64A7998}" presName="invisiNode" presStyleLbl="node1" presStyleIdx="2" presStyleCnt="4"/>
      <dgm:spPr/>
    </dgm:pt>
    <dgm:pt modelId="{4C6D36E4-B7E3-4E2D-877C-85BC40A6B574}" type="pres">
      <dgm:prSet presAssocID="{5B8CCA82-16E0-4391-B7CB-1129B64A7998}" presName="imagNode" presStyleLbl="fgImgPlace1" presStyleIdx="2" presStyleCnt="4"/>
      <dgm:spPr>
        <a:xfrm>
          <a:off x="4961334" y="217254"/>
          <a:ext cx="2121520" cy="1067590"/>
        </a:xfrm>
        <a:prstGeom prst="roundRect">
          <a:avLst>
            <a:gd name="adj" fmla="val 10000"/>
          </a:avLst>
        </a:prstGeom>
        <a:blipFill>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Doctor cleaning skin for needle"/>
        </a:ext>
      </dgm:extLst>
    </dgm:pt>
    <dgm:pt modelId="{58DBE8B5-8693-441F-A980-14C7D01D8F14}" type="pres">
      <dgm:prSet presAssocID="{4FB78C86-2C94-4C2F-993F-E155F458BAD4}" presName="sibTrans" presStyleLbl="sibTrans2D1" presStyleIdx="0" presStyleCnt="0"/>
      <dgm:spPr/>
    </dgm:pt>
    <dgm:pt modelId="{C9B4715A-C1A5-4EFE-A804-46F7496DC7C1}" type="pres">
      <dgm:prSet presAssocID="{679C6090-C55C-4565-9BC4-C620EB26C8BF}" presName="compNode" presStyleCnt="0"/>
      <dgm:spPr/>
    </dgm:pt>
    <dgm:pt modelId="{2D1D93E7-23D5-4A39-9DD5-338CC07DA1EA}" type="pres">
      <dgm:prSet presAssocID="{679C6090-C55C-4565-9BC4-C620EB26C8BF}" presName="node" presStyleLbl="node1" presStyleIdx="3" presStyleCnt="4">
        <dgm:presLayoutVars>
          <dgm:bulletEnabled val="1"/>
        </dgm:presLayoutVars>
      </dgm:prSet>
      <dgm:spPr/>
    </dgm:pt>
    <dgm:pt modelId="{EAE66F31-9748-436E-9B0C-A29A7D685D0B}" type="pres">
      <dgm:prSet presAssocID="{679C6090-C55C-4565-9BC4-C620EB26C8BF}" presName="invisiNode" presStyleLbl="node1" presStyleIdx="3" presStyleCnt="4"/>
      <dgm:spPr/>
    </dgm:pt>
    <dgm:pt modelId="{ABBEB756-83F3-47F9-BC51-E7F16750FEBB}" type="pres">
      <dgm:prSet presAssocID="{679C6090-C55C-4565-9BC4-C620EB26C8BF}" presName="imagNode" presStyleLbl="fgImgPlace1" presStyleIdx="3" presStyleCnt="4"/>
      <dgm:spPr>
        <a:xfrm>
          <a:off x="7295006" y="217254"/>
          <a:ext cx="2121520" cy="1067590"/>
        </a:xfrm>
        <a:prstGeom prst="roundRect">
          <a:avLst>
            <a:gd name="adj" fmla="val 10000"/>
          </a:avLst>
        </a:prstGeom>
        <a:blipFill>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Person working with laptop and binder"/>
        </a:ext>
      </dgm:extLst>
    </dgm:pt>
  </dgm:ptLst>
  <dgm:cxnLst>
    <dgm:cxn modelId="{21E59903-7148-4832-BF18-72EF62C68323}" type="presOf" srcId="{679C6090-C55C-4565-9BC4-C620EB26C8BF}" destId="{2D1D93E7-23D5-4A39-9DD5-338CC07DA1EA}" srcOrd="0" destOrd="0" presId="urn:microsoft.com/office/officeart/2005/8/layout/pList2"/>
    <dgm:cxn modelId="{EDDF6008-75F4-433E-972E-263EF0A804F6}" type="presOf" srcId="{FB6CD62C-FEF8-48B9-A26A-E3D0E59F40A3}" destId="{439B9985-C622-48C5-9CC5-E296346556CA}" srcOrd="0" destOrd="0" presId="urn:microsoft.com/office/officeart/2005/8/layout/pList2"/>
    <dgm:cxn modelId="{14F0E13E-20B1-4D78-9CB8-D828D20895D4}" type="presOf" srcId="{4FB78C86-2C94-4C2F-993F-E155F458BAD4}" destId="{58DBE8B5-8693-441F-A980-14C7D01D8F14}" srcOrd="0" destOrd="0" presId="urn:microsoft.com/office/officeart/2005/8/layout/pList2"/>
    <dgm:cxn modelId="{05173E40-71C0-4BA2-9EEC-6AB683604BA1}" type="presOf" srcId="{5B8CCA82-16E0-4391-B7CB-1129B64A7998}" destId="{27E5652B-16E2-4E5F-A93F-47B34F309A0F}" srcOrd="0" destOrd="0" presId="urn:microsoft.com/office/officeart/2005/8/layout/pList2"/>
    <dgm:cxn modelId="{9CB55862-E0B6-4FC8-828F-F75CF770B023}" srcId="{19D71F2B-6046-4124-90A4-534962D86D45}" destId="{66211619-C086-4A89-B214-2014B8068634}" srcOrd="0" destOrd="0" parTransId="{A25C1DA2-9FBB-441D-A1F7-1301C79EEC2E}" sibTransId="{DE1C3264-0C30-4669-AF30-003381C7F7BC}"/>
    <dgm:cxn modelId="{8BF3F847-7CE9-4EB0-893C-8FC9D5E6AABE}" type="presOf" srcId="{7C3EF5DA-0E49-48CC-8E3A-EFF691714FF2}" destId="{D2068361-FB76-4936-AF39-421AF7B43298}" srcOrd="0" destOrd="0" presId="urn:microsoft.com/office/officeart/2005/8/layout/pList2"/>
    <dgm:cxn modelId="{94DC576C-3DC3-4D9C-8095-16531160E901}" type="presOf" srcId="{DE1C3264-0C30-4669-AF30-003381C7F7BC}" destId="{40AAB036-4C2B-4D2A-B29A-12418143FC49}" srcOrd="0" destOrd="0" presId="urn:microsoft.com/office/officeart/2005/8/layout/pList2"/>
    <dgm:cxn modelId="{A46ED755-4DF5-4660-8FA9-D267D3B8E64A}" srcId="{19D71F2B-6046-4124-90A4-534962D86D45}" destId="{5B8CCA82-16E0-4391-B7CB-1129B64A7998}" srcOrd="2" destOrd="0" parTransId="{E8FAAE2F-26C0-4273-A358-5C73309792A9}" sibTransId="{4FB78C86-2C94-4C2F-993F-E155F458BAD4}"/>
    <dgm:cxn modelId="{FC00AF8E-D3BB-419C-BF01-92307060A45F}" type="presOf" srcId="{66211619-C086-4A89-B214-2014B8068634}" destId="{54097FDD-A193-4563-B03E-A4332ECE7100}" srcOrd="0" destOrd="0" presId="urn:microsoft.com/office/officeart/2005/8/layout/pList2"/>
    <dgm:cxn modelId="{1C1BE196-1052-4604-81A4-786FAF175933}" type="presOf" srcId="{19D71F2B-6046-4124-90A4-534962D86D45}" destId="{37FB1B2D-9D1D-41BE-839C-0ACB31F30B99}" srcOrd="0" destOrd="0" presId="urn:microsoft.com/office/officeart/2005/8/layout/pList2"/>
    <dgm:cxn modelId="{E0459BC1-6FB0-436D-9529-C108A31DE5C2}" srcId="{19D71F2B-6046-4124-90A4-534962D86D45}" destId="{679C6090-C55C-4565-9BC4-C620EB26C8BF}" srcOrd="3" destOrd="0" parTransId="{2728370D-CE1D-4F2B-BA79-982C3D6F15F8}" sibTransId="{71055B45-CC27-4766-9D12-BE9CD712AFCF}"/>
    <dgm:cxn modelId="{F9121ECE-AAD0-4BBF-8FAB-52FCC755378A}" srcId="{19D71F2B-6046-4124-90A4-534962D86D45}" destId="{7C3EF5DA-0E49-48CC-8E3A-EFF691714FF2}" srcOrd="1" destOrd="0" parTransId="{86DF3C89-0366-478C-AAF0-CC53276D57A2}" sibTransId="{FB6CD62C-FEF8-48B9-A26A-E3D0E59F40A3}"/>
    <dgm:cxn modelId="{824D3411-6295-4578-9416-4B32E90B51B4}" type="presParOf" srcId="{37FB1B2D-9D1D-41BE-839C-0ACB31F30B99}" destId="{3BDCB877-7F3C-45EF-B313-65E0E12E26A9}" srcOrd="0" destOrd="0" presId="urn:microsoft.com/office/officeart/2005/8/layout/pList2"/>
    <dgm:cxn modelId="{5368FF73-6277-4820-A7AE-26FD4DE054FA}" type="presParOf" srcId="{37FB1B2D-9D1D-41BE-839C-0ACB31F30B99}" destId="{43F4610E-6342-4B86-A3BC-55565EC288A1}" srcOrd="1" destOrd="0" presId="urn:microsoft.com/office/officeart/2005/8/layout/pList2"/>
    <dgm:cxn modelId="{34680EA3-501A-45F6-AC9E-AA1625CA2281}" type="presParOf" srcId="{43F4610E-6342-4B86-A3BC-55565EC288A1}" destId="{A6985B97-8486-41BA-AF21-8DCD2DBC1C3E}" srcOrd="0" destOrd="0" presId="urn:microsoft.com/office/officeart/2005/8/layout/pList2"/>
    <dgm:cxn modelId="{55C3FB14-7639-483D-8C08-4065EAFA6587}" type="presParOf" srcId="{A6985B97-8486-41BA-AF21-8DCD2DBC1C3E}" destId="{54097FDD-A193-4563-B03E-A4332ECE7100}" srcOrd="0" destOrd="0" presId="urn:microsoft.com/office/officeart/2005/8/layout/pList2"/>
    <dgm:cxn modelId="{795BBB58-B99A-443C-9BE4-A7A88E5D9689}" type="presParOf" srcId="{A6985B97-8486-41BA-AF21-8DCD2DBC1C3E}" destId="{C72568EA-F926-4ACE-BB4E-1B50260C1BB0}" srcOrd="1" destOrd="0" presId="urn:microsoft.com/office/officeart/2005/8/layout/pList2"/>
    <dgm:cxn modelId="{72D17569-E1CD-4D7A-8F8C-2DD4D82ADB84}" type="presParOf" srcId="{A6985B97-8486-41BA-AF21-8DCD2DBC1C3E}" destId="{A8EEB230-07AC-4D3D-B237-6B9FE2C27E3C}" srcOrd="2" destOrd="0" presId="urn:microsoft.com/office/officeart/2005/8/layout/pList2"/>
    <dgm:cxn modelId="{0B552ECC-C049-4470-A07A-2325F642DC41}" type="presParOf" srcId="{43F4610E-6342-4B86-A3BC-55565EC288A1}" destId="{40AAB036-4C2B-4D2A-B29A-12418143FC49}" srcOrd="1" destOrd="0" presId="urn:microsoft.com/office/officeart/2005/8/layout/pList2"/>
    <dgm:cxn modelId="{917F8671-3108-4BBF-A8D0-EDB56BF1EE21}" type="presParOf" srcId="{43F4610E-6342-4B86-A3BC-55565EC288A1}" destId="{7BCDD09F-AC3E-4FB2-BB74-F82F00943959}" srcOrd="2" destOrd="0" presId="urn:microsoft.com/office/officeart/2005/8/layout/pList2"/>
    <dgm:cxn modelId="{9CA76FC5-D4FD-4DCD-8099-75E9FFBCEDD0}" type="presParOf" srcId="{7BCDD09F-AC3E-4FB2-BB74-F82F00943959}" destId="{D2068361-FB76-4936-AF39-421AF7B43298}" srcOrd="0" destOrd="0" presId="urn:microsoft.com/office/officeart/2005/8/layout/pList2"/>
    <dgm:cxn modelId="{365FD0CA-5CF0-41CF-97CD-ECC4BAA0B0A7}" type="presParOf" srcId="{7BCDD09F-AC3E-4FB2-BB74-F82F00943959}" destId="{4703783A-4720-492D-8653-378E8F6BFC65}" srcOrd="1" destOrd="0" presId="urn:microsoft.com/office/officeart/2005/8/layout/pList2"/>
    <dgm:cxn modelId="{39C180E3-7994-4B8B-8546-352996FDC22A}" type="presParOf" srcId="{7BCDD09F-AC3E-4FB2-BB74-F82F00943959}" destId="{7FEAA2D0-5AD8-4981-A8A3-65CA597E943C}" srcOrd="2" destOrd="0" presId="urn:microsoft.com/office/officeart/2005/8/layout/pList2"/>
    <dgm:cxn modelId="{D5DF0A89-5C11-409A-8F69-E5CBE7BEA2D9}" type="presParOf" srcId="{43F4610E-6342-4B86-A3BC-55565EC288A1}" destId="{439B9985-C622-48C5-9CC5-E296346556CA}" srcOrd="3" destOrd="0" presId="urn:microsoft.com/office/officeart/2005/8/layout/pList2"/>
    <dgm:cxn modelId="{C9A4F195-7967-4560-BD43-153A43557992}" type="presParOf" srcId="{43F4610E-6342-4B86-A3BC-55565EC288A1}" destId="{9F52ACC8-3FCC-419F-A252-66571F9E1C31}" srcOrd="4" destOrd="0" presId="urn:microsoft.com/office/officeart/2005/8/layout/pList2"/>
    <dgm:cxn modelId="{6116D70B-C999-43DD-BA21-C45DF90D245B}" type="presParOf" srcId="{9F52ACC8-3FCC-419F-A252-66571F9E1C31}" destId="{27E5652B-16E2-4E5F-A93F-47B34F309A0F}" srcOrd="0" destOrd="0" presId="urn:microsoft.com/office/officeart/2005/8/layout/pList2"/>
    <dgm:cxn modelId="{125607A2-84E7-482B-BAC0-7100BC962426}" type="presParOf" srcId="{9F52ACC8-3FCC-419F-A252-66571F9E1C31}" destId="{15AF3084-CD99-4BBA-9E7D-300DC8E81A8E}" srcOrd="1" destOrd="0" presId="urn:microsoft.com/office/officeart/2005/8/layout/pList2"/>
    <dgm:cxn modelId="{753968F6-49D9-47AE-9FF1-122B3BF3EBA3}" type="presParOf" srcId="{9F52ACC8-3FCC-419F-A252-66571F9E1C31}" destId="{4C6D36E4-B7E3-4E2D-877C-85BC40A6B574}" srcOrd="2" destOrd="0" presId="urn:microsoft.com/office/officeart/2005/8/layout/pList2"/>
    <dgm:cxn modelId="{7F5060EE-BCD0-4F12-ACC7-DF2E9F26FBC9}" type="presParOf" srcId="{43F4610E-6342-4B86-A3BC-55565EC288A1}" destId="{58DBE8B5-8693-441F-A980-14C7D01D8F14}" srcOrd="5" destOrd="0" presId="urn:microsoft.com/office/officeart/2005/8/layout/pList2"/>
    <dgm:cxn modelId="{C27CA838-8192-4919-883E-46427F879DBD}" type="presParOf" srcId="{43F4610E-6342-4B86-A3BC-55565EC288A1}" destId="{C9B4715A-C1A5-4EFE-A804-46F7496DC7C1}" srcOrd="6" destOrd="0" presId="urn:microsoft.com/office/officeart/2005/8/layout/pList2"/>
    <dgm:cxn modelId="{F12A2FA6-7D0C-4FC6-ADF6-A34BF626AD8B}" type="presParOf" srcId="{C9B4715A-C1A5-4EFE-A804-46F7496DC7C1}" destId="{2D1D93E7-23D5-4A39-9DD5-338CC07DA1EA}" srcOrd="0" destOrd="0" presId="urn:microsoft.com/office/officeart/2005/8/layout/pList2"/>
    <dgm:cxn modelId="{64B3D27F-0CA7-429B-B8BE-FB48A12E6647}" type="presParOf" srcId="{C9B4715A-C1A5-4EFE-A804-46F7496DC7C1}" destId="{EAE66F31-9748-436E-9B0C-A29A7D685D0B}" srcOrd="1" destOrd="0" presId="urn:microsoft.com/office/officeart/2005/8/layout/pList2"/>
    <dgm:cxn modelId="{7B71293D-B98B-4AA6-AFCF-258841CCE0FA}" type="presParOf" srcId="{C9B4715A-C1A5-4EFE-A804-46F7496DC7C1}" destId="{ABBEB756-83F3-47F9-BC51-E7F16750FEBB}"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E23FB9-F28A-4B7C-A135-93067EF2D9AB}" type="doc">
      <dgm:prSet loTypeId="urn:microsoft.com/office/officeart/2005/8/layout/vList6" loCatId="process" qsTypeId="urn:microsoft.com/office/officeart/2005/8/quickstyle/simple1" qsCatId="simple" csTypeId="urn:microsoft.com/office/officeart/2005/8/colors/colorful3" csCatId="colorful" phldr="1"/>
      <dgm:spPr/>
      <dgm:t>
        <a:bodyPr/>
        <a:lstStyle/>
        <a:p>
          <a:endParaRPr lang="en-US"/>
        </a:p>
      </dgm:t>
    </dgm:pt>
    <dgm:pt modelId="{37865256-8C10-4FCC-91BB-207D1CBF452E}">
      <dgm:prSet phldrT="[Text]" custT="1"/>
      <dgm:spPr>
        <a:solidFill>
          <a:schemeClr val="accent1"/>
        </a:solidFill>
        <a:ln>
          <a:noFill/>
        </a:ln>
      </dgm:spPr>
      <dgm:t>
        <a:bodyPr/>
        <a:lstStyle/>
        <a:p>
          <a:r>
            <a:rPr lang="en-US" sz="4000"/>
            <a:t>USMLE</a:t>
          </a:r>
        </a:p>
      </dgm:t>
    </dgm:pt>
    <dgm:pt modelId="{B397A062-3495-4F98-9BC6-6CF5E6B3191F}" type="parTrans" cxnId="{7786EB36-1150-442D-AE05-B518209B40D2}">
      <dgm:prSet/>
      <dgm:spPr/>
      <dgm:t>
        <a:bodyPr/>
        <a:lstStyle/>
        <a:p>
          <a:endParaRPr lang="en-US"/>
        </a:p>
      </dgm:t>
    </dgm:pt>
    <dgm:pt modelId="{4CCDF6D4-8ABA-46DD-83C2-B2BFBA048139}" type="sibTrans" cxnId="{7786EB36-1150-442D-AE05-B518209B40D2}">
      <dgm:prSet/>
      <dgm:spPr/>
      <dgm:t>
        <a:bodyPr/>
        <a:lstStyle/>
        <a:p>
          <a:endParaRPr lang="en-US"/>
        </a:p>
      </dgm:t>
    </dgm:pt>
    <dgm:pt modelId="{AADD92A0-C008-49EF-AADE-DF374EBCA67F}">
      <dgm:prSet phldrT="[Text]" custT="1"/>
      <dgm:spPr>
        <a:solidFill>
          <a:schemeClr val="accent1">
            <a:lumMod val="20000"/>
            <a:lumOff val="80000"/>
            <a:alpha val="90000"/>
          </a:schemeClr>
        </a:solidFill>
        <a:ln>
          <a:noFill/>
        </a:ln>
      </dgm:spPr>
      <dgm:t>
        <a:bodyPr lIns="182880" anchor="ctr" anchorCtr="0"/>
        <a:lstStyle/>
        <a:p>
          <a:r>
            <a:rPr lang="en-US" sz="3600"/>
            <a:t>Step 1</a:t>
          </a:r>
        </a:p>
      </dgm:t>
    </dgm:pt>
    <dgm:pt modelId="{5F7111E9-BA35-4731-9ED0-D4AC00CC5716}" type="parTrans" cxnId="{D824453F-B059-46FA-BC62-6674F1945B08}">
      <dgm:prSet/>
      <dgm:spPr/>
      <dgm:t>
        <a:bodyPr/>
        <a:lstStyle/>
        <a:p>
          <a:endParaRPr lang="en-US"/>
        </a:p>
      </dgm:t>
    </dgm:pt>
    <dgm:pt modelId="{EE9A9E4F-3867-423D-B334-D1AAFBA9BA0B}" type="sibTrans" cxnId="{D824453F-B059-46FA-BC62-6674F1945B08}">
      <dgm:prSet/>
      <dgm:spPr/>
      <dgm:t>
        <a:bodyPr/>
        <a:lstStyle/>
        <a:p>
          <a:endParaRPr lang="en-US"/>
        </a:p>
      </dgm:t>
    </dgm:pt>
    <dgm:pt modelId="{1CA148A6-A251-45BF-9153-4A6C2F523671}">
      <dgm:prSet phldrT="[Text]" custT="1"/>
      <dgm:spPr>
        <a:solidFill>
          <a:schemeClr val="accent1">
            <a:lumMod val="20000"/>
            <a:lumOff val="80000"/>
            <a:alpha val="90000"/>
          </a:schemeClr>
        </a:solidFill>
        <a:ln>
          <a:noFill/>
        </a:ln>
      </dgm:spPr>
      <dgm:t>
        <a:bodyPr lIns="182880" anchor="ctr" anchorCtr="0"/>
        <a:lstStyle/>
        <a:p>
          <a:r>
            <a:rPr lang="en-US" sz="3600"/>
            <a:t>Step 2</a:t>
          </a:r>
        </a:p>
      </dgm:t>
    </dgm:pt>
    <dgm:pt modelId="{4F422F56-95F1-4813-9276-EAD9A79651D0}" type="parTrans" cxnId="{7F6F2FAB-E5B3-4A1E-8570-50DA1A911EE9}">
      <dgm:prSet/>
      <dgm:spPr/>
      <dgm:t>
        <a:bodyPr/>
        <a:lstStyle/>
        <a:p>
          <a:endParaRPr lang="en-US"/>
        </a:p>
      </dgm:t>
    </dgm:pt>
    <dgm:pt modelId="{09CE0809-E0FC-4B1F-BFE9-CD0AF7097CF1}" type="sibTrans" cxnId="{7F6F2FAB-E5B3-4A1E-8570-50DA1A911EE9}">
      <dgm:prSet/>
      <dgm:spPr/>
      <dgm:t>
        <a:bodyPr/>
        <a:lstStyle/>
        <a:p>
          <a:endParaRPr lang="en-US"/>
        </a:p>
      </dgm:t>
    </dgm:pt>
    <dgm:pt modelId="{CB3AA6C6-4DE7-464B-A51C-89C0D8F31FD0}">
      <dgm:prSet phldrT="[Text]" custT="1"/>
      <dgm:spPr>
        <a:solidFill>
          <a:schemeClr val="accent1">
            <a:lumMod val="60000"/>
            <a:lumOff val="40000"/>
          </a:schemeClr>
        </a:solidFill>
      </dgm:spPr>
      <dgm:t>
        <a:bodyPr/>
        <a:lstStyle/>
        <a:p>
          <a:r>
            <a:rPr lang="en-US" sz="4000"/>
            <a:t>COMLEX</a:t>
          </a:r>
        </a:p>
      </dgm:t>
    </dgm:pt>
    <dgm:pt modelId="{0C325BBC-C054-4790-87E3-1B8D60DB6764}" type="parTrans" cxnId="{CE4195D5-D515-495A-8009-16B286A2637D}">
      <dgm:prSet/>
      <dgm:spPr/>
      <dgm:t>
        <a:bodyPr/>
        <a:lstStyle/>
        <a:p>
          <a:endParaRPr lang="en-US"/>
        </a:p>
      </dgm:t>
    </dgm:pt>
    <dgm:pt modelId="{EAEA5253-F0FA-498E-B9F0-B8012B9B9C7E}" type="sibTrans" cxnId="{CE4195D5-D515-495A-8009-16B286A2637D}">
      <dgm:prSet/>
      <dgm:spPr/>
      <dgm:t>
        <a:bodyPr/>
        <a:lstStyle/>
        <a:p>
          <a:endParaRPr lang="en-US"/>
        </a:p>
      </dgm:t>
    </dgm:pt>
    <dgm:pt modelId="{26483D29-9B54-483E-AC94-6855B633DF21}">
      <dgm:prSet phldrT="[Text]" custT="1"/>
      <dgm:spPr>
        <a:solidFill>
          <a:schemeClr val="accent1">
            <a:lumMod val="20000"/>
            <a:lumOff val="80000"/>
            <a:alpha val="90000"/>
          </a:schemeClr>
        </a:solidFill>
        <a:ln>
          <a:noFill/>
        </a:ln>
      </dgm:spPr>
      <dgm:t>
        <a:bodyPr lIns="182880" anchor="ctr" anchorCtr="0"/>
        <a:lstStyle/>
        <a:p>
          <a:r>
            <a:rPr lang="en-US" sz="3600"/>
            <a:t>Step 1</a:t>
          </a:r>
        </a:p>
      </dgm:t>
    </dgm:pt>
    <dgm:pt modelId="{5A444C63-05ED-4FA9-B260-D76438562F82}" type="parTrans" cxnId="{7064E0C5-C3E6-4C10-916A-57D8F6B6F709}">
      <dgm:prSet/>
      <dgm:spPr/>
      <dgm:t>
        <a:bodyPr/>
        <a:lstStyle/>
        <a:p>
          <a:endParaRPr lang="en-US"/>
        </a:p>
      </dgm:t>
    </dgm:pt>
    <dgm:pt modelId="{D72D7865-80C7-41A5-9BBF-1F1DBE508711}" type="sibTrans" cxnId="{7064E0C5-C3E6-4C10-916A-57D8F6B6F709}">
      <dgm:prSet/>
      <dgm:spPr/>
      <dgm:t>
        <a:bodyPr/>
        <a:lstStyle/>
        <a:p>
          <a:endParaRPr lang="en-US"/>
        </a:p>
      </dgm:t>
    </dgm:pt>
    <dgm:pt modelId="{5ADF7EFB-C5A3-4004-947D-F23B612B3497}">
      <dgm:prSet phldrT="[Text]" custT="1"/>
      <dgm:spPr>
        <a:solidFill>
          <a:schemeClr val="accent1">
            <a:lumMod val="20000"/>
            <a:lumOff val="80000"/>
            <a:alpha val="90000"/>
          </a:schemeClr>
        </a:solidFill>
        <a:ln>
          <a:noFill/>
        </a:ln>
      </dgm:spPr>
      <dgm:t>
        <a:bodyPr lIns="182880" anchor="ctr" anchorCtr="0"/>
        <a:lstStyle/>
        <a:p>
          <a:r>
            <a:rPr lang="en-US" sz="3600"/>
            <a:t>Step 2</a:t>
          </a:r>
        </a:p>
      </dgm:t>
    </dgm:pt>
    <dgm:pt modelId="{099322D7-784E-4A79-995A-51A3B8B5DDC4}" type="parTrans" cxnId="{7F88CFA9-6446-48DC-94DB-8CAB59BD4FB5}">
      <dgm:prSet/>
      <dgm:spPr/>
      <dgm:t>
        <a:bodyPr/>
        <a:lstStyle/>
        <a:p>
          <a:endParaRPr lang="en-US"/>
        </a:p>
      </dgm:t>
    </dgm:pt>
    <dgm:pt modelId="{A2CF4C35-3A32-416B-A087-677B361ED626}" type="sibTrans" cxnId="{7F88CFA9-6446-48DC-94DB-8CAB59BD4FB5}">
      <dgm:prSet/>
      <dgm:spPr/>
      <dgm:t>
        <a:bodyPr/>
        <a:lstStyle/>
        <a:p>
          <a:endParaRPr lang="en-US"/>
        </a:p>
      </dgm:t>
    </dgm:pt>
    <dgm:pt modelId="{479ABA58-95A7-4A5D-B4CC-1E9974ECC097}" type="pres">
      <dgm:prSet presAssocID="{58E23FB9-F28A-4B7C-A135-93067EF2D9AB}" presName="Name0" presStyleCnt="0">
        <dgm:presLayoutVars>
          <dgm:dir/>
          <dgm:animLvl val="lvl"/>
          <dgm:resizeHandles/>
        </dgm:presLayoutVars>
      </dgm:prSet>
      <dgm:spPr/>
    </dgm:pt>
    <dgm:pt modelId="{C114FCD1-5E51-43E1-96E2-1F1E9D56D374}" type="pres">
      <dgm:prSet presAssocID="{37865256-8C10-4FCC-91BB-207D1CBF452E}" presName="linNode" presStyleCnt="0"/>
      <dgm:spPr/>
    </dgm:pt>
    <dgm:pt modelId="{1E2496AF-69C1-40CA-AE48-E459EB8FFAF6}" type="pres">
      <dgm:prSet presAssocID="{37865256-8C10-4FCC-91BB-207D1CBF452E}" presName="parentShp" presStyleLbl="node1" presStyleIdx="0" presStyleCnt="2">
        <dgm:presLayoutVars>
          <dgm:bulletEnabled val="1"/>
        </dgm:presLayoutVars>
      </dgm:prSet>
      <dgm:spPr/>
    </dgm:pt>
    <dgm:pt modelId="{9FFB85F0-067C-4F95-B59D-345F009E0C67}" type="pres">
      <dgm:prSet presAssocID="{37865256-8C10-4FCC-91BB-207D1CBF452E}" presName="childShp" presStyleLbl="bgAccFollowNode1" presStyleIdx="0" presStyleCnt="2">
        <dgm:presLayoutVars>
          <dgm:bulletEnabled val="1"/>
        </dgm:presLayoutVars>
      </dgm:prSet>
      <dgm:spPr/>
    </dgm:pt>
    <dgm:pt modelId="{EFA49B83-C565-4583-B021-C4B0CCC5D319}" type="pres">
      <dgm:prSet presAssocID="{4CCDF6D4-8ABA-46DD-83C2-B2BFBA048139}" presName="spacing" presStyleCnt="0"/>
      <dgm:spPr/>
    </dgm:pt>
    <dgm:pt modelId="{1CC45FC1-E6E2-4B51-9657-AEA3DB71A7F7}" type="pres">
      <dgm:prSet presAssocID="{CB3AA6C6-4DE7-464B-A51C-89C0D8F31FD0}" presName="linNode" presStyleCnt="0"/>
      <dgm:spPr/>
    </dgm:pt>
    <dgm:pt modelId="{3789204B-11F2-4891-BF17-2C66E745830C}" type="pres">
      <dgm:prSet presAssocID="{CB3AA6C6-4DE7-464B-A51C-89C0D8F31FD0}" presName="parentShp" presStyleLbl="node1" presStyleIdx="1" presStyleCnt="2">
        <dgm:presLayoutVars>
          <dgm:bulletEnabled val="1"/>
        </dgm:presLayoutVars>
      </dgm:prSet>
      <dgm:spPr/>
    </dgm:pt>
    <dgm:pt modelId="{ACFEFAAB-AC6F-4E7E-B56C-8F1860B884DF}" type="pres">
      <dgm:prSet presAssocID="{CB3AA6C6-4DE7-464B-A51C-89C0D8F31FD0}" presName="childShp" presStyleLbl="bgAccFollowNode1" presStyleIdx="1" presStyleCnt="2">
        <dgm:presLayoutVars>
          <dgm:bulletEnabled val="1"/>
        </dgm:presLayoutVars>
      </dgm:prSet>
      <dgm:spPr/>
    </dgm:pt>
  </dgm:ptLst>
  <dgm:cxnLst>
    <dgm:cxn modelId="{37898912-5644-4566-9148-A6C41E774A28}" type="presOf" srcId="{26483D29-9B54-483E-AC94-6855B633DF21}" destId="{ACFEFAAB-AC6F-4E7E-B56C-8F1860B884DF}" srcOrd="0" destOrd="0" presId="urn:microsoft.com/office/officeart/2005/8/layout/vList6"/>
    <dgm:cxn modelId="{7786EB36-1150-442D-AE05-B518209B40D2}" srcId="{58E23FB9-F28A-4B7C-A135-93067EF2D9AB}" destId="{37865256-8C10-4FCC-91BB-207D1CBF452E}" srcOrd="0" destOrd="0" parTransId="{B397A062-3495-4F98-9BC6-6CF5E6B3191F}" sibTransId="{4CCDF6D4-8ABA-46DD-83C2-B2BFBA048139}"/>
    <dgm:cxn modelId="{D824453F-B059-46FA-BC62-6674F1945B08}" srcId="{37865256-8C10-4FCC-91BB-207D1CBF452E}" destId="{AADD92A0-C008-49EF-AADE-DF374EBCA67F}" srcOrd="0" destOrd="0" parTransId="{5F7111E9-BA35-4731-9ED0-D4AC00CC5716}" sibTransId="{EE9A9E4F-3867-423D-B334-D1AAFBA9BA0B}"/>
    <dgm:cxn modelId="{CFE60841-37E5-4539-8DE5-E33FA3D92C7B}" type="presOf" srcId="{37865256-8C10-4FCC-91BB-207D1CBF452E}" destId="{1E2496AF-69C1-40CA-AE48-E459EB8FFAF6}" srcOrd="0" destOrd="0" presId="urn:microsoft.com/office/officeart/2005/8/layout/vList6"/>
    <dgm:cxn modelId="{61EF3B7D-AD49-4FE7-8C92-32FCEB71AC95}" type="presOf" srcId="{5ADF7EFB-C5A3-4004-947D-F23B612B3497}" destId="{ACFEFAAB-AC6F-4E7E-B56C-8F1860B884DF}" srcOrd="0" destOrd="1" presId="urn:microsoft.com/office/officeart/2005/8/layout/vList6"/>
    <dgm:cxn modelId="{7F88CFA9-6446-48DC-94DB-8CAB59BD4FB5}" srcId="{CB3AA6C6-4DE7-464B-A51C-89C0D8F31FD0}" destId="{5ADF7EFB-C5A3-4004-947D-F23B612B3497}" srcOrd="1" destOrd="0" parTransId="{099322D7-784E-4A79-995A-51A3B8B5DDC4}" sibTransId="{A2CF4C35-3A32-416B-A087-677B361ED626}"/>
    <dgm:cxn modelId="{7F6F2FAB-E5B3-4A1E-8570-50DA1A911EE9}" srcId="{37865256-8C10-4FCC-91BB-207D1CBF452E}" destId="{1CA148A6-A251-45BF-9153-4A6C2F523671}" srcOrd="1" destOrd="0" parTransId="{4F422F56-95F1-4813-9276-EAD9A79651D0}" sibTransId="{09CE0809-E0FC-4B1F-BFE9-CD0AF7097CF1}"/>
    <dgm:cxn modelId="{C90EA1BA-A02A-4B86-A179-E6C6C1B7A4BE}" type="presOf" srcId="{58E23FB9-F28A-4B7C-A135-93067EF2D9AB}" destId="{479ABA58-95A7-4A5D-B4CC-1E9974ECC097}" srcOrd="0" destOrd="0" presId="urn:microsoft.com/office/officeart/2005/8/layout/vList6"/>
    <dgm:cxn modelId="{7064E0C5-C3E6-4C10-916A-57D8F6B6F709}" srcId="{CB3AA6C6-4DE7-464B-A51C-89C0D8F31FD0}" destId="{26483D29-9B54-483E-AC94-6855B633DF21}" srcOrd="0" destOrd="0" parTransId="{5A444C63-05ED-4FA9-B260-D76438562F82}" sibTransId="{D72D7865-80C7-41A5-9BBF-1F1DBE508711}"/>
    <dgm:cxn modelId="{CE4195D5-D515-495A-8009-16B286A2637D}" srcId="{58E23FB9-F28A-4B7C-A135-93067EF2D9AB}" destId="{CB3AA6C6-4DE7-464B-A51C-89C0D8F31FD0}" srcOrd="1" destOrd="0" parTransId="{0C325BBC-C054-4790-87E3-1B8D60DB6764}" sibTransId="{EAEA5253-F0FA-498E-B9F0-B8012B9B9C7E}"/>
    <dgm:cxn modelId="{AA13B0E6-7CBF-4F99-BB53-A3EC997AF291}" type="presOf" srcId="{AADD92A0-C008-49EF-AADE-DF374EBCA67F}" destId="{9FFB85F0-067C-4F95-B59D-345F009E0C67}" srcOrd="0" destOrd="0" presId="urn:microsoft.com/office/officeart/2005/8/layout/vList6"/>
    <dgm:cxn modelId="{7B3F32E8-3C5A-4FA3-9E1F-877D1FF756A7}" type="presOf" srcId="{1CA148A6-A251-45BF-9153-4A6C2F523671}" destId="{9FFB85F0-067C-4F95-B59D-345F009E0C67}" srcOrd="0" destOrd="1" presId="urn:microsoft.com/office/officeart/2005/8/layout/vList6"/>
    <dgm:cxn modelId="{B4524CFB-A1CE-4F3A-A12B-B3F31C5EC104}" type="presOf" srcId="{CB3AA6C6-4DE7-464B-A51C-89C0D8F31FD0}" destId="{3789204B-11F2-4891-BF17-2C66E745830C}" srcOrd="0" destOrd="0" presId="urn:microsoft.com/office/officeart/2005/8/layout/vList6"/>
    <dgm:cxn modelId="{20E9836F-9EF6-4629-936B-468543FC1234}" type="presParOf" srcId="{479ABA58-95A7-4A5D-B4CC-1E9974ECC097}" destId="{C114FCD1-5E51-43E1-96E2-1F1E9D56D374}" srcOrd="0" destOrd="0" presId="urn:microsoft.com/office/officeart/2005/8/layout/vList6"/>
    <dgm:cxn modelId="{A441AF14-F37E-49F4-B9B6-0A72A8193B65}" type="presParOf" srcId="{C114FCD1-5E51-43E1-96E2-1F1E9D56D374}" destId="{1E2496AF-69C1-40CA-AE48-E459EB8FFAF6}" srcOrd="0" destOrd="0" presId="urn:microsoft.com/office/officeart/2005/8/layout/vList6"/>
    <dgm:cxn modelId="{8A01FEC4-1913-4F59-B34B-096137623E9A}" type="presParOf" srcId="{C114FCD1-5E51-43E1-96E2-1F1E9D56D374}" destId="{9FFB85F0-067C-4F95-B59D-345F009E0C67}" srcOrd="1" destOrd="0" presId="urn:microsoft.com/office/officeart/2005/8/layout/vList6"/>
    <dgm:cxn modelId="{1475EF31-86A8-4828-99AD-872631BC9D7E}" type="presParOf" srcId="{479ABA58-95A7-4A5D-B4CC-1E9974ECC097}" destId="{EFA49B83-C565-4583-B021-C4B0CCC5D319}" srcOrd="1" destOrd="0" presId="urn:microsoft.com/office/officeart/2005/8/layout/vList6"/>
    <dgm:cxn modelId="{D93E4983-9683-4E4F-9AEB-E6E31594C480}" type="presParOf" srcId="{479ABA58-95A7-4A5D-B4CC-1E9974ECC097}" destId="{1CC45FC1-E6E2-4B51-9657-AEA3DB71A7F7}" srcOrd="2" destOrd="0" presId="urn:microsoft.com/office/officeart/2005/8/layout/vList6"/>
    <dgm:cxn modelId="{382D47E6-7EA7-4E59-AEF6-C2E7EA114F49}" type="presParOf" srcId="{1CC45FC1-E6E2-4B51-9657-AEA3DB71A7F7}" destId="{3789204B-11F2-4891-BF17-2C66E745830C}" srcOrd="0" destOrd="0" presId="urn:microsoft.com/office/officeart/2005/8/layout/vList6"/>
    <dgm:cxn modelId="{83D97C19-BD7F-4128-8A75-FE951C3F8F5D}" type="presParOf" srcId="{1CC45FC1-E6E2-4B51-9657-AEA3DB71A7F7}" destId="{ACFEFAAB-AC6F-4E7E-B56C-8F1860B884D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C9DA74-1FDE-47E6-A442-1B87D4AE1EFC}" type="doc">
      <dgm:prSet loTypeId="urn:microsoft.com/office/officeart/2005/8/layout/cycle2" loCatId="cycle" qsTypeId="urn:microsoft.com/office/officeart/2005/8/quickstyle/simple2" qsCatId="simple" csTypeId="urn:microsoft.com/office/officeart/2005/8/colors/colorful1" csCatId="colorful" phldr="1"/>
      <dgm:spPr/>
      <dgm:t>
        <a:bodyPr/>
        <a:lstStyle/>
        <a:p>
          <a:endParaRPr lang="en-US"/>
        </a:p>
      </dgm:t>
    </dgm:pt>
    <dgm:pt modelId="{A925FB20-AA77-4027-8E68-3D0629713350}">
      <dgm:prSet phldrT="[Text]"/>
      <dgm:spPr>
        <a:xfrm>
          <a:off x="2904691" y="982"/>
          <a:ext cx="1521249" cy="1521249"/>
        </a:xfrm>
        <a:prstGeom prst="ellipse">
          <a:avLst/>
        </a:prstGeom>
        <a:solidFill>
          <a:srgbClr val="F7901E"/>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Pediatrics</a:t>
          </a:r>
        </a:p>
      </dgm:t>
    </dgm:pt>
    <dgm:pt modelId="{F41C7260-479F-40A5-9901-9A2A913E9D3A}" type="parTrans" cxnId="{DF3D2B7E-88CA-4125-AC24-850B316F8778}">
      <dgm:prSet/>
      <dgm:spPr/>
      <dgm:t>
        <a:bodyPr/>
        <a:lstStyle/>
        <a:p>
          <a:endParaRPr lang="en-US"/>
        </a:p>
      </dgm:t>
    </dgm:pt>
    <dgm:pt modelId="{4E9DD122-9DAB-4F40-ADEF-214750594755}" type="sibTrans" cxnId="{DF3D2B7E-88CA-4125-AC24-850B316F8778}">
      <dgm:prSet/>
      <dgm:spPr>
        <a:xfrm rot="1800000">
          <a:off x="4442500" y="1070522"/>
          <a:ext cx="405014" cy="513421"/>
        </a:xfrm>
        <a:prstGeom prst="rightArrow">
          <a:avLst>
            <a:gd name="adj1" fmla="val 60000"/>
            <a:gd name="adj2" fmla="val 50000"/>
          </a:avLst>
        </a:prstGeom>
        <a:solidFill>
          <a:srgbClr val="474C55"/>
        </a:solidFill>
        <a:ln>
          <a:noFill/>
        </a:ln>
        <a:effectLst/>
      </dgm:spPr>
      <dgm:t>
        <a:bodyPr/>
        <a:lstStyle/>
        <a:p>
          <a:pPr>
            <a:buNone/>
          </a:pPr>
          <a:endParaRPr lang="en-US">
            <a:solidFill>
              <a:sysClr val="window" lastClr="FFFFFF"/>
            </a:solidFill>
            <a:latin typeface="Arial"/>
            <a:ea typeface="+mn-ea"/>
            <a:cs typeface="+mn-cs"/>
          </a:endParaRPr>
        </a:p>
      </dgm:t>
    </dgm:pt>
    <dgm:pt modelId="{56DC6581-E1CD-4715-A39D-9AA848260992}">
      <dgm:prSet phldrT="[Text]"/>
      <dgm:spPr>
        <a:xfrm>
          <a:off x="4883929" y="1143696"/>
          <a:ext cx="1521249" cy="1521249"/>
        </a:xfrm>
        <a:prstGeom prst="ellipse">
          <a:avLst/>
        </a:prstGeom>
        <a:solidFill>
          <a:srgbClr val="008FB4"/>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OBGYN</a:t>
          </a:r>
        </a:p>
      </dgm:t>
    </dgm:pt>
    <dgm:pt modelId="{FC7B1D3F-1EF7-4E11-94F7-C90409B55A26}" type="parTrans" cxnId="{148465EF-9DBC-4B5D-ACCA-C11A37927F0D}">
      <dgm:prSet/>
      <dgm:spPr/>
      <dgm:t>
        <a:bodyPr/>
        <a:lstStyle/>
        <a:p>
          <a:endParaRPr lang="en-US"/>
        </a:p>
      </dgm:t>
    </dgm:pt>
    <dgm:pt modelId="{FAEBA661-AD05-43FD-914F-4252D649B07D}" type="sibTrans" cxnId="{148465EF-9DBC-4B5D-ACCA-C11A37927F0D}">
      <dgm:prSet/>
      <dgm:spPr>
        <a:xfrm rot="5400000">
          <a:off x="5442047" y="2778861"/>
          <a:ext cx="405014" cy="513421"/>
        </a:xfrm>
        <a:prstGeom prst="rightArrow">
          <a:avLst>
            <a:gd name="adj1" fmla="val 60000"/>
            <a:gd name="adj2" fmla="val 50000"/>
          </a:avLst>
        </a:prstGeom>
        <a:solidFill>
          <a:srgbClr val="474C55"/>
        </a:solidFill>
        <a:ln>
          <a:noFill/>
        </a:ln>
        <a:effectLst/>
      </dgm:spPr>
      <dgm:t>
        <a:bodyPr/>
        <a:lstStyle/>
        <a:p>
          <a:pPr>
            <a:buNone/>
          </a:pPr>
          <a:endParaRPr lang="en-US">
            <a:solidFill>
              <a:sysClr val="window" lastClr="FFFFFF"/>
            </a:solidFill>
            <a:latin typeface="Arial"/>
            <a:ea typeface="+mn-ea"/>
            <a:cs typeface="+mn-cs"/>
          </a:endParaRPr>
        </a:p>
      </dgm:t>
    </dgm:pt>
    <dgm:pt modelId="{74C3258B-399F-4A68-993F-E1DD325488E7}">
      <dgm:prSet phldrT="[Text]"/>
      <dgm:spPr>
        <a:xfrm>
          <a:off x="4883929" y="3429124"/>
          <a:ext cx="1521249" cy="1521249"/>
        </a:xfrm>
        <a:prstGeom prst="ellipse">
          <a:avLst/>
        </a:prstGeom>
        <a:solidFill>
          <a:srgbClr val="F7901E"/>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Internal Medicine</a:t>
          </a:r>
        </a:p>
      </dgm:t>
    </dgm:pt>
    <dgm:pt modelId="{767F81ED-96DF-42E3-A9CD-1CD76F56D62E}" type="parTrans" cxnId="{43390306-9A5E-4636-909F-D5BE219CF668}">
      <dgm:prSet/>
      <dgm:spPr/>
      <dgm:t>
        <a:bodyPr/>
        <a:lstStyle/>
        <a:p>
          <a:endParaRPr lang="en-US"/>
        </a:p>
      </dgm:t>
    </dgm:pt>
    <dgm:pt modelId="{5C755894-8E25-47C8-8517-8FF1843A049B}" type="sibTrans" cxnId="{43390306-9A5E-4636-909F-D5BE219CF668}">
      <dgm:prSet/>
      <dgm:spPr>
        <a:xfrm rot="9000000">
          <a:off x="4462354" y="4498663"/>
          <a:ext cx="405014" cy="513421"/>
        </a:xfrm>
        <a:prstGeom prst="rightArrow">
          <a:avLst>
            <a:gd name="adj1" fmla="val 60000"/>
            <a:gd name="adj2" fmla="val 50000"/>
          </a:avLst>
        </a:prstGeom>
        <a:solidFill>
          <a:srgbClr val="474C55"/>
        </a:solidFill>
        <a:ln>
          <a:noFill/>
        </a:ln>
        <a:effectLst/>
      </dgm:spPr>
      <dgm:t>
        <a:bodyPr/>
        <a:lstStyle/>
        <a:p>
          <a:pPr>
            <a:buNone/>
          </a:pPr>
          <a:endParaRPr lang="en-US">
            <a:solidFill>
              <a:sysClr val="window" lastClr="FFFFFF"/>
            </a:solidFill>
            <a:latin typeface="Arial"/>
            <a:ea typeface="+mn-ea"/>
            <a:cs typeface="+mn-cs"/>
          </a:endParaRPr>
        </a:p>
      </dgm:t>
    </dgm:pt>
    <dgm:pt modelId="{E77E3104-B069-485B-B2F4-2E0672D2AD4D}">
      <dgm:prSet phldrT="[Text]"/>
      <dgm:spPr>
        <a:xfrm>
          <a:off x="925453" y="3429124"/>
          <a:ext cx="1521249" cy="1521249"/>
        </a:xfrm>
        <a:prstGeom prst="ellipse">
          <a:avLst/>
        </a:prstGeom>
        <a:solidFill>
          <a:srgbClr val="F7901E"/>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Family Medicine</a:t>
          </a:r>
        </a:p>
      </dgm:t>
    </dgm:pt>
    <dgm:pt modelId="{32F61C20-283F-42A2-9F0D-1467833A4379}" type="parTrans" cxnId="{A3B8121C-90AA-4C91-918D-CE717CA4DF4F}">
      <dgm:prSet/>
      <dgm:spPr/>
      <dgm:t>
        <a:bodyPr/>
        <a:lstStyle/>
        <a:p>
          <a:endParaRPr lang="en-US"/>
        </a:p>
      </dgm:t>
    </dgm:pt>
    <dgm:pt modelId="{1CEFBEC9-EE92-4211-8EB4-0C8297B20EA3}" type="sibTrans" cxnId="{A3B8121C-90AA-4C91-918D-CE717CA4DF4F}">
      <dgm:prSet/>
      <dgm:spPr>
        <a:xfrm rot="16200000">
          <a:off x="1483570" y="2801786"/>
          <a:ext cx="405014" cy="513421"/>
        </a:xfrm>
        <a:prstGeom prst="rightArrow">
          <a:avLst>
            <a:gd name="adj1" fmla="val 60000"/>
            <a:gd name="adj2" fmla="val 50000"/>
          </a:avLst>
        </a:prstGeom>
        <a:solidFill>
          <a:srgbClr val="474C55"/>
        </a:solidFill>
        <a:ln>
          <a:noFill/>
        </a:ln>
        <a:effectLst/>
      </dgm:spPr>
      <dgm:t>
        <a:bodyPr/>
        <a:lstStyle/>
        <a:p>
          <a:pPr>
            <a:buNone/>
          </a:pPr>
          <a:endParaRPr lang="en-US">
            <a:solidFill>
              <a:sysClr val="window" lastClr="FFFFFF"/>
            </a:solidFill>
            <a:latin typeface="Arial"/>
            <a:ea typeface="+mn-ea"/>
            <a:cs typeface="+mn-cs"/>
          </a:endParaRPr>
        </a:p>
      </dgm:t>
    </dgm:pt>
    <dgm:pt modelId="{EFC19E4E-C942-499E-B854-CB9BA7C2FA77}">
      <dgm:prSet phldrT="[Text]"/>
      <dgm:spPr>
        <a:xfrm>
          <a:off x="925453" y="1143696"/>
          <a:ext cx="1521249" cy="1521249"/>
        </a:xfrm>
        <a:prstGeom prst="ellipse">
          <a:avLst/>
        </a:prstGeom>
        <a:solidFill>
          <a:srgbClr val="008FB4"/>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Psychiatry</a:t>
          </a:r>
        </a:p>
      </dgm:t>
    </dgm:pt>
    <dgm:pt modelId="{5A1559E4-E65F-47C6-A117-0CBBC23F2D0C}" type="parTrans" cxnId="{653EC8FE-C30A-4779-B2E5-1FDBD341F1F9}">
      <dgm:prSet/>
      <dgm:spPr/>
      <dgm:t>
        <a:bodyPr/>
        <a:lstStyle/>
        <a:p>
          <a:endParaRPr lang="en-US"/>
        </a:p>
      </dgm:t>
    </dgm:pt>
    <dgm:pt modelId="{53E0E8F1-1EA6-4BD6-8843-312B779243AA}" type="sibTrans" cxnId="{653EC8FE-C30A-4779-B2E5-1FDBD341F1F9}">
      <dgm:prSet/>
      <dgm:spPr>
        <a:xfrm rot="19800000">
          <a:off x="2463262" y="1081984"/>
          <a:ext cx="405014" cy="513421"/>
        </a:xfrm>
        <a:prstGeom prst="rightArrow">
          <a:avLst>
            <a:gd name="adj1" fmla="val 60000"/>
            <a:gd name="adj2" fmla="val 50000"/>
          </a:avLst>
        </a:prstGeom>
        <a:solidFill>
          <a:srgbClr val="474C55"/>
        </a:solidFill>
        <a:ln>
          <a:noFill/>
        </a:ln>
        <a:effectLst/>
      </dgm:spPr>
      <dgm:t>
        <a:bodyPr/>
        <a:lstStyle/>
        <a:p>
          <a:pPr>
            <a:buNone/>
          </a:pPr>
          <a:endParaRPr lang="en-US">
            <a:solidFill>
              <a:sysClr val="window" lastClr="FFFFFF"/>
            </a:solidFill>
            <a:latin typeface="Arial"/>
            <a:ea typeface="+mn-ea"/>
            <a:cs typeface="+mn-cs"/>
          </a:endParaRPr>
        </a:p>
      </dgm:t>
    </dgm:pt>
    <dgm:pt modelId="{FFB24EAA-03BC-439F-A73C-7F8024FB80A9}">
      <dgm:prSet/>
      <dgm:spPr>
        <a:xfrm>
          <a:off x="2904691" y="4571837"/>
          <a:ext cx="1521249" cy="1521249"/>
        </a:xfrm>
        <a:prstGeom prst="ellipse">
          <a:avLst/>
        </a:prstGeom>
        <a:solidFill>
          <a:srgbClr val="008FB4"/>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Surgery</a:t>
          </a:r>
        </a:p>
      </dgm:t>
    </dgm:pt>
    <dgm:pt modelId="{7CD7692F-A651-483B-B0C6-CF5A41A5CFC9}" type="parTrans" cxnId="{D2CC4899-B610-4740-8F7C-2A667A691175}">
      <dgm:prSet/>
      <dgm:spPr/>
      <dgm:t>
        <a:bodyPr/>
        <a:lstStyle/>
        <a:p>
          <a:endParaRPr lang="en-US"/>
        </a:p>
      </dgm:t>
    </dgm:pt>
    <dgm:pt modelId="{F66224A1-2842-44C7-8093-EA2D62150741}" type="sibTrans" cxnId="{D2CC4899-B610-4740-8F7C-2A667A691175}">
      <dgm:prSet/>
      <dgm:spPr>
        <a:xfrm rot="12600000">
          <a:off x="2483116" y="4510126"/>
          <a:ext cx="405014" cy="513421"/>
        </a:xfrm>
        <a:prstGeom prst="rightArrow">
          <a:avLst>
            <a:gd name="adj1" fmla="val 60000"/>
            <a:gd name="adj2" fmla="val 50000"/>
          </a:avLst>
        </a:prstGeom>
        <a:solidFill>
          <a:srgbClr val="474C55"/>
        </a:solidFill>
        <a:ln>
          <a:noFill/>
        </a:ln>
        <a:effectLst/>
      </dgm:spPr>
      <dgm:t>
        <a:bodyPr/>
        <a:lstStyle/>
        <a:p>
          <a:pPr>
            <a:buNone/>
          </a:pPr>
          <a:endParaRPr lang="en-US">
            <a:solidFill>
              <a:sysClr val="window" lastClr="FFFFFF"/>
            </a:solidFill>
            <a:latin typeface="Arial"/>
            <a:ea typeface="+mn-ea"/>
            <a:cs typeface="+mn-cs"/>
          </a:endParaRPr>
        </a:p>
      </dgm:t>
    </dgm:pt>
    <dgm:pt modelId="{B5CC4068-979A-48AA-BBED-0EBEEB3B21D1}" type="pres">
      <dgm:prSet presAssocID="{4FC9DA74-1FDE-47E6-A442-1B87D4AE1EFC}" presName="cycle" presStyleCnt="0">
        <dgm:presLayoutVars>
          <dgm:dir/>
          <dgm:resizeHandles val="exact"/>
        </dgm:presLayoutVars>
      </dgm:prSet>
      <dgm:spPr/>
    </dgm:pt>
    <dgm:pt modelId="{1913C502-C0AA-499F-ACF0-3F86B40CFCF5}" type="pres">
      <dgm:prSet presAssocID="{A925FB20-AA77-4027-8E68-3D0629713350}" presName="node" presStyleLbl="node1" presStyleIdx="0" presStyleCnt="6">
        <dgm:presLayoutVars>
          <dgm:bulletEnabled val="1"/>
        </dgm:presLayoutVars>
      </dgm:prSet>
      <dgm:spPr/>
    </dgm:pt>
    <dgm:pt modelId="{4FCBB0B6-E8DB-481D-AA62-BE5FC46FCB3C}" type="pres">
      <dgm:prSet presAssocID="{4E9DD122-9DAB-4F40-ADEF-214750594755}" presName="sibTrans" presStyleLbl="sibTrans2D1" presStyleIdx="0" presStyleCnt="6"/>
      <dgm:spPr/>
    </dgm:pt>
    <dgm:pt modelId="{C9D7E846-1C8D-444C-8E8E-27656557824E}" type="pres">
      <dgm:prSet presAssocID="{4E9DD122-9DAB-4F40-ADEF-214750594755}" presName="connectorText" presStyleLbl="sibTrans2D1" presStyleIdx="0" presStyleCnt="6"/>
      <dgm:spPr/>
    </dgm:pt>
    <dgm:pt modelId="{BE520EA9-41C7-4DE0-9328-53BC635FCF6F}" type="pres">
      <dgm:prSet presAssocID="{56DC6581-E1CD-4715-A39D-9AA848260992}" presName="node" presStyleLbl="node1" presStyleIdx="1" presStyleCnt="6">
        <dgm:presLayoutVars>
          <dgm:bulletEnabled val="1"/>
        </dgm:presLayoutVars>
      </dgm:prSet>
      <dgm:spPr/>
    </dgm:pt>
    <dgm:pt modelId="{86935199-6143-4F35-81E6-B78DCAC20EE0}" type="pres">
      <dgm:prSet presAssocID="{FAEBA661-AD05-43FD-914F-4252D649B07D}" presName="sibTrans" presStyleLbl="sibTrans2D1" presStyleIdx="1" presStyleCnt="6"/>
      <dgm:spPr/>
    </dgm:pt>
    <dgm:pt modelId="{0891DC00-66F3-4DFD-9F40-A248E72FB111}" type="pres">
      <dgm:prSet presAssocID="{FAEBA661-AD05-43FD-914F-4252D649B07D}" presName="connectorText" presStyleLbl="sibTrans2D1" presStyleIdx="1" presStyleCnt="6"/>
      <dgm:spPr/>
    </dgm:pt>
    <dgm:pt modelId="{A068E839-8B5D-4B7F-B071-096BF5ED8969}" type="pres">
      <dgm:prSet presAssocID="{74C3258B-399F-4A68-993F-E1DD325488E7}" presName="node" presStyleLbl="node1" presStyleIdx="2" presStyleCnt="6">
        <dgm:presLayoutVars>
          <dgm:bulletEnabled val="1"/>
        </dgm:presLayoutVars>
      </dgm:prSet>
      <dgm:spPr/>
    </dgm:pt>
    <dgm:pt modelId="{5FA302FE-25E1-4766-AF2D-30E546A1B310}" type="pres">
      <dgm:prSet presAssocID="{5C755894-8E25-47C8-8517-8FF1843A049B}" presName="sibTrans" presStyleLbl="sibTrans2D1" presStyleIdx="2" presStyleCnt="6"/>
      <dgm:spPr/>
    </dgm:pt>
    <dgm:pt modelId="{93F05F93-E0D5-4721-A373-6677960A1518}" type="pres">
      <dgm:prSet presAssocID="{5C755894-8E25-47C8-8517-8FF1843A049B}" presName="connectorText" presStyleLbl="sibTrans2D1" presStyleIdx="2" presStyleCnt="6"/>
      <dgm:spPr/>
    </dgm:pt>
    <dgm:pt modelId="{674DB3AC-C818-48A0-B197-8FA5A65FEA04}" type="pres">
      <dgm:prSet presAssocID="{FFB24EAA-03BC-439F-A73C-7F8024FB80A9}" presName="node" presStyleLbl="node1" presStyleIdx="3" presStyleCnt="6">
        <dgm:presLayoutVars>
          <dgm:bulletEnabled val="1"/>
        </dgm:presLayoutVars>
      </dgm:prSet>
      <dgm:spPr/>
    </dgm:pt>
    <dgm:pt modelId="{C8F3C9DD-40F4-483D-9E19-58BDD7AF3DDF}" type="pres">
      <dgm:prSet presAssocID="{F66224A1-2842-44C7-8093-EA2D62150741}" presName="sibTrans" presStyleLbl="sibTrans2D1" presStyleIdx="3" presStyleCnt="6"/>
      <dgm:spPr/>
    </dgm:pt>
    <dgm:pt modelId="{1AB95228-45EB-4EA9-8A6D-0F081F2CCBD6}" type="pres">
      <dgm:prSet presAssocID="{F66224A1-2842-44C7-8093-EA2D62150741}" presName="connectorText" presStyleLbl="sibTrans2D1" presStyleIdx="3" presStyleCnt="6"/>
      <dgm:spPr/>
    </dgm:pt>
    <dgm:pt modelId="{100ADC98-B18F-4D10-B5BC-28C797F83F10}" type="pres">
      <dgm:prSet presAssocID="{E77E3104-B069-485B-B2F4-2E0672D2AD4D}" presName="node" presStyleLbl="node1" presStyleIdx="4" presStyleCnt="6">
        <dgm:presLayoutVars>
          <dgm:bulletEnabled val="1"/>
        </dgm:presLayoutVars>
      </dgm:prSet>
      <dgm:spPr/>
    </dgm:pt>
    <dgm:pt modelId="{0843FD17-1DA1-4F10-A908-FF223FFB22A5}" type="pres">
      <dgm:prSet presAssocID="{1CEFBEC9-EE92-4211-8EB4-0C8297B20EA3}" presName="sibTrans" presStyleLbl="sibTrans2D1" presStyleIdx="4" presStyleCnt="6"/>
      <dgm:spPr/>
    </dgm:pt>
    <dgm:pt modelId="{C7323AD8-FFF7-40FB-A0FE-E8CA94F12A8A}" type="pres">
      <dgm:prSet presAssocID="{1CEFBEC9-EE92-4211-8EB4-0C8297B20EA3}" presName="connectorText" presStyleLbl="sibTrans2D1" presStyleIdx="4" presStyleCnt="6"/>
      <dgm:spPr/>
    </dgm:pt>
    <dgm:pt modelId="{2A96EC41-6DB6-4516-9BDF-C01CBAF56500}" type="pres">
      <dgm:prSet presAssocID="{EFC19E4E-C942-499E-B854-CB9BA7C2FA77}" presName="node" presStyleLbl="node1" presStyleIdx="5" presStyleCnt="6">
        <dgm:presLayoutVars>
          <dgm:bulletEnabled val="1"/>
        </dgm:presLayoutVars>
      </dgm:prSet>
      <dgm:spPr/>
    </dgm:pt>
    <dgm:pt modelId="{158DC436-CF63-4D14-A550-759995C403CE}" type="pres">
      <dgm:prSet presAssocID="{53E0E8F1-1EA6-4BD6-8843-312B779243AA}" presName="sibTrans" presStyleLbl="sibTrans2D1" presStyleIdx="5" presStyleCnt="6"/>
      <dgm:spPr/>
    </dgm:pt>
    <dgm:pt modelId="{E5456DA1-4180-412D-AF6A-1A32814F2851}" type="pres">
      <dgm:prSet presAssocID="{53E0E8F1-1EA6-4BD6-8843-312B779243AA}" presName="connectorText" presStyleLbl="sibTrans2D1" presStyleIdx="5" presStyleCnt="6"/>
      <dgm:spPr/>
    </dgm:pt>
  </dgm:ptLst>
  <dgm:cxnLst>
    <dgm:cxn modelId="{43390306-9A5E-4636-909F-D5BE219CF668}" srcId="{4FC9DA74-1FDE-47E6-A442-1B87D4AE1EFC}" destId="{74C3258B-399F-4A68-993F-E1DD325488E7}" srcOrd="2" destOrd="0" parTransId="{767F81ED-96DF-42E3-A9CD-1CD76F56D62E}" sibTransId="{5C755894-8E25-47C8-8517-8FF1843A049B}"/>
    <dgm:cxn modelId="{8C231B0A-63FE-4112-888C-CE9A23C551B4}" type="presOf" srcId="{EFC19E4E-C942-499E-B854-CB9BA7C2FA77}" destId="{2A96EC41-6DB6-4516-9BDF-C01CBAF56500}" srcOrd="0" destOrd="0" presId="urn:microsoft.com/office/officeart/2005/8/layout/cycle2"/>
    <dgm:cxn modelId="{A3B8121C-90AA-4C91-918D-CE717CA4DF4F}" srcId="{4FC9DA74-1FDE-47E6-A442-1B87D4AE1EFC}" destId="{E77E3104-B069-485B-B2F4-2E0672D2AD4D}" srcOrd="4" destOrd="0" parTransId="{32F61C20-283F-42A2-9F0D-1467833A4379}" sibTransId="{1CEFBEC9-EE92-4211-8EB4-0C8297B20EA3}"/>
    <dgm:cxn modelId="{9E48CD25-2F94-4BE5-8669-9BF69230F6F7}" type="presOf" srcId="{56DC6581-E1CD-4715-A39D-9AA848260992}" destId="{BE520EA9-41C7-4DE0-9328-53BC635FCF6F}" srcOrd="0" destOrd="0" presId="urn:microsoft.com/office/officeart/2005/8/layout/cycle2"/>
    <dgm:cxn modelId="{A332002C-BB15-4327-8D06-F422535A9F4E}" type="presOf" srcId="{FFB24EAA-03BC-439F-A73C-7F8024FB80A9}" destId="{674DB3AC-C818-48A0-B197-8FA5A65FEA04}" srcOrd="0" destOrd="0" presId="urn:microsoft.com/office/officeart/2005/8/layout/cycle2"/>
    <dgm:cxn modelId="{96FEF132-6B3D-47AF-A921-75D2E6075E15}" type="presOf" srcId="{FAEBA661-AD05-43FD-914F-4252D649B07D}" destId="{86935199-6143-4F35-81E6-B78DCAC20EE0}" srcOrd="0" destOrd="0" presId="urn:microsoft.com/office/officeart/2005/8/layout/cycle2"/>
    <dgm:cxn modelId="{612CDA62-4306-4BB9-A3A5-2B7CF7A78843}" type="presOf" srcId="{1CEFBEC9-EE92-4211-8EB4-0C8297B20EA3}" destId="{0843FD17-1DA1-4F10-A908-FF223FFB22A5}" srcOrd="0" destOrd="0" presId="urn:microsoft.com/office/officeart/2005/8/layout/cycle2"/>
    <dgm:cxn modelId="{3704D46A-3CC7-4DD0-ADAE-8F1F4569A466}" type="presOf" srcId="{4E9DD122-9DAB-4F40-ADEF-214750594755}" destId="{C9D7E846-1C8D-444C-8E8E-27656557824E}" srcOrd="1" destOrd="0" presId="urn:microsoft.com/office/officeart/2005/8/layout/cycle2"/>
    <dgm:cxn modelId="{F0D86455-DF5C-4693-BAB1-6A2965398670}" type="presOf" srcId="{F66224A1-2842-44C7-8093-EA2D62150741}" destId="{1AB95228-45EB-4EA9-8A6D-0F081F2CCBD6}" srcOrd="1" destOrd="0" presId="urn:microsoft.com/office/officeart/2005/8/layout/cycle2"/>
    <dgm:cxn modelId="{926EC959-924E-4A8E-BB99-5AEDD0F02B52}" type="presOf" srcId="{53E0E8F1-1EA6-4BD6-8843-312B779243AA}" destId="{158DC436-CF63-4D14-A550-759995C403CE}" srcOrd="0" destOrd="0" presId="urn:microsoft.com/office/officeart/2005/8/layout/cycle2"/>
    <dgm:cxn modelId="{DF3D2B7E-88CA-4125-AC24-850B316F8778}" srcId="{4FC9DA74-1FDE-47E6-A442-1B87D4AE1EFC}" destId="{A925FB20-AA77-4027-8E68-3D0629713350}" srcOrd="0" destOrd="0" parTransId="{F41C7260-479F-40A5-9901-9A2A913E9D3A}" sibTransId="{4E9DD122-9DAB-4F40-ADEF-214750594755}"/>
    <dgm:cxn modelId="{98642886-D922-45DE-BC14-6CFDF4030EC4}" type="presOf" srcId="{A925FB20-AA77-4027-8E68-3D0629713350}" destId="{1913C502-C0AA-499F-ACF0-3F86B40CFCF5}" srcOrd="0" destOrd="0" presId="urn:microsoft.com/office/officeart/2005/8/layout/cycle2"/>
    <dgm:cxn modelId="{948AD588-9206-48F7-8A93-7FE5276E70FC}" type="presOf" srcId="{E77E3104-B069-485B-B2F4-2E0672D2AD4D}" destId="{100ADC98-B18F-4D10-B5BC-28C797F83F10}" srcOrd="0" destOrd="0" presId="urn:microsoft.com/office/officeart/2005/8/layout/cycle2"/>
    <dgm:cxn modelId="{4BE89B90-6BB2-4C37-9DB0-DDBE86D7DB78}" type="presOf" srcId="{5C755894-8E25-47C8-8517-8FF1843A049B}" destId="{93F05F93-E0D5-4721-A373-6677960A1518}" srcOrd="1" destOrd="0" presId="urn:microsoft.com/office/officeart/2005/8/layout/cycle2"/>
    <dgm:cxn modelId="{D2CC4899-B610-4740-8F7C-2A667A691175}" srcId="{4FC9DA74-1FDE-47E6-A442-1B87D4AE1EFC}" destId="{FFB24EAA-03BC-439F-A73C-7F8024FB80A9}" srcOrd="3" destOrd="0" parTransId="{7CD7692F-A651-483B-B0C6-CF5A41A5CFC9}" sibTransId="{F66224A1-2842-44C7-8093-EA2D62150741}"/>
    <dgm:cxn modelId="{39C0FBAC-C4C0-4815-B31D-46A6D8AB0330}" type="presOf" srcId="{4FC9DA74-1FDE-47E6-A442-1B87D4AE1EFC}" destId="{B5CC4068-979A-48AA-BBED-0EBEEB3B21D1}" srcOrd="0" destOrd="0" presId="urn:microsoft.com/office/officeart/2005/8/layout/cycle2"/>
    <dgm:cxn modelId="{CDA648B5-8280-466A-AF16-D0762AD31373}" type="presOf" srcId="{5C755894-8E25-47C8-8517-8FF1843A049B}" destId="{5FA302FE-25E1-4766-AF2D-30E546A1B310}" srcOrd="0" destOrd="0" presId="urn:microsoft.com/office/officeart/2005/8/layout/cycle2"/>
    <dgm:cxn modelId="{1DBA3BB6-FA02-4ED4-A1C7-FDF1208F918C}" type="presOf" srcId="{4E9DD122-9DAB-4F40-ADEF-214750594755}" destId="{4FCBB0B6-E8DB-481D-AA62-BE5FC46FCB3C}" srcOrd="0" destOrd="0" presId="urn:microsoft.com/office/officeart/2005/8/layout/cycle2"/>
    <dgm:cxn modelId="{664832BF-04D3-4439-B9C5-715D4F05367F}" type="presOf" srcId="{1CEFBEC9-EE92-4211-8EB4-0C8297B20EA3}" destId="{C7323AD8-FFF7-40FB-A0FE-E8CA94F12A8A}" srcOrd="1" destOrd="0" presId="urn:microsoft.com/office/officeart/2005/8/layout/cycle2"/>
    <dgm:cxn modelId="{B7566EC9-4DD0-42EC-A3D5-DBE1650F49FB}" type="presOf" srcId="{74C3258B-399F-4A68-993F-E1DD325488E7}" destId="{A068E839-8B5D-4B7F-B071-096BF5ED8969}" srcOrd="0" destOrd="0" presId="urn:microsoft.com/office/officeart/2005/8/layout/cycle2"/>
    <dgm:cxn modelId="{29CA16D4-3716-45CF-A414-E11D6EC312A2}" type="presOf" srcId="{FAEBA661-AD05-43FD-914F-4252D649B07D}" destId="{0891DC00-66F3-4DFD-9F40-A248E72FB111}" srcOrd="1" destOrd="0" presId="urn:microsoft.com/office/officeart/2005/8/layout/cycle2"/>
    <dgm:cxn modelId="{51D374E4-4865-4656-8254-72FEB1616413}" type="presOf" srcId="{F66224A1-2842-44C7-8093-EA2D62150741}" destId="{C8F3C9DD-40F4-483D-9E19-58BDD7AF3DDF}" srcOrd="0" destOrd="0" presId="urn:microsoft.com/office/officeart/2005/8/layout/cycle2"/>
    <dgm:cxn modelId="{148465EF-9DBC-4B5D-ACCA-C11A37927F0D}" srcId="{4FC9DA74-1FDE-47E6-A442-1B87D4AE1EFC}" destId="{56DC6581-E1CD-4715-A39D-9AA848260992}" srcOrd="1" destOrd="0" parTransId="{FC7B1D3F-1EF7-4E11-94F7-C90409B55A26}" sibTransId="{FAEBA661-AD05-43FD-914F-4252D649B07D}"/>
    <dgm:cxn modelId="{8A1C59F6-A205-4717-B992-5FB54CCD93BD}" type="presOf" srcId="{53E0E8F1-1EA6-4BD6-8843-312B779243AA}" destId="{E5456DA1-4180-412D-AF6A-1A32814F2851}" srcOrd="1" destOrd="0" presId="urn:microsoft.com/office/officeart/2005/8/layout/cycle2"/>
    <dgm:cxn modelId="{653EC8FE-C30A-4779-B2E5-1FDBD341F1F9}" srcId="{4FC9DA74-1FDE-47E6-A442-1B87D4AE1EFC}" destId="{EFC19E4E-C942-499E-B854-CB9BA7C2FA77}" srcOrd="5" destOrd="0" parTransId="{5A1559E4-E65F-47C6-A117-0CBBC23F2D0C}" sibTransId="{53E0E8F1-1EA6-4BD6-8843-312B779243AA}"/>
    <dgm:cxn modelId="{54C6D256-795A-4A78-AB66-8322B6B6ACF7}" type="presParOf" srcId="{B5CC4068-979A-48AA-BBED-0EBEEB3B21D1}" destId="{1913C502-C0AA-499F-ACF0-3F86B40CFCF5}" srcOrd="0" destOrd="0" presId="urn:microsoft.com/office/officeart/2005/8/layout/cycle2"/>
    <dgm:cxn modelId="{EBEA8A8A-1CB3-472C-AA02-1A05FEA1B637}" type="presParOf" srcId="{B5CC4068-979A-48AA-BBED-0EBEEB3B21D1}" destId="{4FCBB0B6-E8DB-481D-AA62-BE5FC46FCB3C}" srcOrd="1" destOrd="0" presId="urn:microsoft.com/office/officeart/2005/8/layout/cycle2"/>
    <dgm:cxn modelId="{F18D2933-04D9-4AC6-8C7C-A2CBCCB7820B}" type="presParOf" srcId="{4FCBB0B6-E8DB-481D-AA62-BE5FC46FCB3C}" destId="{C9D7E846-1C8D-444C-8E8E-27656557824E}" srcOrd="0" destOrd="0" presId="urn:microsoft.com/office/officeart/2005/8/layout/cycle2"/>
    <dgm:cxn modelId="{C3EFD4C0-1D56-4BA9-83AE-528F14FD003E}" type="presParOf" srcId="{B5CC4068-979A-48AA-BBED-0EBEEB3B21D1}" destId="{BE520EA9-41C7-4DE0-9328-53BC635FCF6F}" srcOrd="2" destOrd="0" presId="urn:microsoft.com/office/officeart/2005/8/layout/cycle2"/>
    <dgm:cxn modelId="{EB5DF10E-A421-4D63-9F16-1A855A0BD4A4}" type="presParOf" srcId="{B5CC4068-979A-48AA-BBED-0EBEEB3B21D1}" destId="{86935199-6143-4F35-81E6-B78DCAC20EE0}" srcOrd="3" destOrd="0" presId="urn:microsoft.com/office/officeart/2005/8/layout/cycle2"/>
    <dgm:cxn modelId="{D975FB97-039E-4BC0-9F6F-26A019ED21C7}" type="presParOf" srcId="{86935199-6143-4F35-81E6-B78DCAC20EE0}" destId="{0891DC00-66F3-4DFD-9F40-A248E72FB111}" srcOrd="0" destOrd="0" presId="urn:microsoft.com/office/officeart/2005/8/layout/cycle2"/>
    <dgm:cxn modelId="{86EA2D46-EA3B-49F7-9813-AECA76DC13C7}" type="presParOf" srcId="{B5CC4068-979A-48AA-BBED-0EBEEB3B21D1}" destId="{A068E839-8B5D-4B7F-B071-096BF5ED8969}" srcOrd="4" destOrd="0" presId="urn:microsoft.com/office/officeart/2005/8/layout/cycle2"/>
    <dgm:cxn modelId="{BD582E0D-F438-4221-8FEE-365E47A4057F}" type="presParOf" srcId="{B5CC4068-979A-48AA-BBED-0EBEEB3B21D1}" destId="{5FA302FE-25E1-4766-AF2D-30E546A1B310}" srcOrd="5" destOrd="0" presId="urn:microsoft.com/office/officeart/2005/8/layout/cycle2"/>
    <dgm:cxn modelId="{F4103CCB-BF50-496E-8132-DE9EC1DEB1F9}" type="presParOf" srcId="{5FA302FE-25E1-4766-AF2D-30E546A1B310}" destId="{93F05F93-E0D5-4721-A373-6677960A1518}" srcOrd="0" destOrd="0" presId="urn:microsoft.com/office/officeart/2005/8/layout/cycle2"/>
    <dgm:cxn modelId="{0F63586A-917B-4AA4-ACF7-2DC04161CC3D}" type="presParOf" srcId="{B5CC4068-979A-48AA-BBED-0EBEEB3B21D1}" destId="{674DB3AC-C818-48A0-B197-8FA5A65FEA04}" srcOrd="6" destOrd="0" presId="urn:microsoft.com/office/officeart/2005/8/layout/cycle2"/>
    <dgm:cxn modelId="{330EE2D9-89F9-4866-8A3F-8D268347B220}" type="presParOf" srcId="{B5CC4068-979A-48AA-BBED-0EBEEB3B21D1}" destId="{C8F3C9DD-40F4-483D-9E19-58BDD7AF3DDF}" srcOrd="7" destOrd="0" presId="urn:microsoft.com/office/officeart/2005/8/layout/cycle2"/>
    <dgm:cxn modelId="{61711E90-B896-4089-9B32-F4656F8FFEB5}" type="presParOf" srcId="{C8F3C9DD-40F4-483D-9E19-58BDD7AF3DDF}" destId="{1AB95228-45EB-4EA9-8A6D-0F081F2CCBD6}" srcOrd="0" destOrd="0" presId="urn:microsoft.com/office/officeart/2005/8/layout/cycle2"/>
    <dgm:cxn modelId="{58EBA3FC-3EEE-4F2B-A316-1591AB857AD7}" type="presParOf" srcId="{B5CC4068-979A-48AA-BBED-0EBEEB3B21D1}" destId="{100ADC98-B18F-4D10-B5BC-28C797F83F10}" srcOrd="8" destOrd="0" presId="urn:microsoft.com/office/officeart/2005/8/layout/cycle2"/>
    <dgm:cxn modelId="{FE18AC88-AA0F-4D5F-877B-627CDDDFCFC0}" type="presParOf" srcId="{B5CC4068-979A-48AA-BBED-0EBEEB3B21D1}" destId="{0843FD17-1DA1-4F10-A908-FF223FFB22A5}" srcOrd="9" destOrd="0" presId="urn:microsoft.com/office/officeart/2005/8/layout/cycle2"/>
    <dgm:cxn modelId="{3F1FA3F9-004D-45F3-B59D-D9C5FDE63C4C}" type="presParOf" srcId="{0843FD17-1DA1-4F10-A908-FF223FFB22A5}" destId="{C7323AD8-FFF7-40FB-A0FE-E8CA94F12A8A}" srcOrd="0" destOrd="0" presId="urn:microsoft.com/office/officeart/2005/8/layout/cycle2"/>
    <dgm:cxn modelId="{463917D7-7CE4-470E-ADD4-14AAC79A841B}" type="presParOf" srcId="{B5CC4068-979A-48AA-BBED-0EBEEB3B21D1}" destId="{2A96EC41-6DB6-4516-9BDF-C01CBAF56500}" srcOrd="10" destOrd="0" presId="urn:microsoft.com/office/officeart/2005/8/layout/cycle2"/>
    <dgm:cxn modelId="{B057CDEB-7D9F-4473-AC10-F3EAA75671E6}" type="presParOf" srcId="{B5CC4068-979A-48AA-BBED-0EBEEB3B21D1}" destId="{158DC436-CF63-4D14-A550-759995C403CE}" srcOrd="11" destOrd="0" presId="urn:microsoft.com/office/officeart/2005/8/layout/cycle2"/>
    <dgm:cxn modelId="{BFEFA69A-681D-40E5-B5D5-56AFE412CA87}" type="presParOf" srcId="{158DC436-CF63-4D14-A550-759995C403CE}" destId="{E5456DA1-4180-412D-AF6A-1A32814F285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7E2FDF-9615-4A09-AA46-B05338FFB191}" type="doc">
      <dgm:prSet loTypeId="urn:microsoft.com/office/officeart/2005/8/layout/radial1" loCatId="cycle" qsTypeId="urn:microsoft.com/office/officeart/2005/8/quickstyle/simple4" qsCatId="simple" csTypeId="urn:microsoft.com/office/officeart/2005/8/colors/accent2_3" csCatId="accent2" phldr="1"/>
      <dgm:spPr/>
      <dgm:t>
        <a:bodyPr/>
        <a:lstStyle/>
        <a:p>
          <a:endParaRPr lang="en-US"/>
        </a:p>
      </dgm:t>
    </dgm:pt>
    <dgm:pt modelId="{457AE371-F3CE-4A6E-9FB4-9E89AB235306}">
      <dgm:prSet phldrT="[Text]"/>
      <dgm:spPr>
        <a:xfrm>
          <a:off x="181789" y="1827590"/>
          <a:ext cx="1389343" cy="1389343"/>
        </a:xfrm>
        <a:prstGeom prst="ellipse">
          <a:avLst/>
        </a:prstGeom>
        <a:gradFill rotWithShape="0">
          <a:gsLst>
            <a:gs pos="0">
              <a:srgbClr val="474C55">
                <a:shade val="80000"/>
                <a:hueOff val="0"/>
                <a:satOff val="0"/>
                <a:lumOff val="0"/>
                <a:alphaOff val="0"/>
                <a:satMod val="103000"/>
                <a:lumMod val="102000"/>
                <a:tint val="94000"/>
              </a:srgbClr>
            </a:gs>
            <a:gs pos="50000">
              <a:srgbClr val="474C55">
                <a:shade val="80000"/>
                <a:hueOff val="0"/>
                <a:satOff val="0"/>
                <a:lumOff val="0"/>
                <a:alphaOff val="0"/>
                <a:satMod val="110000"/>
                <a:lumMod val="100000"/>
                <a:shade val="100000"/>
              </a:srgbClr>
            </a:gs>
            <a:gs pos="100000">
              <a:srgbClr val="474C55">
                <a:shade val="80000"/>
                <a:hueOff val="0"/>
                <a:satOff val="0"/>
                <a:lumOff val="0"/>
                <a:alphaOff val="0"/>
                <a:lumMod val="99000"/>
                <a:satMod val="120000"/>
                <a:shade val="78000"/>
              </a:srgbClr>
            </a:gs>
          </a:gsLst>
          <a:lin ang="5400000" scaled="0"/>
        </a:gradFill>
        <a:ln>
          <a:noFill/>
        </a:ln>
        <a:effectLst/>
      </dgm:spPr>
      <dgm:t>
        <a:bodyPr/>
        <a:lstStyle/>
        <a:p>
          <a:pPr>
            <a:buNone/>
          </a:pPr>
          <a:r>
            <a:rPr lang="en-US">
              <a:solidFill>
                <a:sysClr val="window" lastClr="FFFFFF"/>
              </a:solidFill>
              <a:latin typeface="Arial"/>
              <a:ea typeface="+mn-ea"/>
              <a:cs typeface="+mn-cs"/>
            </a:rPr>
            <a:t>Emergency Medicine</a:t>
          </a:r>
        </a:p>
      </dgm:t>
    </dgm:pt>
    <dgm:pt modelId="{0C7FB13B-051A-4FF7-BF5A-3257101CF5DD}" type="parTrans" cxnId="{76BA48ED-FC44-44DE-B531-89826BA7C51F}">
      <dgm:prSet/>
      <dgm:spPr/>
      <dgm:t>
        <a:bodyPr/>
        <a:lstStyle/>
        <a:p>
          <a:endParaRPr lang="en-US"/>
        </a:p>
      </dgm:t>
    </dgm:pt>
    <dgm:pt modelId="{85DEC53A-58A8-4856-8A3F-3361D8AA275F}" type="sibTrans" cxnId="{76BA48ED-FC44-44DE-B531-89826BA7C51F}">
      <dgm:prSet/>
      <dgm:spPr/>
      <dgm:t>
        <a:bodyPr/>
        <a:lstStyle/>
        <a:p>
          <a:endParaRPr lang="en-US"/>
        </a:p>
      </dgm:t>
    </dgm:pt>
    <dgm:pt modelId="{C4B4D1DD-615E-42A9-A22C-BD2AE3EBE45E}">
      <dgm:prSet phldrT="[Text]"/>
      <dgm:spPr>
        <a:xfrm>
          <a:off x="181789" y="18041"/>
          <a:ext cx="1389343" cy="1389343"/>
        </a:xfrm>
        <a:prstGeom prst="ellipse">
          <a:avLst/>
        </a:prstGeom>
        <a:gradFill rotWithShape="0">
          <a:gsLst>
            <a:gs pos="0">
              <a:srgbClr val="474C55">
                <a:shade val="80000"/>
                <a:hueOff val="0"/>
                <a:satOff val="0"/>
                <a:lumOff val="0"/>
                <a:alphaOff val="0"/>
                <a:satMod val="103000"/>
                <a:lumMod val="102000"/>
                <a:tint val="94000"/>
              </a:srgbClr>
            </a:gs>
            <a:gs pos="50000">
              <a:srgbClr val="474C55">
                <a:shade val="80000"/>
                <a:hueOff val="0"/>
                <a:satOff val="0"/>
                <a:lumOff val="0"/>
                <a:alphaOff val="0"/>
                <a:satMod val="110000"/>
                <a:lumMod val="100000"/>
                <a:shade val="100000"/>
              </a:srgbClr>
            </a:gs>
            <a:gs pos="100000">
              <a:srgbClr val="474C55">
                <a:shade val="80000"/>
                <a:hueOff val="0"/>
                <a:satOff val="0"/>
                <a:lumOff val="0"/>
                <a:alphaOff val="0"/>
                <a:lumMod val="99000"/>
                <a:satMod val="120000"/>
                <a:shade val="78000"/>
              </a:srgbClr>
            </a:gs>
          </a:gsLst>
          <a:lin ang="5400000" scaled="0"/>
        </a:gradFill>
        <a:ln>
          <a:noFill/>
        </a:ln>
        <a:effectLst/>
      </dgm:spPr>
      <dgm:t>
        <a:bodyPr/>
        <a:lstStyle/>
        <a:p>
          <a:pPr>
            <a:buNone/>
          </a:pPr>
          <a:r>
            <a:rPr lang="en-US">
              <a:solidFill>
                <a:sysClr val="window" lastClr="FFFFFF"/>
              </a:solidFill>
              <a:latin typeface="Arial"/>
              <a:ea typeface="+mn-ea"/>
              <a:cs typeface="+mn-cs"/>
            </a:rPr>
            <a:t>Radiology</a:t>
          </a:r>
        </a:p>
      </dgm:t>
    </dgm:pt>
    <dgm:pt modelId="{EAFB6BB1-19D3-43D4-B2BF-2560BB496E45}" type="parTrans" cxnId="{1E180DA7-781C-4435-8E96-E49EEFD3C6CB}">
      <dgm:prSet/>
      <dgm:spPr>
        <a:xfrm rot="16200000">
          <a:off x="666358" y="1546154"/>
          <a:ext cx="420205" cy="142665"/>
        </a:xfrm>
        <a:custGeom>
          <a:avLst/>
          <a:gdLst/>
          <a:ahLst/>
          <a:cxnLst/>
          <a:rect l="0" t="0" r="0" b="0"/>
          <a:pathLst>
            <a:path>
              <a:moveTo>
                <a:pt x="0" y="71332"/>
              </a:moveTo>
              <a:lnTo>
                <a:pt x="420205" y="71332"/>
              </a:lnTo>
            </a:path>
          </a:pathLst>
        </a:custGeom>
        <a:noFill/>
        <a:ln w="6350" cap="flat" cmpd="sng" algn="ctr">
          <a:solidFill>
            <a:srgbClr val="474C55">
              <a:tint val="99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Arial"/>
            <a:ea typeface="+mn-ea"/>
            <a:cs typeface="+mn-cs"/>
          </a:endParaRPr>
        </a:p>
      </dgm:t>
    </dgm:pt>
    <dgm:pt modelId="{13A39969-8C61-47DC-AE8B-39C9DA65B20D}" type="sibTrans" cxnId="{1E180DA7-781C-4435-8E96-E49EEFD3C6CB}">
      <dgm:prSet/>
      <dgm:spPr/>
      <dgm:t>
        <a:bodyPr/>
        <a:lstStyle/>
        <a:p>
          <a:endParaRPr lang="en-US"/>
        </a:p>
      </dgm:t>
    </dgm:pt>
    <dgm:pt modelId="{5541F5A7-931D-4155-8D3E-60F4843C62BE}">
      <dgm:prSet phldrT="[Text]"/>
      <dgm:spPr>
        <a:xfrm>
          <a:off x="181789" y="3637139"/>
          <a:ext cx="1389343" cy="1389343"/>
        </a:xfrm>
        <a:prstGeom prst="ellipse">
          <a:avLst/>
        </a:prstGeom>
        <a:gradFill rotWithShape="0">
          <a:gsLst>
            <a:gs pos="0">
              <a:srgbClr val="474C55">
                <a:shade val="80000"/>
                <a:hueOff val="75647"/>
                <a:satOff val="-7015"/>
                <a:lumOff val="35542"/>
                <a:alphaOff val="0"/>
                <a:satMod val="103000"/>
                <a:lumMod val="102000"/>
                <a:tint val="94000"/>
              </a:srgbClr>
            </a:gs>
            <a:gs pos="50000">
              <a:srgbClr val="474C55">
                <a:shade val="80000"/>
                <a:hueOff val="75647"/>
                <a:satOff val="-7015"/>
                <a:lumOff val="35542"/>
                <a:alphaOff val="0"/>
                <a:satMod val="110000"/>
                <a:lumMod val="100000"/>
                <a:shade val="100000"/>
              </a:srgbClr>
            </a:gs>
            <a:gs pos="100000">
              <a:srgbClr val="474C55">
                <a:shade val="80000"/>
                <a:hueOff val="75647"/>
                <a:satOff val="-7015"/>
                <a:lumOff val="35542"/>
                <a:alphaOff val="0"/>
                <a:lumMod val="99000"/>
                <a:satMod val="120000"/>
                <a:shade val="78000"/>
              </a:srgbClr>
            </a:gs>
          </a:gsLst>
          <a:lin ang="5400000" scaled="0"/>
        </a:gradFill>
        <a:ln>
          <a:noFill/>
        </a:ln>
        <a:effectLst/>
      </dgm:spPr>
      <dgm:t>
        <a:bodyPr/>
        <a:lstStyle/>
        <a:p>
          <a:pPr>
            <a:buNone/>
          </a:pPr>
          <a:r>
            <a:rPr lang="en-US">
              <a:solidFill>
                <a:sysClr val="window" lastClr="FFFFFF"/>
              </a:solidFill>
              <a:latin typeface="Arial"/>
              <a:ea typeface="+mn-ea"/>
              <a:cs typeface="+mn-cs"/>
            </a:rPr>
            <a:t>Neurology</a:t>
          </a:r>
        </a:p>
      </dgm:t>
    </dgm:pt>
    <dgm:pt modelId="{4E3FA005-0723-4B41-99DB-930B1B32F40F}" type="parTrans" cxnId="{FF964D6A-A54C-43B7-B01E-D838587292B9}">
      <dgm:prSet/>
      <dgm:spPr>
        <a:xfrm rot="5400000">
          <a:off x="666358" y="3355704"/>
          <a:ext cx="420205" cy="142665"/>
        </a:xfrm>
        <a:custGeom>
          <a:avLst/>
          <a:gdLst/>
          <a:ahLst/>
          <a:cxnLst/>
          <a:rect l="0" t="0" r="0" b="0"/>
          <a:pathLst>
            <a:path>
              <a:moveTo>
                <a:pt x="0" y="71332"/>
              </a:moveTo>
              <a:lnTo>
                <a:pt x="420205" y="71332"/>
              </a:lnTo>
            </a:path>
          </a:pathLst>
        </a:custGeom>
        <a:noFill/>
        <a:ln w="6350" cap="flat" cmpd="sng" algn="ctr">
          <a:solidFill>
            <a:srgbClr val="474C55">
              <a:tint val="99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Arial"/>
            <a:ea typeface="+mn-ea"/>
            <a:cs typeface="+mn-cs"/>
          </a:endParaRPr>
        </a:p>
      </dgm:t>
    </dgm:pt>
    <dgm:pt modelId="{7CC59D79-1A86-400B-96E3-727758DE2FE1}" type="sibTrans" cxnId="{FF964D6A-A54C-43B7-B01E-D838587292B9}">
      <dgm:prSet/>
      <dgm:spPr/>
      <dgm:t>
        <a:bodyPr/>
        <a:lstStyle/>
        <a:p>
          <a:endParaRPr lang="en-US"/>
        </a:p>
      </dgm:t>
    </dgm:pt>
    <dgm:pt modelId="{37E7CE8D-6823-4D75-961A-C612388218A7}" type="pres">
      <dgm:prSet presAssocID="{8F7E2FDF-9615-4A09-AA46-B05338FFB191}" presName="cycle" presStyleCnt="0">
        <dgm:presLayoutVars>
          <dgm:chMax val="1"/>
          <dgm:dir/>
          <dgm:animLvl val="ctr"/>
          <dgm:resizeHandles val="exact"/>
        </dgm:presLayoutVars>
      </dgm:prSet>
      <dgm:spPr/>
    </dgm:pt>
    <dgm:pt modelId="{6EBEB5C5-6532-4C75-8E4A-AC25C4FC6F8B}" type="pres">
      <dgm:prSet presAssocID="{457AE371-F3CE-4A6E-9FB4-9E89AB235306}" presName="centerShape" presStyleLbl="node0" presStyleIdx="0" presStyleCnt="1"/>
      <dgm:spPr/>
    </dgm:pt>
    <dgm:pt modelId="{CB8986A1-9E3A-4777-9D55-C8124A0F33C9}" type="pres">
      <dgm:prSet presAssocID="{EAFB6BB1-19D3-43D4-B2BF-2560BB496E45}" presName="Name9" presStyleLbl="parChTrans1D2" presStyleIdx="0" presStyleCnt="2"/>
      <dgm:spPr/>
    </dgm:pt>
    <dgm:pt modelId="{FCCA12CD-AEE9-49B9-BBB8-41A56D76A79A}" type="pres">
      <dgm:prSet presAssocID="{EAFB6BB1-19D3-43D4-B2BF-2560BB496E45}" presName="connTx" presStyleLbl="parChTrans1D2" presStyleIdx="0" presStyleCnt="2"/>
      <dgm:spPr/>
    </dgm:pt>
    <dgm:pt modelId="{3A17998E-21B6-4803-A64C-B159C0FF95C8}" type="pres">
      <dgm:prSet presAssocID="{C4B4D1DD-615E-42A9-A22C-BD2AE3EBE45E}" presName="node" presStyleLbl="node1" presStyleIdx="0" presStyleCnt="2">
        <dgm:presLayoutVars>
          <dgm:bulletEnabled val="1"/>
        </dgm:presLayoutVars>
      </dgm:prSet>
      <dgm:spPr/>
    </dgm:pt>
    <dgm:pt modelId="{889D6C93-085B-4FB2-A1C1-1D1AEF2678D3}" type="pres">
      <dgm:prSet presAssocID="{4E3FA005-0723-4B41-99DB-930B1B32F40F}" presName="Name9" presStyleLbl="parChTrans1D2" presStyleIdx="1" presStyleCnt="2"/>
      <dgm:spPr/>
    </dgm:pt>
    <dgm:pt modelId="{BFB1CACF-1F7A-4400-BEDA-8C3CACE8BC64}" type="pres">
      <dgm:prSet presAssocID="{4E3FA005-0723-4B41-99DB-930B1B32F40F}" presName="connTx" presStyleLbl="parChTrans1D2" presStyleIdx="1" presStyleCnt="2"/>
      <dgm:spPr/>
    </dgm:pt>
    <dgm:pt modelId="{0583045E-D5F8-4980-AF98-8F1313EE2B77}" type="pres">
      <dgm:prSet presAssocID="{5541F5A7-931D-4155-8D3E-60F4843C62BE}" presName="node" presStyleLbl="node1" presStyleIdx="1" presStyleCnt="2">
        <dgm:presLayoutVars>
          <dgm:bulletEnabled val="1"/>
        </dgm:presLayoutVars>
      </dgm:prSet>
      <dgm:spPr/>
    </dgm:pt>
  </dgm:ptLst>
  <dgm:cxnLst>
    <dgm:cxn modelId="{47C50E19-9DA6-4234-A193-25CE4EDC4DD2}" type="presOf" srcId="{457AE371-F3CE-4A6E-9FB4-9E89AB235306}" destId="{6EBEB5C5-6532-4C75-8E4A-AC25C4FC6F8B}" srcOrd="0" destOrd="0" presId="urn:microsoft.com/office/officeart/2005/8/layout/radial1"/>
    <dgm:cxn modelId="{B4CDA11A-47F1-4F78-8B11-58C830449B1F}" type="presOf" srcId="{5541F5A7-931D-4155-8D3E-60F4843C62BE}" destId="{0583045E-D5F8-4980-AF98-8F1313EE2B77}" srcOrd="0" destOrd="0" presId="urn:microsoft.com/office/officeart/2005/8/layout/radial1"/>
    <dgm:cxn modelId="{8840871C-951A-49D1-A25C-0B5F81C2B3D8}" type="presOf" srcId="{4E3FA005-0723-4B41-99DB-930B1B32F40F}" destId="{889D6C93-085B-4FB2-A1C1-1D1AEF2678D3}" srcOrd="0" destOrd="0" presId="urn:microsoft.com/office/officeart/2005/8/layout/radial1"/>
    <dgm:cxn modelId="{426CB927-29EF-42B9-BF10-B1AB1C2CCD80}" type="presOf" srcId="{4E3FA005-0723-4B41-99DB-930B1B32F40F}" destId="{BFB1CACF-1F7A-4400-BEDA-8C3CACE8BC64}" srcOrd="1" destOrd="0" presId="urn:microsoft.com/office/officeart/2005/8/layout/radial1"/>
    <dgm:cxn modelId="{336DAB5F-819F-4364-B8F3-32B31A9C0F35}" type="presOf" srcId="{EAFB6BB1-19D3-43D4-B2BF-2560BB496E45}" destId="{CB8986A1-9E3A-4777-9D55-C8124A0F33C9}" srcOrd="0" destOrd="0" presId="urn:microsoft.com/office/officeart/2005/8/layout/radial1"/>
    <dgm:cxn modelId="{FF964D6A-A54C-43B7-B01E-D838587292B9}" srcId="{457AE371-F3CE-4A6E-9FB4-9E89AB235306}" destId="{5541F5A7-931D-4155-8D3E-60F4843C62BE}" srcOrd="1" destOrd="0" parTransId="{4E3FA005-0723-4B41-99DB-930B1B32F40F}" sibTransId="{7CC59D79-1A86-400B-96E3-727758DE2FE1}"/>
    <dgm:cxn modelId="{1E180DA7-781C-4435-8E96-E49EEFD3C6CB}" srcId="{457AE371-F3CE-4A6E-9FB4-9E89AB235306}" destId="{C4B4D1DD-615E-42A9-A22C-BD2AE3EBE45E}" srcOrd="0" destOrd="0" parTransId="{EAFB6BB1-19D3-43D4-B2BF-2560BB496E45}" sibTransId="{13A39969-8C61-47DC-AE8B-39C9DA65B20D}"/>
    <dgm:cxn modelId="{0B2A9EA9-0E3F-4D11-B168-860D85B44D88}" type="presOf" srcId="{C4B4D1DD-615E-42A9-A22C-BD2AE3EBE45E}" destId="{3A17998E-21B6-4803-A64C-B159C0FF95C8}" srcOrd="0" destOrd="0" presId="urn:microsoft.com/office/officeart/2005/8/layout/radial1"/>
    <dgm:cxn modelId="{77748CBF-B25A-49C5-AC9E-6FDFE6D58B48}" type="presOf" srcId="{8F7E2FDF-9615-4A09-AA46-B05338FFB191}" destId="{37E7CE8D-6823-4D75-961A-C612388218A7}" srcOrd="0" destOrd="0" presId="urn:microsoft.com/office/officeart/2005/8/layout/radial1"/>
    <dgm:cxn modelId="{813313E1-180F-4D68-8DAF-DFD37BF9B88B}" type="presOf" srcId="{EAFB6BB1-19D3-43D4-B2BF-2560BB496E45}" destId="{FCCA12CD-AEE9-49B9-BBB8-41A56D76A79A}" srcOrd="1" destOrd="0" presId="urn:microsoft.com/office/officeart/2005/8/layout/radial1"/>
    <dgm:cxn modelId="{76BA48ED-FC44-44DE-B531-89826BA7C51F}" srcId="{8F7E2FDF-9615-4A09-AA46-B05338FFB191}" destId="{457AE371-F3CE-4A6E-9FB4-9E89AB235306}" srcOrd="0" destOrd="0" parTransId="{0C7FB13B-051A-4FF7-BF5A-3257101CF5DD}" sibTransId="{85DEC53A-58A8-4856-8A3F-3361D8AA275F}"/>
    <dgm:cxn modelId="{5EC2A2AD-4A97-4728-B213-A4A922A2DEBB}" type="presParOf" srcId="{37E7CE8D-6823-4D75-961A-C612388218A7}" destId="{6EBEB5C5-6532-4C75-8E4A-AC25C4FC6F8B}" srcOrd="0" destOrd="0" presId="urn:microsoft.com/office/officeart/2005/8/layout/radial1"/>
    <dgm:cxn modelId="{5C95A5E8-1CA2-407E-A666-593435FA0711}" type="presParOf" srcId="{37E7CE8D-6823-4D75-961A-C612388218A7}" destId="{CB8986A1-9E3A-4777-9D55-C8124A0F33C9}" srcOrd="1" destOrd="0" presId="urn:microsoft.com/office/officeart/2005/8/layout/radial1"/>
    <dgm:cxn modelId="{B562E864-8548-4746-BC5F-2CB0753AEB11}" type="presParOf" srcId="{CB8986A1-9E3A-4777-9D55-C8124A0F33C9}" destId="{FCCA12CD-AEE9-49B9-BBB8-41A56D76A79A}" srcOrd="0" destOrd="0" presId="urn:microsoft.com/office/officeart/2005/8/layout/radial1"/>
    <dgm:cxn modelId="{94FC05CF-F0AB-4954-B85C-10B85232B8E6}" type="presParOf" srcId="{37E7CE8D-6823-4D75-961A-C612388218A7}" destId="{3A17998E-21B6-4803-A64C-B159C0FF95C8}" srcOrd="2" destOrd="0" presId="urn:microsoft.com/office/officeart/2005/8/layout/radial1"/>
    <dgm:cxn modelId="{4C2FE03B-ED2F-44F2-8E9C-57EDE791913A}" type="presParOf" srcId="{37E7CE8D-6823-4D75-961A-C612388218A7}" destId="{889D6C93-085B-4FB2-A1C1-1D1AEF2678D3}" srcOrd="3" destOrd="0" presId="urn:microsoft.com/office/officeart/2005/8/layout/radial1"/>
    <dgm:cxn modelId="{B6E0F75F-AE2A-490D-9AFC-826C2E3AECAE}" type="presParOf" srcId="{889D6C93-085B-4FB2-A1C1-1D1AEF2678D3}" destId="{BFB1CACF-1F7A-4400-BEDA-8C3CACE8BC64}" srcOrd="0" destOrd="0" presId="urn:microsoft.com/office/officeart/2005/8/layout/radial1"/>
    <dgm:cxn modelId="{DF1F2FCE-C8D0-488E-BEF4-C4F8EF0284E6}" type="presParOf" srcId="{37E7CE8D-6823-4D75-961A-C612388218A7}" destId="{0583045E-D5F8-4980-AF98-8F1313EE2B77}" srcOrd="4"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75505D-AB72-4193-92D4-52AA3A3D0581}" type="doc">
      <dgm:prSet loTypeId="urn:microsoft.com/office/officeart/2005/8/layout/hProcess9" loCatId="process" qsTypeId="urn:microsoft.com/office/officeart/2005/8/quickstyle/simple4" qsCatId="simple" csTypeId="urn:microsoft.com/office/officeart/2005/8/colors/accent1_2" csCatId="accent1" phldr="1"/>
      <dgm:spPr/>
    </dgm:pt>
    <dgm:pt modelId="{30448386-9769-4C65-BBCC-F31797D0000E}">
      <dgm:prSet phldrT="[Text]"/>
      <dgm:spPr>
        <a:xfrm>
          <a:off x="260" y="704073"/>
          <a:ext cx="1932154" cy="5565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gm:spPr>
      <dgm:t>
        <a:bodyPr/>
        <a:lstStyle/>
        <a:p>
          <a:pPr>
            <a:buNone/>
          </a:pPr>
          <a:r>
            <a:rPr lang="en-US">
              <a:solidFill>
                <a:sysClr val="window" lastClr="FFFFFF"/>
              </a:solidFill>
              <a:latin typeface="Arial"/>
              <a:ea typeface="+mn-ea"/>
              <a:cs typeface="+mn-cs"/>
            </a:rPr>
            <a:t>PGY 1</a:t>
          </a:r>
        </a:p>
      </dgm:t>
    </dgm:pt>
    <dgm:pt modelId="{B215F48A-36D2-4702-84E4-ADF6F14F385E}" type="parTrans" cxnId="{A5A9CE13-A754-42D2-8D63-1BEEDDD38FDB}">
      <dgm:prSet/>
      <dgm:spPr/>
      <dgm:t>
        <a:bodyPr/>
        <a:lstStyle/>
        <a:p>
          <a:endParaRPr lang="en-US"/>
        </a:p>
      </dgm:t>
    </dgm:pt>
    <dgm:pt modelId="{514A25A1-7D17-4E82-8862-A32D809E61EC}" type="sibTrans" cxnId="{A5A9CE13-A754-42D2-8D63-1BEEDDD38FDB}">
      <dgm:prSet/>
      <dgm:spPr/>
      <dgm:t>
        <a:bodyPr/>
        <a:lstStyle/>
        <a:p>
          <a:endParaRPr lang="en-US"/>
        </a:p>
      </dgm:t>
    </dgm:pt>
    <dgm:pt modelId="{F79C660B-0111-4905-AD79-A547BA54F4EF}">
      <dgm:prSet phldrT="[Text]"/>
      <dgm:spPr>
        <a:xfrm>
          <a:off x="2196640" y="704073"/>
          <a:ext cx="1932154" cy="5565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gm:spPr>
      <dgm:t>
        <a:bodyPr/>
        <a:lstStyle/>
        <a:p>
          <a:pPr>
            <a:buNone/>
          </a:pPr>
          <a:r>
            <a:rPr lang="en-US">
              <a:solidFill>
                <a:sysClr val="window" lastClr="FFFFFF"/>
              </a:solidFill>
              <a:latin typeface="Arial"/>
              <a:ea typeface="+mn-ea"/>
              <a:cs typeface="+mn-cs"/>
            </a:rPr>
            <a:t>PGY 2</a:t>
          </a:r>
        </a:p>
      </dgm:t>
    </dgm:pt>
    <dgm:pt modelId="{FCE17B4D-0795-47FA-9877-2F63BA51E5AA}" type="parTrans" cxnId="{E5D5961C-B750-4A51-BCE4-B2C389BBC786}">
      <dgm:prSet/>
      <dgm:spPr/>
      <dgm:t>
        <a:bodyPr/>
        <a:lstStyle/>
        <a:p>
          <a:endParaRPr lang="en-US"/>
        </a:p>
      </dgm:t>
    </dgm:pt>
    <dgm:pt modelId="{57685878-609F-477B-A501-9AE346E4E7A7}" type="sibTrans" cxnId="{E5D5961C-B750-4A51-BCE4-B2C389BBC786}">
      <dgm:prSet/>
      <dgm:spPr/>
      <dgm:t>
        <a:bodyPr/>
        <a:lstStyle/>
        <a:p>
          <a:endParaRPr lang="en-US"/>
        </a:p>
      </dgm:t>
    </dgm:pt>
    <dgm:pt modelId="{E0425C6C-7A36-47EE-A605-B09643CFCB4D}">
      <dgm:prSet phldrT="[Text]"/>
      <dgm:spPr>
        <a:xfrm>
          <a:off x="4393021" y="704073"/>
          <a:ext cx="1932154" cy="5565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gm:spPr>
      <dgm:t>
        <a:bodyPr/>
        <a:lstStyle/>
        <a:p>
          <a:pPr>
            <a:buNone/>
          </a:pPr>
          <a:r>
            <a:rPr lang="en-US">
              <a:solidFill>
                <a:sysClr val="window" lastClr="FFFFFF"/>
              </a:solidFill>
              <a:latin typeface="Arial"/>
              <a:ea typeface="+mn-ea"/>
              <a:cs typeface="+mn-cs"/>
            </a:rPr>
            <a:t>PGY 3</a:t>
          </a:r>
        </a:p>
      </dgm:t>
    </dgm:pt>
    <dgm:pt modelId="{4224F312-03AD-492C-A516-9502634A86F9}" type="parTrans" cxnId="{C1E9BA61-5D5D-4EE7-B7E7-CA645C479FD8}">
      <dgm:prSet/>
      <dgm:spPr/>
      <dgm:t>
        <a:bodyPr/>
        <a:lstStyle/>
        <a:p>
          <a:endParaRPr lang="en-US"/>
        </a:p>
      </dgm:t>
    </dgm:pt>
    <dgm:pt modelId="{D4EBCE07-E22F-4989-9ACA-D15297A2905D}" type="sibTrans" cxnId="{C1E9BA61-5D5D-4EE7-B7E7-CA645C479FD8}">
      <dgm:prSet/>
      <dgm:spPr/>
      <dgm:t>
        <a:bodyPr/>
        <a:lstStyle/>
        <a:p>
          <a:endParaRPr lang="en-US"/>
        </a:p>
      </dgm:t>
    </dgm:pt>
    <dgm:pt modelId="{6E2AD648-04D5-47E0-87E2-ECB2CC17887E}">
      <dgm:prSet/>
      <dgm:spPr>
        <a:xfrm>
          <a:off x="6589402" y="704073"/>
          <a:ext cx="1932154" cy="5565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gm:spPr>
      <dgm:t>
        <a:bodyPr/>
        <a:lstStyle/>
        <a:p>
          <a:pPr>
            <a:buNone/>
          </a:pPr>
          <a:r>
            <a:rPr lang="en-US" err="1">
              <a:solidFill>
                <a:sysClr val="window" lastClr="FFFFFF"/>
              </a:solidFill>
              <a:latin typeface="Arial"/>
              <a:ea typeface="+mn-ea"/>
              <a:cs typeface="+mn-cs"/>
            </a:rPr>
            <a:t>Yr</a:t>
          </a:r>
          <a:r>
            <a:rPr lang="en-US">
              <a:solidFill>
                <a:sysClr val="window" lastClr="FFFFFF"/>
              </a:solidFill>
              <a:latin typeface="Arial"/>
              <a:ea typeface="+mn-ea"/>
              <a:cs typeface="+mn-cs"/>
            </a:rPr>
            <a:t> 4</a:t>
          </a:r>
        </a:p>
      </dgm:t>
    </dgm:pt>
    <dgm:pt modelId="{A04E63DE-5BAC-4F3E-8ABC-976C5BB431D8}" type="parTrans" cxnId="{82E62379-1370-4D89-8247-F6557ACD7080}">
      <dgm:prSet/>
      <dgm:spPr/>
      <dgm:t>
        <a:bodyPr/>
        <a:lstStyle/>
        <a:p>
          <a:endParaRPr lang="en-US"/>
        </a:p>
      </dgm:t>
    </dgm:pt>
    <dgm:pt modelId="{574149FF-FAD6-40C4-8650-BCF95C66C057}" type="sibTrans" cxnId="{82E62379-1370-4D89-8247-F6557ACD7080}">
      <dgm:prSet/>
      <dgm:spPr/>
      <dgm:t>
        <a:bodyPr/>
        <a:lstStyle/>
        <a:p>
          <a:endParaRPr lang="en-US"/>
        </a:p>
      </dgm:t>
    </dgm:pt>
    <dgm:pt modelId="{7334F8EC-59BF-4AD0-BA2C-4BBBE48C948D}" type="pres">
      <dgm:prSet presAssocID="{C075505D-AB72-4193-92D4-52AA3A3D0581}" presName="CompostProcess" presStyleCnt="0">
        <dgm:presLayoutVars>
          <dgm:dir/>
          <dgm:resizeHandles val="exact"/>
        </dgm:presLayoutVars>
      </dgm:prSet>
      <dgm:spPr/>
    </dgm:pt>
    <dgm:pt modelId="{BD6F0D0A-9866-4D24-B027-6F70A9FF08AE}" type="pres">
      <dgm:prSet presAssocID="{C075505D-AB72-4193-92D4-52AA3A3D0581}" presName="arrow" presStyleLbl="bgShp" presStyleIdx="0" presStyleCnt="1" custLinFactNeighborY="8374"/>
      <dgm:spPr>
        <a:xfrm>
          <a:off x="639136" y="0"/>
          <a:ext cx="7243544" cy="1964698"/>
        </a:xfrm>
        <a:prstGeom prst="rightArrow">
          <a:avLst/>
        </a:prstGeom>
        <a:solidFill>
          <a:srgbClr val="F7901E">
            <a:tint val="40000"/>
            <a:hueOff val="0"/>
            <a:satOff val="0"/>
            <a:lumOff val="0"/>
            <a:alphaOff val="0"/>
          </a:srgbClr>
        </a:solidFill>
        <a:ln>
          <a:noFill/>
        </a:ln>
        <a:effectLst/>
      </dgm:spPr>
    </dgm:pt>
    <dgm:pt modelId="{5002B2C8-7244-444D-84F9-E01470E729DC}" type="pres">
      <dgm:prSet presAssocID="{C075505D-AB72-4193-92D4-52AA3A3D0581}" presName="linearProcess" presStyleCnt="0"/>
      <dgm:spPr/>
    </dgm:pt>
    <dgm:pt modelId="{1CA0DB32-AC3F-4525-BAF3-43370636EC9C}" type="pres">
      <dgm:prSet presAssocID="{30448386-9769-4C65-BBCC-F31797D0000E}" presName="textNode" presStyleLbl="node1" presStyleIdx="0" presStyleCnt="4" custScaleY="70819">
        <dgm:presLayoutVars>
          <dgm:bulletEnabled val="1"/>
        </dgm:presLayoutVars>
      </dgm:prSet>
      <dgm:spPr/>
    </dgm:pt>
    <dgm:pt modelId="{D3A5BE40-C3CA-44C1-8287-1A7AA7E97AA0}" type="pres">
      <dgm:prSet presAssocID="{514A25A1-7D17-4E82-8862-A32D809E61EC}" presName="sibTrans" presStyleCnt="0"/>
      <dgm:spPr/>
    </dgm:pt>
    <dgm:pt modelId="{C3A9EEE1-4E04-4B03-95EF-890AF005C8BC}" type="pres">
      <dgm:prSet presAssocID="{F79C660B-0111-4905-AD79-A547BA54F4EF}" presName="textNode" presStyleLbl="node1" presStyleIdx="1" presStyleCnt="4" custScaleY="70819">
        <dgm:presLayoutVars>
          <dgm:bulletEnabled val="1"/>
        </dgm:presLayoutVars>
      </dgm:prSet>
      <dgm:spPr/>
    </dgm:pt>
    <dgm:pt modelId="{8F262AB2-8D06-44C8-8C4D-28ACF60DAC63}" type="pres">
      <dgm:prSet presAssocID="{57685878-609F-477B-A501-9AE346E4E7A7}" presName="sibTrans" presStyleCnt="0"/>
      <dgm:spPr/>
    </dgm:pt>
    <dgm:pt modelId="{94C7B1E1-4640-4377-BBF9-383B77A60750}" type="pres">
      <dgm:prSet presAssocID="{E0425C6C-7A36-47EE-A605-B09643CFCB4D}" presName="textNode" presStyleLbl="node1" presStyleIdx="2" presStyleCnt="4" custScaleY="70819">
        <dgm:presLayoutVars>
          <dgm:bulletEnabled val="1"/>
        </dgm:presLayoutVars>
      </dgm:prSet>
      <dgm:spPr/>
    </dgm:pt>
    <dgm:pt modelId="{14BE0369-00DD-4FED-B274-EC38C5F0CC23}" type="pres">
      <dgm:prSet presAssocID="{D4EBCE07-E22F-4989-9ACA-D15297A2905D}" presName="sibTrans" presStyleCnt="0"/>
      <dgm:spPr/>
    </dgm:pt>
    <dgm:pt modelId="{DAD3CCE4-0D37-43D0-A261-BCF53D93DB58}" type="pres">
      <dgm:prSet presAssocID="{6E2AD648-04D5-47E0-87E2-ECB2CC17887E}" presName="textNode" presStyleLbl="node1" presStyleIdx="3" presStyleCnt="4" custScaleY="70819">
        <dgm:presLayoutVars>
          <dgm:bulletEnabled val="1"/>
        </dgm:presLayoutVars>
      </dgm:prSet>
      <dgm:spPr/>
    </dgm:pt>
  </dgm:ptLst>
  <dgm:cxnLst>
    <dgm:cxn modelId="{4CA94A00-72BF-4CA9-8240-B0A454DC7023}" type="presOf" srcId="{6E2AD648-04D5-47E0-87E2-ECB2CC17887E}" destId="{DAD3CCE4-0D37-43D0-A261-BCF53D93DB58}" srcOrd="0" destOrd="0" presId="urn:microsoft.com/office/officeart/2005/8/layout/hProcess9"/>
    <dgm:cxn modelId="{A5A9CE13-A754-42D2-8D63-1BEEDDD38FDB}" srcId="{C075505D-AB72-4193-92D4-52AA3A3D0581}" destId="{30448386-9769-4C65-BBCC-F31797D0000E}" srcOrd="0" destOrd="0" parTransId="{B215F48A-36D2-4702-84E4-ADF6F14F385E}" sibTransId="{514A25A1-7D17-4E82-8862-A32D809E61EC}"/>
    <dgm:cxn modelId="{10566315-E956-43B1-944A-7181F3E2D3D3}" type="presOf" srcId="{E0425C6C-7A36-47EE-A605-B09643CFCB4D}" destId="{94C7B1E1-4640-4377-BBF9-383B77A60750}" srcOrd="0" destOrd="0" presId="urn:microsoft.com/office/officeart/2005/8/layout/hProcess9"/>
    <dgm:cxn modelId="{E5D5961C-B750-4A51-BCE4-B2C389BBC786}" srcId="{C075505D-AB72-4193-92D4-52AA3A3D0581}" destId="{F79C660B-0111-4905-AD79-A547BA54F4EF}" srcOrd="1" destOrd="0" parTransId="{FCE17B4D-0795-47FA-9877-2F63BA51E5AA}" sibTransId="{57685878-609F-477B-A501-9AE346E4E7A7}"/>
    <dgm:cxn modelId="{C1E9BA61-5D5D-4EE7-B7E7-CA645C479FD8}" srcId="{C075505D-AB72-4193-92D4-52AA3A3D0581}" destId="{E0425C6C-7A36-47EE-A605-B09643CFCB4D}" srcOrd="2" destOrd="0" parTransId="{4224F312-03AD-492C-A516-9502634A86F9}" sibTransId="{D4EBCE07-E22F-4989-9ACA-D15297A2905D}"/>
    <dgm:cxn modelId="{C6B12945-2842-400E-A69A-BB33D854C39B}" type="presOf" srcId="{C075505D-AB72-4193-92D4-52AA3A3D0581}" destId="{7334F8EC-59BF-4AD0-BA2C-4BBBE48C948D}" srcOrd="0" destOrd="0" presId="urn:microsoft.com/office/officeart/2005/8/layout/hProcess9"/>
    <dgm:cxn modelId="{82E62379-1370-4D89-8247-F6557ACD7080}" srcId="{C075505D-AB72-4193-92D4-52AA3A3D0581}" destId="{6E2AD648-04D5-47E0-87E2-ECB2CC17887E}" srcOrd="3" destOrd="0" parTransId="{A04E63DE-5BAC-4F3E-8ABC-976C5BB431D8}" sibTransId="{574149FF-FAD6-40C4-8650-BCF95C66C057}"/>
    <dgm:cxn modelId="{9DAB97D2-F9AE-4388-ACFA-1490AC19EDB0}" type="presOf" srcId="{F79C660B-0111-4905-AD79-A547BA54F4EF}" destId="{C3A9EEE1-4E04-4B03-95EF-890AF005C8BC}" srcOrd="0" destOrd="0" presId="urn:microsoft.com/office/officeart/2005/8/layout/hProcess9"/>
    <dgm:cxn modelId="{4601D4E0-B5A1-4350-80A5-21C5B256FB55}" type="presOf" srcId="{30448386-9769-4C65-BBCC-F31797D0000E}" destId="{1CA0DB32-AC3F-4525-BAF3-43370636EC9C}" srcOrd="0" destOrd="0" presId="urn:microsoft.com/office/officeart/2005/8/layout/hProcess9"/>
    <dgm:cxn modelId="{5AE57CD1-F37C-4778-8BFE-2553E5DEAF89}" type="presParOf" srcId="{7334F8EC-59BF-4AD0-BA2C-4BBBE48C948D}" destId="{BD6F0D0A-9866-4D24-B027-6F70A9FF08AE}" srcOrd="0" destOrd="0" presId="urn:microsoft.com/office/officeart/2005/8/layout/hProcess9"/>
    <dgm:cxn modelId="{9556751D-61CA-4353-A066-4D2BD7CA93FC}" type="presParOf" srcId="{7334F8EC-59BF-4AD0-BA2C-4BBBE48C948D}" destId="{5002B2C8-7244-444D-84F9-E01470E729DC}" srcOrd="1" destOrd="0" presId="urn:microsoft.com/office/officeart/2005/8/layout/hProcess9"/>
    <dgm:cxn modelId="{91F4D8D7-CC44-4F64-9081-D6055D3DD6BF}" type="presParOf" srcId="{5002B2C8-7244-444D-84F9-E01470E729DC}" destId="{1CA0DB32-AC3F-4525-BAF3-43370636EC9C}" srcOrd="0" destOrd="0" presId="urn:microsoft.com/office/officeart/2005/8/layout/hProcess9"/>
    <dgm:cxn modelId="{2D9F4BBC-5B0F-4830-BEF8-0BE50B502709}" type="presParOf" srcId="{5002B2C8-7244-444D-84F9-E01470E729DC}" destId="{D3A5BE40-C3CA-44C1-8287-1A7AA7E97AA0}" srcOrd="1" destOrd="0" presId="urn:microsoft.com/office/officeart/2005/8/layout/hProcess9"/>
    <dgm:cxn modelId="{70E43863-5A8F-4F32-8395-1CDB3BBB6645}" type="presParOf" srcId="{5002B2C8-7244-444D-84F9-E01470E729DC}" destId="{C3A9EEE1-4E04-4B03-95EF-890AF005C8BC}" srcOrd="2" destOrd="0" presId="urn:microsoft.com/office/officeart/2005/8/layout/hProcess9"/>
    <dgm:cxn modelId="{92873AFB-F72C-41A3-9E2A-D38D1F525FFD}" type="presParOf" srcId="{5002B2C8-7244-444D-84F9-E01470E729DC}" destId="{8F262AB2-8D06-44C8-8C4D-28ACF60DAC63}" srcOrd="3" destOrd="0" presId="urn:microsoft.com/office/officeart/2005/8/layout/hProcess9"/>
    <dgm:cxn modelId="{30722C5B-0544-4EB1-9687-F632A1ADE7AD}" type="presParOf" srcId="{5002B2C8-7244-444D-84F9-E01470E729DC}" destId="{94C7B1E1-4640-4377-BBF9-383B77A60750}" srcOrd="4" destOrd="0" presId="urn:microsoft.com/office/officeart/2005/8/layout/hProcess9"/>
    <dgm:cxn modelId="{CE4FA400-3B2D-4BA7-B9D4-75BD0CC961C4}" type="presParOf" srcId="{5002B2C8-7244-444D-84F9-E01470E729DC}" destId="{14BE0369-00DD-4FED-B274-EC38C5F0CC23}" srcOrd="5" destOrd="0" presId="urn:microsoft.com/office/officeart/2005/8/layout/hProcess9"/>
    <dgm:cxn modelId="{18B39F4F-0D68-4BA0-A2F4-6096CFD421AF}" type="presParOf" srcId="{5002B2C8-7244-444D-84F9-E01470E729DC}" destId="{DAD3CCE4-0D37-43D0-A261-BCF53D93DB58}"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E774D77-0ED4-4F25-AD95-F7C050733B45}"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US"/>
        </a:p>
      </dgm:t>
    </dgm:pt>
    <dgm:pt modelId="{A6F19F45-8E78-4320-8504-D18D7405CF55}">
      <dgm:prSet phldrT="[Text]" custT="1"/>
      <dgm:spPr>
        <a:xfrm>
          <a:off x="792626" y="1147"/>
          <a:ext cx="1466819" cy="880091"/>
        </a:xfrm>
        <a:prstGeom prst="roundRect">
          <a:avLst>
            <a:gd name="adj" fmla="val 10000"/>
          </a:avLst>
        </a:prstGeom>
        <a:solidFill>
          <a:srgbClr val="474C55"/>
        </a:solidFill>
        <a:ln w="12700" cap="flat" cmpd="sng" algn="ctr">
          <a:noFill/>
          <a:prstDash val="solid"/>
          <a:miter lim="800000"/>
        </a:ln>
        <a:effectLst/>
      </dgm:spPr>
      <dgm:t>
        <a:bodyPr/>
        <a:lstStyle/>
        <a:p>
          <a:pPr>
            <a:buNone/>
          </a:pPr>
          <a:r>
            <a:rPr lang="en-US" sz="1800">
              <a:solidFill>
                <a:sysClr val="window" lastClr="FFFFFF"/>
              </a:solidFill>
              <a:latin typeface="Arial"/>
              <a:ea typeface="+mn-ea"/>
              <a:cs typeface="+mn-cs"/>
            </a:rPr>
            <a:t>Pediatrics</a:t>
          </a:r>
        </a:p>
      </dgm:t>
    </dgm:pt>
    <dgm:pt modelId="{EA6C20A3-BCCE-4F28-877A-EDC372C260B2}" type="parTrans" cxnId="{7F73FCBE-D5DA-4622-AC47-3E0057A8C001}">
      <dgm:prSet/>
      <dgm:spPr/>
      <dgm:t>
        <a:bodyPr/>
        <a:lstStyle/>
        <a:p>
          <a:endParaRPr lang="en-US" sz="1800"/>
        </a:p>
      </dgm:t>
    </dgm:pt>
    <dgm:pt modelId="{3EEF1F55-1B48-4869-9B75-8EC5EBCFA665}" type="sibTrans" cxnId="{7F73FCBE-D5DA-4622-AC47-3E0057A8C001}">
      <dgm:prSet/>
      <dgm:spPr>
        <a:xfrm rot="5400000">
          <a:off x="543526" y="701683"/>
          <a:ext cx="1092521" cy="132013"/>
        </a:xfrm>
        <a:prstGeom prst="rect">
          <a:avLst/>
        </a:prstGeom>
        <a:solidFill>
          <a:srgbClr val="82858C"/>
        </a:solidFill>
        <a:ln>
          <a:noFill/>
        </a:ln>
        <a:effectLst/>
      </dgm:spPr>
      <dgm:t>
        <a:bodyPr/>
        <a:lstStyle/>
        <a:p>
          <a:endParaRPr lang="en-US" sz="1800"/>
        </a:p>
      </dgm:t>
    </dgm:pt>
    <dgm:pt modelId="{12DB1948-E88D-4D77-8FEE-DD50F3B828D5}">
      <dgm:prSet phldrT="[Text]" custT="1"/>
      <dgm:spPr>
        <a:xfrm>
          <a:off x="792626" y="1101262"/>
          <a:ext cx="1466819" cy="880091"/>
        </a:xfrm>
        <a:prstGeom prst="roundRect">
          <a:avLst>
            <a:gd name="adj" fmla="val 10000"/>
          </a:avLst>
        </a:prstGeom>
        <a:solidFill>
          <a:srgbClr val="008FB4">
            <a:hueOff val="0"/>
            <a:satOff val="0"/>
            <a:lumOff val="0"/>
            <a:alphaOff val="0"/>
          </a:srgbClr>
        </a:solidFill>
        <a:ln w="12700" cap="flat" cmpd="sng" algn="ctr">
          <a:noFill/>
          <a:prstDash val="solid"/>
          <a:miter lim="800000"/>
        </a:ln>
        <a:effectLst/>
      </dgm:spPr>
      <dgm:t>
        <a:bodyPr/>
        <a:lstStyle/>
        <a:p>
          <a:pPr>
            <a:buNone/>
          </a:pPr>
          <a:r>
            <a:rPr lang="en-US" sz="1800">
              <a:solidFill>
                <a:sysClr val="window" lastClr="FFFFFF"/>
              </a:solidFill>
              <a:latin typeface="Arial"/>
              <a:ea typeface="+mn-ea"/>
              <a:cs typeface="+mn-cs"/>
            </a:rPr>
            <a:t>OBGYN</a:t>
          </a:r>
        </a:p>
      </dgm:t>
    </dgm:pt>
    <dgm:pt modelId="{BD7C2476-80F4-49C4-A8F9-54125F7A8FAF}" type="parTrans" cxnId="{7E3ECFDE-471B-4E9A-BE45-3B76F79585BD}">
      <dgm:prSet/>
      <dgm:spPr/>
      <dgm:t>
        <a:bodyPr/>
        <a:lstStyle/>
        <a:p>
          <a:endParaRPr lang="en-US" sz="1800"/>
        </a:p>
      </dgm:t>
    </dgm:pt>
    <dgm:pt modelId="{91666136-62D8-4C3A-9088-C01CEC17272C}" type="sibTrans" cxnId="{7E3ECFDE-471B-4E9A-BE45-3B76F79585BD}">
      <dgm:prSet/>
      <dgm:spPr>
        <a:xfrm rot="5400000">
          <a:off x="543526" y="1801798"/>
          <a:ext cx="1092521" cy="132013"/>
        </a:xfrm>
        <a:prstGeom prst="rect">
          <a:avLst/>
        </a:prstGeom>
        <a:solidFill>
          <a:srgbClr val="82858C"/>
        </a:solidFill>
        <a:ln>
          <a:noFill/>
        </a:ln>
        <a:effectLst/>
      </dgm:spPr>
      <dgm:t>
        <a:bodyPr/>
        <a:lstStyle/>
        <a:p>
          <a:endParaRPr lang="en-US" sz="1800"/>
        </a:p>
      </dgm:t>
    </dgm:pt>
    <dgm:pt modelId="{5AB109E0-ECF3-44F0-BB92-9EE0ED5BA075}">
      <dgm:prSet phldrT="[Text]" custT="1"/>
      <dgm:spPr>
        <a:xfrm>
          <a:off x="792626" y="2201377"/>
          <a:ext cx="1466819" cy="880091"/>
        </a:xfrm>
        <a:prstGeom prst="roundRect">
          <a:avLst>
            <a:gd name="adj" fmla="val 10000"/>
          </a:avLst>
        </a:prstGeom>
        <a:solidFill>
          <a:srgbClr val="65B0CA"/>
        </a:solidFill>
        <a:ln w="12700" cap="flat" cmpd="sng" algn="ctr">
          <a:noFill/>
          <a:prstDash val="solid"/>
          <a:miter lim="800000"/>
        </a:ln>
        <a:effectLst/>
      </dgm:spPr>
      <dgm:t>
        <a:bodyPr/>
        <a:lstStyle/>
        <a:p>
          <a:pPr>
            <a:buNone/>
          </a:pPr>
          <a:r>
            <a:rPr lang="en-US" sz="1800">
              <a:solidFill>
                <a:sysClr val="window" lastClr="FFFFFF"/>
              </a:solidFill>
              <a:latin typeface="Arial"/>
              <a:ea typeface="+mn-ea"/>
              <a:cs typeface="+mn-cs"/>
            </a:rPr>
            <a:t>Adult Medicine</a:t>
          </a:r>
        </a:p>
      </dgm:t>
    </dgm:pt>
    <dgm:pt modelId="{E514835C-E65B-4ED3-ADF4-04BB769378A4}" type="parTrans" cxnId="{979E5383-CBAD-48F7-9734-CFC5DB72ACA6}">
      <dgm:prSet/>
      <dgm:spPr/>
      <dgm:t>
        <a:bodyPr/>
        <a:lstStyle/>
        <a:p>
          <a:endParaRPr lang="en-US" sz="1800"/>
        </a:p>
      </dgm:t>
    </dgm:pt>
    <dgm:pt modelId="{A8B37171-ED3D-43EB-BBCC-8781D0F6B81D}" type="sibTrans" cxnId="{979E5383-CBAD-48F7-9734-CFC5DB72ACA6}">
      <dgm:prSet/>
      <dgm:spPr>
        <a:xfrm>
          <a:off x="1093583" y="2351856"/>
          <a:ext cx="1943276" cy="132013"/>
        </a:xfrm>
        <a:prstGeom prst="rect">
          <a:avLst/>
        </a:prstGeom>
        <a:solidFill>
          <a:srgbClr val="82858C"/>
        </a:solidFill>
        <a:ln>
          <a:noFill/>
        </a:ln>
        <a:effectLst/>
      </dgm:spPr>
      <dgm:t>
        <a:bodyPr/>
        <a:lstStyle/>
        <a:p>
          <a:endParaRPr lang="en-US" sz="1800"/>
        </a:p>
      </dgm:t>
    </dgm:pt>
    <dgm:pt modelId="{5D9A2705-A2F1-4FCE-A767-1D12206514D5}">
      <dgm:prSet phldrT="[Text]" custT="1"/>
      <dgm:spPr>
        <a:xfrm>
          <a:off x="2743496" y="2201377"/>
          <a:ext cx="1466819" cy="880091"/>
        </a:xfrm>
        <a:prstGeom prst="roundRect">
          <a:avLst>
            <a:gd name="adj" fmla="val 10000"/>
          </a:avLst>
        </a:prstGeom>
        <a:solidFill>
          <a:srgbClr val="82858C">
            <a:hueOff val="0"/>
            <a:satOff val="0"/>
            <a:lumOff val="0"/>
            <a:alphaOff val="0"/>
          </a:srgbClr>
        </a:solidFill>
        <a:ln w="12700" cap="flat" cmpd="sng" algn="ctr">
          <a:noFill/>
          <a:prstDash val="solid"/>
          <a:miter lim="800000"/>
        </a:ln>
        <a:effectLst/>
      </dgm:spPr>
      <dgm:t>
        <a:bodyPr/>
        <a:lstStyle/>
        <a:p>
          <a:pPr>
            <a:buNone/>
          </a:pPr>
          <a:r>
            <a:rPr lang="en-US" sz="1800">
              <a:solidFill>
                <a:sysClr val="window" lastClr="FFFFFF"/>
              </a:solidFill>
              <a:latin typeface="Arial"/>
              <a:ea typeface="+mn-ea"/>
              <a:cs typeface="+mn-cs"/>
            </a:rPr>
            <a:t>Specialty Surgery</a:t>
          </a:r>
        </a:p>
      </dgm:t>
    </dgm:pt>
    <dgm:pt modelId="{7B380FEF-15E0-428B-9EBB-B54635C5A935}" type="parTrans" cxnId="{381EB9C5-7E75-4B63-B1D4-0765AD0FFBBC}">
      <dgm:prSet/>
      <dgm:spPr/>
      <dgm:t>
        <a:bodyPr/>
        <a:lstStyle/>
        <a:p>
          <a:endParaRPr lang="en-US" sz="1800"/>
        </a:p>
      </dgm:t>
    </dgm:pt>
    <dgm:pt modelId="{911F06E9-73A2-4CE4-8952-369D3A8DA0EB}" type="sibTrans" cxnId="{381EB9C5-7E75-4B63-B1D4-0765AD0FFBBC}">
      <dgm:prSet/>
      <dgm:spPr>
        <a:xfrm rot="16200000">
          <a:off x="2494396" y="1801798"/>
          <a:ext cx="1092521" cy="132013"/>
        </a:xfrm>
        <a:prstGeom prst="rect">
          <a:avLst/>
        </a:prstGeom>
        <a:solidFill>
          <a:srgbClr val="82858C">
            <a:hueOff val="0"/>
            <a:satOff val="0"/>
            <a:lumOff val="0"/>
            <a:alphaOff val="0"/>
          </a:srgbClr>
        </a:solidFill>
        <a:ln>
          <a:noFill/>
        </a:ln>
        <a:effectLst/>
      </dgm:spPr>
      <dgm:t>
        <a:bodyPr/>
        <a:lstStyle/>
        <a:p>
          <a:endParaRPr lang="en-US" sz="1800"/>
        </a:p>
      </dgm:t>
    </dgm:pt>
    <dgm:pt modelId="{3E50E0B2-6777-4056-87FE-2F4A0B9DFA64}">
      <dgm:prSet phldrT="[Text]" custT="1"/>
      <dgm:spPr>
        <a:xfrm>
          <a:off x="2743496" y="1101262"/>
          <a:ext cx="1466819" cy="880091"/>
        </a:xfrm>
        <a:prstGeom prst="roundRect">
          <a:avLst>
            <a:gd name="adj" fmla="val 10000"/>
          </a:avLst>
        </a:prstGeom>
        <a:solidFill>
          <a:srgbClr val="474C55"/>
        </a:solidFill>
        <a:ln w="12700" cap="flat" cmpd="sng" algn="ctr">
          <a:noFill/>
          <a:prstDash val="solid"/>
          <a:miter lim="800000"/>
        </a:ln>
        <a:effectLst/>
      </dgm:spPr>
      <dgm:t>
        <a:bodyPr/>
        <a:lstStyle/>
        <a:p>
          <a:pPr>
            <a:buNone/>
          </a:pPr>
          <a:r>
            <a:rPr lang="en-US" sz="1800">
              <a:solidFill>
                <a:sysClr val="window" lastClr="FFFFFF"/>
              </a:solidFill>
              <a:latin typeface="Arial"/>
              <a:ea typeface="+mn-ea"/>
              <a:cs typeface="+mn-cs"/>
            </a:rPr>
            <a:t>Surgery</a:t>
          </a:r>
        </a:p>
      </dgm:t>
    </dgm:pt>
    <dgm:pt modelId="{09D87AEB-6AD6-4873-9AF7-BE784CCCCE88}" type="parTrans" cxnId="{7BAEC89E-08B6-4030-B488-58A34C912425}">
      <dgm:prSet/>
      <dgm:spPr/>
      <dgm:t>
        <a:bodyPr/>
        <a:lstStyle/>
        <a:p>
          <a:endParaRPr lang="en-US" sz="1800"/>
        </a:p>
      </dgm:t>
    </dgm:pt>
    <dgm:pt modelId="{8CDDCEE2-2E4C-4623-823D-0B61C2EA7233}" type="sibTrans" cxnId="{7BAEC89E-08B6-4030-B488-58A34C912425}">
      <dgm:prSet/>
      <dgm:spPr>
        <a:xfrm rot="16200000">
          <a:off x="2494396" y="701683"/>
          <a:ext cx="1092521" cy="132013"/>
        </a:xfrm>
        <a:prstGeom prst="rect">
          <a:avLst/>
        </a:prstGeom>
        <a:solidFill>
          <a:srgbClr val="82858C"/>
        </a:solidFill>
        <a:ln>
          <a:noFill/>
        </a:ln>
        <a:effectLst/>
      </dgm:spPr>
      <dgm:t>
        <a:bodyPr/>
        <a:lstStyle/>
        <a:p>
          <a:endParaRPr lang="en-US" sz="1800"/>
        </a:p>
      </dgm:t>
    </dgm:pt>
    <dgm:pt modelId="{E2F6A3CE-F1E1-4913-816B-C766E2C00D99}">
      <dgm:prSet phldrT="[Text]" custT="1"/>
      <dgm:spPr>
        <a:xfrm>
          <a:off x="2743496" y="1147"/>
          <a:ext cx="1466819" cy="880091"/>
        </a:xfrm>
        <a:prstGeom prst="roundRect">
          <a:avLst>
            <a:gd name="adj" fmla="val 10000"/>
          </a:avLst>
        </a:prstGeom>
        <a:solidFill>
          <a:srgbClr val="008FB4"/>
        </a:solidFill>
        <a:ln w="12700" cap="flat" cmpd="sng" algn="ctr">
          <a:noFill/>
          <a:prstDash val="solid"/>
          <a:miter lim="800000"/>
        </a:ln>
        <a:effectLst/>
      </dgm:spPr>
      <dgm:t>
        <a:bodyPr/>
        <a:lstStyle/>
        <a:p>
          <a:pPr>
            <a:buNone/>
          </a:pPr>
          <a:r>
            <a:rPr lang="en-US" sz="1800">
              <a:solidFill>
                <a:sysClr val="window" lastClr="FFFFFF"/>
              </a:solidFill>
              <a:latin typeface="Arial"/>
              <a:ea typeface="+mn-ea"/>
              <a:cs typeface="+mn-cs"/>
            </a:rPr>
            <a:t>Behavioral Health</a:t>
          </a:r>
        </a:p>
      </dgm:t>
    </dgm:pt>
    <dgm:pt modelId="{370897F5-46C4-4E3C-8276-0233673E9510}" type="parTrans" cxnId="{4A5FB4E2-675A-4E3D-ADE7-40E46B5287C5}">
      <dgm:prSet/>
      <dgm:spPr/>
      <dgm:t>
        <a:bodyPr/>
        <a:lstStyle/>
        <a:p>
          <a:endParaRPr lang="en-US" sz="1800"/>
        </a:p>
      </dgm:t>
    </dgm:pt>
    <dgm:pt modelId="{AD18CB0B-A172-43C5-B1F4-64D676BE7741}" type="sibTrans" cxnId="{4A5FB4E2-675A-4E3D-ADE7-40E46B5287C5}">
      <dgm:prSet/>
      <dgm:spPr>
        <a:xfrm>
          <a:off x="3044454" y="151626"/>
          <a:ext cx="1943276" cy="132013"/>
        </a:xfrm>
        <a:prstGeom prst="rect">
          <a:avLst/>
        </a:prstGeom>
        <a:solidFill>
          <a:srgbClr val="82858C"/>
        </a:solidFill>
        <a:ln>
          <a:noFill/>
        </a:ln>
        <a:effectLst/>
      </dgm:spPr>
      <dgm:t>
        <a:bodyPr/>
        <a:lstStyle/>
        <a:p>
          <a:endParaRPr lang="en-US" sz="1800"/>
        </a:p>
      </dgm:t>
    </dgm:pt>
    <dgm:pt modelId="{4F23B5D5-54AF-42F1-AAAC-AC81025BD482}">
      <dgm:prSet phldrT="[Text]" custT="1"/>
      <dgm:spPr>
        <a:xfrm>
          <a:off x="4694367" y="1147"/>
          <a:ext cx="1466819" cy="880091"/>
        </a:xfrm>
        <a:prstGeom prst="roundRect">
          <a:avLst>
            <a:gd name="adj" fmla="val 10000"/>
          </a:avLst>
        </a:prstGeom>
        <a:solidFill>
          <a:srgbClr val="65B0CA"/>
        </a:solidFill>
        <a:ln w="12700" cap="flat" cmpd="sng" algn="ctr">
          <a:noFill/>
          <a:prstDash val="solid"/>
          <a:miter lim="800000"/>
        </a:ln>
        <a:effectLst/>
      </dgm:spPr>
      <dgm:t>
        <a:bodyPr/>
        <a:lstStyle/>
        <a:p>
          <a:pPr>
            <a:buNone/>
          </a:pPr>
          <a:r>
            <a:rPr lang="en-US" sz="1800">
              <a:solidFill>
                <a:sysClr val="window" lastClr="FFFFFF"/>
              </a:solidFill>
              <a:latin typeface="Arial"/>
              <a:ea typeface="+mn-ea"/>
              <a:cs typeface="+mn-cs"/>
            </a:rPr>
            <a:t>Ambulatory Care</a:t>
          </a:r>
        </a:p>
      </dgm:t>
    </dgm:pt>
    <dgm:pt modelId="{7258F6C1-59A4-4878-86E5-365A54AB4C4B}" type="parTrans" cxnId="{DC778B97-9E16-4CF9-8DD5-C98A1F5F1A2D}">
      <dgm:prSet/>
      <dgm:spPr/>
      <dgm:t>
        <a:bodyPr/>
        <a:lstStyle/>
        <a:p>
          <a:endParaRPr lang="en-US" sz="1800"/>
        </a:p>
      </dgm:t>
    </dgm:pt>
    <dgm:pt modelId="{7AB9D7ED-7F20-48CE-9C9E-1463E3E76372}" type="sibTrans" cxnId="{DC778B97-9E16-4CF9-8DD5-C98A1F5F1A2D}">
      <dgm:prSet/>
      <dgm:spPr>
        <a:xfrm rot="5400000">
          <a:off x="4445267" y="701683"/>
          <a:ext cx="1092521" cy="132013"/>
        </a:xfrm>
        <a:prstGeom prst="rect">
          <a:avLst/>
        </a:prstGeom>
        <a:solidFill>
          <a:srgbClr val="82858C"/>
        </a:solidFill>
        <a:ln>
          <a:noFill/>
        </a:ln>
        <a:effectLst/>
      </dgm:spPr>
      <dgm:t>
        <a:bodyPr/>
        <a:lstStyle/>
        <a:p>
          <a:endParaRPr lang="en-US" sz="1800"/>
        </a:p>
      </dgm:t>
    </dgm:pt>
    <dgm:pt modelId="{5823418B-CD97-49B2-8844-51220B2F6DDD}">
      <dgm:prSet phldrT="[Text]" custT="1"/>
      <dgm:spPr>
        <a:xfrm>
          <a:off x="4694367" y="1101262"/>
          <a:ext cx="1466819" cy="880091"/>
        </a:xfrm>
        <a:prstGeom prst="roundRect">
          <a:avLst>
            <a:gd name="adj" fmla="val 10000"/>
          </a:avLst>
        </a:prstGeom>
        <a:solidFill>
          <a:srgbClr val="82858C"/>
        </a:solidFill>
        <a:ln w="12700" cap="flat" cmpd="sng" algn="ctr">
          <a:noFill/>
          <a:prstDash val="solid"/>
          <a:miter lim="800000"/>
        </a:ln>
        <a:effectLst/>
      </dgm:spPr>
      <dgm:t>
        <a:bodyPr/>
        <a:lstStyle/>
        <a:p>
          <a:pPr>
            <a:buNone/>
          </a:pPr>
          <a:r>
            <a:rPr lang="en-US" sz="1800">
              <a:solidFill>
                <a:sysClr val="window" lastClr="FFFFFF"/>
              </a:solidFill>
              <a:latin typeface="Arial"/>
              <a:ea typeface="+mn-ea"/>
              <a:cs typeface="+mn-cs"/>
            </a:rPr>
            <a:t>Geriatrics</a:t>
          </a:r>
        </a:p>
      </dgm:t>
    </dgm:pt>
    <dgm:pt modelId="{B439B19B-046B-4AB1-A610-0DECDF146B23}" type="parTrans" cxnId="{6C4804A5-E561-4D24-A1B2-F921C65C5176}">
      <dgm:prSet/>
      <dgm:spPr/>
      <dgm:t>
        <a:bodyPr/>
        <a:lstStyle/>
        <a:p>
          <a:endParaRPr lang="en-US" sz="1800"/>
        </a:p>
      </dgm:t>
    </dgm:pt>
    <dgm:pt modelId="{FEE61498-7DFB-47AB-953E-E9E9A31F7010}" type="sibTrans" cxnId="{6C4804A5-E561-4D24-A1B2-F921C65C5176}">
      <dgm:prSet/>
      <dgm:spPr>
        <a:xfrm rot="5400000">
          <a:off x="4445267" y="1801798"/>
          <a:ext cx="1092521" cy="132013"/>
        </a:xfrm>
        <a:prstGeom prst="rect">
          <a:avLst/>
        </a:prstGeom>
        <a:solidFill>
          <a:srgbClr val="82858C"/>
        </a:solidFill>
        <a:ln>
          <a:noFill/>
        </a:ln>
        <a:effectLst/>
      </dgm:spPr>
      <dgm:t>
        <a:bodyPr/>
        <a:lstStyle/>
        <a:p>
          <a:endParaRPr lang="en-US" sz="1800"/>
        </a:p>
      </dgm:t>
    </dgm:pt>
    <dgm:pt modelId="{7ED05A5C-CC03-48AD-A47E-67C567D9DFA4}">
      <dgm:prSet phldrT="[Text]" custT="1"/>
      <dgm:spPr>
        <a:xfrm>
          <a:off x="4694367" y="2201377"/>
          <a:ext cx="1466819" cy="880091"/>
        </a:xfrm>
        <a:prstGeom prst="roundRect">
          <a:avLst>
            <a:gd name="adj" fmla="val 10000"/>
          </a:avLst>
        </a:prstGeom>
        <a:solidFill>
          <a:srgbClr val="474C55"/>
        </a:solidFill>
        <a:ln w="12700" cap="flat" cmpd="sng" algn="ctr">
          <a:noFill/>
          <a:prstDash val="solid"/>
          <a:miter lim="800000"/>
        </a:ln>
        <a:effectLst/>
      </dgm:spPr>
      <dgm:t>
        <a:bodyPr/>
        <a:lstStyle/>
        <a:p>
          <a:pPr>
            <a:buNone/>
          </a:pPr>
          <a:r>
            <a:rPr lang="en-US" sz="1800">
              <a:solidFill>
                <a:sysClr val="window" lastClr="FFFFFF"/>
              </a:solidFill>
              <a:latin typeface="Arial"/>
              <a:ea typeface="+mn-ea"/>
              <a:cs typeface="+mn-cs"/>
            </a:rPr>
            <a:t>Community Health</a:t>
          </a:r>
        </a:p>
      </dgm:t>
    </dgm:pt>
    <dgm:pt modelId="{4B851A59-F628-4C6D-A9FC-AE3F9DDFFBA4}" type="parTrans" cxnId="{4B91C858-C3E7-4615-A6DA-8421E7433A93}">
      <dgm:prSet/>
      <dgm:spPr/>
      <dgm:t>
        <a:bodyPr/>
        <a:lstStyle/>
        <a:p>
          <a:endParaRPr lang="en-US" sz="1800"/>
        </a:p>
      </dgm:t>
    </dgm:pt>
    <dgm:pt modelId="{14F99CBA-D4FF-40D3-A011-B3AA9B2081B3}" type="sibTrans" cxnId="{4B91C858-C3E7-4615-A6DA-8421E7433A93}">
      <dgm:prSet/>
      <dgm:spPr/>
      <dgm:t>
        <a:bodyPr/>
        <a:lstStyle/>
        <a:p>
          <a:endParaRPr lang="en-US" sz="1800"/>
        </a:p>
      </dgm:t>
    </dgm:pt>
    <dgm:pt modelId="{9658FA5C-AB38-4B24-B32C-9A196CBD355B}" type="pres">
      <dgm:prSet presAssocID="{4E774D77-0ED4-4F25-AD95-F7C050733B45}" presName="Name0" presStyleCnt="0">
        <dgm:presLayoutVars>
          <dgm:dir/>
          <dgm:resizeHandles/>
        </dgm:presLayoutVars>
      </dgm:prSet>
      <dgm:spPr/>
    </dgm:pt>
    <dgm:pt modelId="{3A651902-8869-4858-B99C-BC2B85B3E559}" type="pres">
      <dgm:prSet presAssocID="{A6F19F45-8E78-4320-8504-D18D7405CF55}" presName="compNode" presStyleCnt="0"/>
      <dgm:spPr/>
    </dgm:pt>
    <dgm:pt modelId="{911946BB-417B-424F-8447-A6F15A02FA27}" type="pres">
      <dgm:prSet presAssocID="{A6F19F45-8E78-4320-8504-D18D7405CF55}" presName="dummyConnPt" presStyleCnt="0"/>
      <dgm:spPr/>
    </dgm:pt>
    <dgm:pt modelId="{F447619F-A5F8-4535-A91A-EB99B033208D}" type="pres">
      <dgm:prSet presAssocID="{A6F19F45-8E78-4320-8504-D18D7405CF55}" presName="node" presStyleLbl="node1" presStyleIdx="0" presStyleCnt="9">
        <dgm:presLayoutVars>
          <dgm:bulletEnabled val="1"/>
        </dgm:presLayoutVars>
      </dgm:prSet>
      <dgm:spPr/>
    </dgm:pt>
    <dgm:pt modelId="{8D8F95B8-D03E-47C3-8411-1DE048833812}" type="pres">
      <dgm:prSet presAssocID="{3EEF1F55-1B48-4869-9B75-8EC5EBCFA665}" presName="sibTrans" presStyleLbl="bgSibTrans2D1" presStyleIdx="0" presStyleCnt="8"/>
      <dgm:spPr/>
    </dgm:pt>
    <dgm:pt modelId="{7D35CC2B-4FF6-4FE7-B454-654F1DD0ECDB}" type="pres">
      <dgm:prSet presAssocID="{12DB1948-E88D-4D77-8FEE-DD50F3B828D5}" presName="compNode" presStyleCnt="0"/>
      <dgm:spPr/>
    </dgm:pt>
    <dgm:pt modelId="{00C8A994-45AF-49B4-8F69-AE8DD33F909D}" type="pres">
      <dgm:prSet presAssocID="{12DB1948-E88D-4D77-8FEE-DD50F3B828D5}" presName="dummyConnPt" presStyleCnt="0"/>
      <dgm:spPr/>
    </dgm:pt>
    <dgm:pt modelId="{1C89FE76-B7B5-494F-A1A9-3AEEA9DED443}" type="pres">
      <dgm:prSet presAssocID="{12DB1948-E88D-4D77-8FEE-DD50F3B828D5}" presName="node" presStyleLbl="node1" presStyleIdx="1" presStyleCnt="9">
        <dgm:presLayoutVars>
          <dgm:bulletEnabled val="1"/>
        </dgm:presLayoutVars>
      </dgm:prSet>
      <dgm:spPr/>
    </dgm:pt>
    <dgm:pt modelId="{DEFA5B11-FCEC-42AD-9028-A687DA14C93F}" type="pres">
      <dgm:prSet presAssocID="{91666136-62D8-4C3A-9088-C01CEC17272C}" presName="sibTrans" presStyleLbl="bgSibTrans2D1" presStyleIdx="1" presStyleCnt="8"/>
      <dgm:spPr/>
    </dgm:pt>
    <dgm:pt modelId="{CD328098-F86E-438C-8AEA-1DBBD693CD1C}" type="pres">
      <dgm:prSet presAssocID="{5AB109E0-ECF3-44F0-BB92-9EE0ED5BA075}" presName="compNode" presStyleCnt="0"/>
      <dgm:spPr/>
    </dgm:pt>
    <dgm:pt modelId="{B27AA8B6-512F-4CC9-B989-E05AE51FE8AD}" type="pres">
      <dgm:prSet presAssocID="{5AB109E0-ECF3-44F0-BB92-9EE0ED5BA075}" presName="dummyConnPt" presStyleCnt="0"/>
      <dgm:spPr/>
    </dgm:pt>
    <dgm:pt modelId="{A47B50D2-5959-4B01-A222-6247086EC91B}" type="pres">
      <dgm:prSet presAssocID="{5AB109E0-ECF3-44F0-BB92-9EE0ED5BA075}" presName="node" presStyleLbl="node1" presStyleIdx="2" presStyleCnt="9">
        <dgm:presLayoutVars>
          <dgm:bulletEnabled val="1"/>
        </dgm:presLayoutVars>
      </dgm:prSet>
      <dgm:spPr/>
    </dgm:pt>
    <dgm:pt modelId="{6FA20DBB-7122-46D0-B4E8-B1F6A32E9018}" type="pres">
      <dgm:prSet presAssocID="{A8B37171-ED3D-43EB-BBCC-8781D0F6B81D}" presName="sibTrans" presStyleLbl="bgSibTrans2D1" presStyleIdx="2" presStyleCnt="8"/>
      <dgm:spPr/>
    </dgm:pt>
    <dgm:pt modelId="{D25092F6-3CCF-407F-A034-F25A2D6AAAC1}" type="pres">
      <dgm:prSet presAssocID="{5D9A2705-A2F1-4FCE-A767-1D12206514D5}" presName="compNode" presStyleCnt="0"/>
      <dgm:spPr/>
    </dgm:pt>
    <dgm:pt modelId="{152F057F-05E0-41B6-9498-8AF43F985572}" type="pres">
      <dgm:prSet presAssocID="{5D9A2705-A2F1-4FCE-A767-1D12206514D5}" presName="dummyConnPt" presStyleCnt="0"/>
      <dgm:spPr/>
    </dgm:pt>
    <dgm:pt modelId="{9D21BA69-8636-4E92-8906-FB92F5358081}" type="pres">
      <dgm:prSet presAssocID="{5D9A2705-A2F1-4FCE-A767-1D12206514D5}" presName="node" presStyleLbl="node1" presStyleIdx="3" presStyleCnt="9">
        <dgm:presLayoutVars>
          <dgm:bulletEnabled val="1"/>
        </dgm:presLayoutVars>
      </dgm:prSet>
      <dgm:spPr/>
    </dgm:pt>
    <dgm:pt modelId="{B20C72EF-3654-403A-87BD-353F0DD6C312}" type="pres">
      <dgm:prSet presAssocID="{911F06E9-73A2-4CE4-8952-369D3A8DA0EB}" presName="sibTrans" presStyleLbl="bgSibTrans2D1" presStyleIdx="3" presStyleCnt="8"/>
      <dgm:spPr/>
    </dgm:pt>
    <dgm:pt modelId="{E3F625FF-74CF-4EC3-9514-B911F0B38A65}" type="pres">
      <dgm:prSet presAssocID="{3E50E0B2-6777-4056-87FE-2F4A0B9DFA64}" presName="compNode" presStyleCnt="0"/>
      <dgm:spPr/>
    </dgm:pt>
    <dgm:pt modelId="{E8C6B558-0C8B-48FA-9222-45B8095CCCB2}" type="pres">
      <dgm:prSet presAssocID="{3E50E0B2-6777-4056-87FE-2F4A0B9DFA64}" presName="dummyConnPt" presStyleCnt="0"/>
      <dgm:spPr/>
    </dgm:pt>
    <dgm:pt modelId="{2F9EE162-B71C-4953-9BAC-617B8DD65E5C}" type="pres">
      <dgm:prSet presAssocID="{3E50E0B2-6777-4056-87FE-2F4A0B9DFA64}" presName="node" presStyleLbl="node1" presStyleIdx="4" presStyleCnt="9">
        <dgm:presLayoutVars>
          <dgm:bulletEnabled val="1"/>
        </dgm:presLayoutVars>
      </dgm:prSet>
      <dgm:spPr/>
    </dgm:pt>
    <dgm:pt modelId="{99CD1727-D66F-4785-A279-299430F495A2}" type="pres">
      <dgm:prSet presAssocID="{8CDDCEE2-2E4C-4623-823D-0B61C2EA7233}" presName="sibTrans" presStyleLbl="bgSibTrans2D1" presStyleIdx="4" presStyleCnt="8"/>
      <dgm:spPr/>
    </dgm:pt>
    <dgm:pt modelId="{2268874E-4224-4653-935F-03E11818CDFC}" type="pres">
      <dgm:prSet presAssocID="{E2F6A3CE-F1E1-4913-816B-C766E2C00D99}" presName="compNode" presStyleCnt="0"/>
      <dgm:spPr/>
    </dgm:pt>
    <dgm:pt modelId="{D7E7F9DB-9479-4199-B330-006A4EE21576}" type="pres">
      <dgm:prSet presAssocID="{E2F6A3CE-F1E1-4913-816B-C766E2C00D99}" presName="dummyConnPt" presStyleCnt="0"/>
      <dgm:spPr/>
    </dgm:pt>
    <dgm:pt modelId="{A8087674-C823-430E-8C82-8ECDB91D340D}" type="pres">
      <dgm:prSet presAssocID="{E2F6A3CE-F1E1-4913-816B-C766E2C00D99}" presName="node" presStyleLbl="node1" presStyleIdx="5" presStyleCnt="9">
        <dgm:presLayoutVars>
          <dgm:bulletEnabled val="1"/>
        </dgm:presLayoutVars>
      </dgm:prSet>
      <dgm:spPr/>
    </dgm:pt>
    <dgm:pt modelId="{05CB6CB3-6FFF-4D5E-8FBE-7F09C12F9E0B}" type="pres">
      <dgm:prSet presAssocID="{AD18CB0B-A172-43C5-B1F4-64D676BE7741}" presName="sibTrans" presStyleLbl="bgSibTrans2D1" presStyleIdx="5" presStyleCnt="8"/>
      <dgm:spPr/>
    </dgm:pt>
    <dgm:pt modelId="{F4E24B25-E15D-4DAF-A44C-8F9E973D9514}" type="pres">
      <dgm:prSet presAssocID="{4F23B5D5-54AF-42F1-AAAC-AC81025BD482}" presName="compNode" presStyleCnt="0"/>
      <dgm:spPr/>
    </dgm:pt>
    <dgm:pt modelId="{78E3BC83-2776-42CD-B584-74BE308BB361}" type="pres">
      <dgm:prSet presAssocID="{4F23B5D5-54AF-42F1-AAAC-AC81025BD482}" presName="dummyConnPt" presStyleCnt="0"/>
      <dgm:spPr/>
    </dgm:pt>
    <dgm:pt modelId="{3F0DE895-E3EE-4D96-9F05-7D116C59C540}" type="pres">
      <dgm:prSet presAssocID="{4F23B5D5-54AF-42F1-AAAC-AC81025BD482}" presName="node" presStyleLbl="node1" presStyleIdx="6" presStyleCnt="9">
        <dgm:presLayoutVars>
          <dgm:bulletEnabled val="1"/>
        </dgm:presLayoutVars>
      </dgm:prSet>
      <dgm:spPr/>
    </dgm:pt>
    <dgm:pt modelId="{7307F442-CB95-47B9-80EE-AE963DD126E8}" type="pres">
      <dgm:prSet presAssocID="{7AB9D7ED-7F20-48CE-9C9E-1463E3E76372}" presName="sibTrans" presStyleLbl="bgSibTrans2D1" presStyleIdx="6" presStyleCnt="8"/>
      <dgm:spPr/>
    </dgm:pt>
    <dgm:pt modelId="{E4FFA620-2BA6-43F5-8A77-A3C08241D3BA}" type="pres">
      <dgm:prSet presAssocID="{5823418B-CD97-49B2-8844-51220B2F6DDD}" presName="compNode" presStyleCnt="0"/>
      <dgm:spPr/>
    </dgm:pt>
    <dgm:pt modelId="{21D87BC2-AA04-4CE2-9579-9A25B90C1093}" type="pres">
      <dgm:prSet presAssocID="{5823418B-CD97-49B2-8844-51220B2F6DDD}" presName="dummyConnPt" presStyleCnt="0"/>
      <dgm:spPr/>
    </dgm:pt>
    <dgm:pt modelId="{9355D141-8ED6-4901-98E5-64B4860A5EB8}" type="pres">
      <dgm:prSet presAssocID="{5823418B-CD97-49B2-8844-51220B2F6DDD}" presName="node" presStyleLbl="node1" presStyleIdx="7" presStyleCnt="9">
        <dgm:presLayoutVars>
          <dgm:bulletEnabled val="1"/>
        </dgm:presLayoutVars>
      </dgm:prSet>
      <dgm:spPr/>
    </dgm:pt>
    <dgm:pt modelId="{8BB1D72A-2AA0-4AC2-9CC9-3D07F2C114C7}" type="pres">
      <dgm:prSet presAssocID="{FEE61498-7DFB-47AB-953E-E9E9A31F7010}" presName="sibTrans" presStyleLbl="bgSibTrans2D1" presStyleIdx="7" presStyleCnt="8"/>
      <dgm:spPr/>
    </dgm:pt>
    <dgm:pt modelId="{EF01A981-2289-4A35-BB47-118DB09ACD48}" type="pres">
      <dgm:prSet presAssocID="{7ED05A5C-CC03-48AD-A47E-67C567D9DFA4}" presName="compNode" presStyleCnt="0"/>
      <dgm:spPr/>
    </dgm:pt>
    <dgm:pt modelId="{B936F052-D050-4927-8E91-282298CB8C07}" type="pres">
      <dgm:prSet presAssocID="{7ED05A5C-CC03-48AD-A47E-67C567D9DFA4}" presName="dummyConnPt" presStyleCnt="0"/>
      <dgm:spPr/>
    </dgm:pt>
    <dgm:pt modelId="{379AC2B4-C733-46B2-8DF2-20F5E022ABE6}" type="pres">
      <dgm:prSet presAssocID="{7ED05A5C-CC03-48AD-A47E-67C567D9DFA4}" presName="node" presStyleLbl="node1" presStyleIdx="8" presStyleCnt="9">
        <dgm:presLayoutVars>
          <dgm:bulletEnabled val="1"/>
        </dgm:presLayoutVars>
      </dgm:prSet>
      <dgm:spPr/>
    </dgm:pt>
  </dgm:ptLst>
  <dgm:cxnLst>
    <dgm:cxn modelId="{6F16A005-4663-49CE-B615-585E81BED51E}" type="presOf" srcId="{4E774D77-0ED4-4F25-AD95-F7C050733B45}" destId="{9658FA5C-AB38-4B24-B32C-9A196CBD355B}" srcOrd="0" destOrd="0" presId="urn:microsoft.com/office/officeart/2005/8/layout/bProcess4"/>
    <dgm:cxn modelId="{5C361213-81A7-452F-9ABC-CB40032A9372}" type="presOf" srcId="{5D9A2705-A2F1-4FCE-A767-1D12206514D5}" destId="{9D21BA69-8636-4E92-8906-FB92F5358081}" srcOrd="0" destOrd="0" presId="urn:microsoft.com/office/officeart/2005/8/layout/bProcess4"/>
    <dgm:cxn modelId="{342ACF21-3355-4B49-B09A-0D65B567ADBA}" type="presOf" srcId="{91666136-62D8-4C3A-9088-C01CEC17272C}" destId="{DEFA5B11-FCEC-42AD-9028-A687DA14C93F}" srcOrd="0" destOrd="0" presId="urn:microsoft.com/office/officeart/2005/8/layout/bProcess4"/>
    <dgm:cxn modelId="{DDF92F38-A01D-4496-9087-624BE8D325FC}" type="presOf" srcId="{7AB9D7ED-7F20-48CE-9C9E-1463E3E76372}" destId="{7307F442-CB95-47B9-80EE-AE963DD126E8}" srcOrd="0" destOrd="0" presId="urn:microsoft.com/office/officeart/2005/8/layout/bProcess4"/>
    <dgm:cxn modelId="{C741C339-F1F8-49EE-949A-53E809F9C55E}" type="presOf" srcId="{A6F19F45-8E78-4320-8504-D18D7405CF55}" destId="{F447619F-A5F8-4535-A91A-EB99B033208D}" srcOrd="0" destOrd="0" presId="urn:microsoft.com/office/officeart/2005/8/layout/bProcess4"/>
    <dgm:cxn modelId="{56053265-274C-49BF-A79A-6E8187A25F27}" type="presOf" srcId="{3E50E0B2-6777-4056-87FE-2F4A0B9DFA64}" destId="{2F9EE162-B71C-4953-9BAC-617B8DD65E5C}" srcOrd="0" destOrd="0" presId="urn:microsoft.com/office/officeart/2005/8/layout/bProcess4"/>
    <dgm:cxn modelId="{8AA87C55-85B2-4787-A325-585DB80BB2E6}" type="presOf" srcId="{5AB109E0-ECF3-44F0-BB92-9EE0ED5BA075}" destId="{A47B50D2-5959-4B01-A222-6247086EC91B}" srcOrd="0" destOrd="0" presId="urn:microsoft.com/office/officeart/2005/8/layout/bProcess4"/>
    <dgm:cxn modelId="{4B91C858-C3E7-4615-A6DA-8421E7433A93}" srcId="{4E774D77-0ED4-4F25-AD95-F7C050733B45}" destId="{7ED05A5C-CC03-48AD-A47E-67C567D9DFA4}" srcOrd="8" destOrd="0" parTransId="{4B851A59-F628-4C6D-A9FC-AE3F9DDFFBA4}" sibTransId="{14F99CBA-D4FF-40D3-A011-B3AA9B2081B3}"/>
    <dgm:cxn modelId="{572D5579-0FFE-4AB2-8797-9BC40F285324}" type="presOf" srcId="{3EEF1F55-1B48-4869-9B75-8EC5EBCFA665}" destId="{8D8F95B8-D03E-47C3-8411-1DE048833812}" srcOrd="0" destOrd="0" presId="urn:microsoft.com/office/officeart/2005/8/layout/bProcess4"/>
    <dgm:cxn modelId="{75598181-4B46-4113-B9B8-54153F94D46A}" type="presOf" srcId="{E2F6A3CE-F1E1-4913-816B-C766E2C00D99}" destId="{A8087674-C823-430E-8C82-8ECDB91D340D}" srcOrd="0" destOrd="0" presId="urn:microsoft.com/office/officeart/2005/8/layout/bProcess4"/>
    <dgm:cxn modelId="{979E5383-CBAD-48F7-9734-CFC5DB72ACA6}" srcId="{4E774D77-0ED4-4F25-AD95-F7C050733B45}" destId="{5AB109E0-ECF3-44F0-BB92-9EE0ED5BA075}" srcOrd="2" destOrd="0" parTransId="{E514835C-E65B-4ED3-ADF4-04BB769378A4}" sibTransId="{A8B37171-ED3D-43EB-BBCC-8781D0F6B81D}"/>
    <dgm:cxn modelId="{478EDF89-8B2C-4D46-94CF-890BC2689C35}" type="presOf" srcId="{AD18CB0B-A172-43C5-B1F4-64D676BE7741}" destId="{05CB6CB3-6FFF-4D5E-8FBE-7F09C12F9E0B}" srcOrd="0" destOrd="0" presId="urn:microsoft.com/office/officeart/2005/8/layout/bProcess4"/>
    <dgm:cxn modelId="{57525C8B-39AD-45C4-8E4B-76FAD08AC4EE}" type="presOf" srcId="{4F23B5D5-54AF-42F1-AAAC-AC81025BD482}" destId="{3F0DE895-E3EE-4D96-9F05-7D116C59C540}" srcOrd="0" destOrd="0" presId="urn:microsoft.com/office/officeart/2005/8/layout/bProcess4"/>
    <dgm:cxn modelId="{B9A51291-DF09-48D8-90E0-BD684D64C68C}" type="presOf" srcId="{7ED05A5C-CC03-48AD-A47E-67C567D9DFA4}" destId="{379AC2B4-C733-46B2-8DF2-20F5E022ABE6}" srcOrd="0" destOrd="0" presId="urn:microsoft.com/office/officeart/2005/8/layout/bProcess4"/>
    <dgm:cxn modelId="{DC778B97-9E16-4CF9-8DD5-C98A1F5F1A2D}" srcId="{4E774D77-0ED4-4F25-AD95-F7C050733B45}" destId="{4F23B5D5-54AF-42F1-AAAC-AC81025BD482}" srcOrd="6" destOrd="0" parTransId="{7258F6C1-59A4-4878-86E5-365A54AB4C4B}" sibTransId="{7AB9D7ED-7F20-48CE-9C9E-1463E3E76372}"/>
    <dgm:cxn modelId="{7BAEC89E-08B6-4030-B488-58A34C912425}" srcId="{4E774D77-0ED4-4F25-AD95-F7C050733B45}" destId="{3E50E0B2-6777-4056-87FE-2F4A0B9DFA64}" srcOrd="4" destOrd="0" parTransId="{09D87AEB-6AD6-4873-9AF7-BE784CCCCE88}" sibTransId="{8CDDCEE2-2E4C-4623-823D-0B61C2EA7233}"/>
    <dgm:cxn modelId="{6C4804A5-E561-4D24-A1B2-F921C65C5176}" srcId="{4E774D77-0ED4-4F25-AD95-F7C050733B45}" destId="{5823418B-CD97-49B2-8844-51220B2F6DDD}" srcOrd="7" destOrd="0" parTransId="{B439B19B-046B-4AB1-A610-0DECDF146B23}" sibTransId="{FEE61498-7DFB-47AB-953E-E9E9A31F7010}"/>
    <dgm:cxn modelId="{614B80B2-9780-4E36-83B9-335807116847}" type="presOf" srcId="{A8B37171-ED3D-43EB-BBCC-8781D0F6B81D}" destId="{6FA20DBB-7122-46D0-B4E8-B1F6A32E9018}" srcOrd="0" destOrd="0" presId="urn:microsoft.com/office/officeart/2005/8/layout/bProcess4"/>
    <dgm:cxn modelId="{AC75B8B7-45AE-44AF-84B4-2524235B74EE}" type="presOf" srcId="{911F06E9-73A2-4CE4-8952-369D3A8DA0EB}" destId="{B20C72EF-3654-403A-87BD-353F0DD6C312}" srcOrd="0" destOrd="0" presId="urn:microsoft.com/office/officeart/2005/8/layout/bProcess4"/>
    <dgm:cxn modelId="{7F73FCBE-D5DA-4622-AC47-3E0057A8C001}" srcId="{4E774D77-0ED4-4F25-AD95-F7C050733B45}" destId="{A6F19F45-8E78-4320-8504-D18D7405CF55}" srcOrd="0" destOrd="0" parTransId="{EA6C20A3-BCCE-4F28-877A-EDC372C260B2}" sibTransId="{3EEF1F55-1B48-4869-9B75-8EC5EBCFA665}"/>
    <dgm:cxn modelId="{F8DD0BC4-7683-450B-9260-5422ED5C0846}" type="presOf" srcId="{12DB1948-E88D-4D77-8FEE-DD50F3B828D5}" destId="{1C89FE76-B7B5-494F-A1A9-3AEEA9DED443}" srcOrd="0" destOrd="0" presId="urn:microsoft.com/office/officeart/2005/8/layout/bProcess4"/>
    <dgm:cxn modelId="{381EB9C5-7E75-4B63-B1D4-0765AD0FFBBC}" srcId="{4E774D77-0ED4-4F25-AD95-F7C050733B45}" destId="{5D9A2705-A2F1-4FCE-A767-1D12206514D5}" srcOrd="3" destOrd="0" parTransId="{7B380FEF-15E0-428B-9EBB-B54635C5A935}" sibTransId="{911F06E9-73A2-4CE4-8952-369D3A8DA0EB}"/>
    <dgm:cxn modelId="{7E3ECFDE-471B-4E9A-BE45-3B76F79585BD}" srcId="{4E774D77-0ED4-4F25-AD95-F7C050733B45}" destId="{12DB1948-E88D-4D77-8FEE-DD50F3B828D5}" srcOrd="1" destOrd="0" parTransId="{BD7C2476-80F4-49C4-A8F9-54125F7A8FAF}" sibTransId="{91666136-62D8-4C3A-9088-C01CEC17272C}"/>
    <dgm:cxn modelId="{4A5FB4E2-675A-4E3D-ADE7-40E46B5287C5}" srcId="{4E774D77-0ED4-4F25-AD95-F7C050733B45}" destId="{E2F6A3CE-F1E1-4913-816B-C766E2C00D99}" srcOrd="5" destOrd="0" parTransId="{370897F5-46C4-4E3C-8276-0233673E9510}" sibTransId="{AD18CB0B-A172-43C5-B1F4-64D676BE7741}"/>
    <dgm:cxn modelId="{851745E5-040D-4DA5-8AC3-48A13E985C3B}" type="presOf" srcId="{5823418B-CD97-49B2-8844-51220B2F6DDD}" destId="{9355D141-8ED6-4901-98E5-64B4860A5EB8}" srcOrd="0" destOrd="0" presId="urn:microsoft.com/office/officeart/2005/8/layout/bProcess4"/>
    <dgm:cxn modelId="{C5C484F8-D0AC-4FB1-A39D-B56A8150F0A1}" type="presOf" srcId="{FEE61498-7DFB-47AB-953E-E9E9A31F7010}" destId="{8BB1D72A-2AA0-4AC2-9CC9-3D07F2C114C7}" srcOrd="0" destOrd="0" presId="urn:microsoft.com/office/officeart/2005/8/layout/bProcess4"/>
    <dgm:cxn modelId="{151D9EFC-A9C2-4A9D-8B33-06A87971538E}" type="presOf" srcId="{8CDDCEE2-2E4C-4623-823D-0B61C2EA7233}" destId="{99CD1727-D66F-4785-A279-299430F495A2}" srcOrd="0" destOrd="0" presId="urn:microsoft.com/office/officeart/2005/8/layout/bProcess4"/>
    <dgm:cxn modelId="{FAF83293-F68C-40D6-ADCE-D2FAD7DD6995}" type="presParOf" srcId="{9658FA5C-AB38-4B24-B32C-9A196CBD355B}" destId="{3A651902-8869-4858-B99C-BC2B85B3E559}" srcOrd="0" destOrd="0" presId="urn:microsoft.com/office/officeart/2005/8/layout/bProcess4"/>
    <dgm:cxn modelId="{39871D52-31EB-4812-AF9D-3917AABA0586}" type="presParOf" srcId="{3A651902-8869-4858-B99C-BC2B85B3E559}" destId="{911946BB-417B-424F-8447-A6F15A02FA27}" srcOrd="0" destOrd="0" presId="urn:microsoft.com/office/officeart/2005/8/layout/bProcess4"/>
    <dgm:cxn modelId="{2C70D2B6-BE07-41FE-9537-F431B8E34158}" type="presParOf" srcId="{3A651902-8869-4858-B99C-BC2B85B3E559}" destId="{F447619F-A5F8-4535-A91A-EB99B033208D}" srcOrd="1" destOrd="0" presId="urn:microsoft.com/office/officeart/2005/8/layout/bProcess4"/>
    <dgm:cxn modelId="{B1CFE12A-7429-4920-8AA2-E0A2E61B1F99}" type="presParOf" srcId="{9658FA5C-AB38-4B24-B32C-9A196CBD355B}" destId="{8D8F95B8-D03E-47C3-8411-1DE048833812}" srcOrd="1" destOrd="0" presId="urn:microsoft.com/office/officeart/2005/8/layout/bProcess4"/>
    <dgm:cxn modelId="{0A14A677-407D-43EE-AD9A-3D9E8EAC331D}" type="presParOf" srcId="{9658FA5C-AB38-4B24-B32C-9A196CBD355B}" destId="{7D35CC2B-4FF6-4FE7-B454-654F1DD0ECDB}" srcOrd="2" destOrd="0" presId="urn:microsoft.com/office/officeart/2005/8/layout/bProcess4"/>
    <dgm:cxn modelId="{B93CCEA6-B8DB-4C5D-B6C3-7E8CC4F37789}" type="presParOf" srcId="{7D35CC2B-4FF6-4FE7-B454-654F1DD0ECDB}" destId="{00C8A994-45AF-49B4-8F69-AE8DD33F909D}" srcOrd="0" destOrd="0" presId="urn:microsoft.com/office/officeart/2005/8/layout/bProcess4"/>
    <dgm:cxn modelId="{49003A34-E16E-462B-B2BF-88B5E18784FD}" type="presParOf" srcId="{7D35CC2B-4FF6-4FE7-B454-654F1DD0ECDB}" destId="{1C89FE76-B7B5-494F-A1A9-3AEEA9DED443}" srcOrd="1" destOrd="0" presId="urn:microsoft.com/office/officeart/2005/8/layout/bProcess4"/>
    <dgm:cxn modelId="{27C40951-954B-4DBC-BF7C-2982F2A9584C}" type="presParOf" srcId="{9658FA5C-AB38-4B24-B32C-9A196CBD355B}" destId="{DEFA5B11-FCEC-42AD-9028-A687DA14C93F}" srcOrd="3" destOrd="0" presId="urn:microsoft.com/office/officeart/2005/8/layout/bProcess4"/>
    <dgm:cxn modelId="{200365AD-2E39-4B2D-937B-99254C31D094}" type="presParOf" srcId="{9658FA5C-AB38-4B24-B32C-9A196CBD355B}" destId="{CD328098-F86E-438C-8AEA-1DBBD693CD1C}" srcOrd="4" destOrd="0" presId="urn:microsoft.com/office/officeart/2005/8/layout/bProcess4"/>
    <dgm:cxn modelId="{8D9DF3B4-BECD-46C7-96A3-A0A338B35D2D}" type="presParOf" srcId="{CD328098-F86E-438C-8AEA-1DBBD693CD1C}" destId="{B27AA8B6-512F-4CC9-B989-E05AE51FE8AD}" srcOrd="0" destOrd="0" presId="urn:microsoft.com/office/officeart/2005/8/layout/bProcess4"/>
    <dgm:cxn modelId="{B2786525-4D76-445C-924D-C313E8E4E658}" type="presParOf" srcId="{CD328098-F86E-438C-8AEA-1DBBD693CD1C}" destId="{A47B50D2-5959-4B01-A222-6247086EC91B}" srcOrd="1" destOrd="0" presId="urn:microsoft.com/office/officeart/2005/8/layout/bProcess4"/>
    <dgm:cxn modelId="{770CB3E3-6D42-4F13-81A9-A2A180A9E352}" type="presParOf" srcId="{9658FA5C-AB38-4B24-B32C-9A196CBD355B}" destId="{6FA20DBB-7122-46D0-B4E8-B1F6A32E9018}" srcOrd="5" destOrd="0" presId="urn:microsoft.com/office/officeart/2005/8/layout/bProcess4"/>
    <dgm:cxn modelId="{2FEC98F1-BF48-4FB2-A538-62BF24B36912}" type="presParOf" srcId="{9658FA5C-AB38-4B24-B32C-9A196CBD355B}" destId="{D25092F6-3CCF-407F-A034-F25A2D6AAAC1}" srcOrd="6" destOrd="0" presId="urn:microsoft.com/office/officeart/2005/8/layout/bProcess4"/>
    <dgm:cxn modelId="{6538846B-3E8C-4D6D-9BF2-E3E5B5C28F89}" type="presParOf" srcId="{D25092F6-3CCF-407F-A034-F25A2D6AAAC1}" destId="{152F057F-05E0-41B6-9498-8AF43F985572}" srcOrd="0" destOrd="0" presId="urn:microsoft.com/office/officeart/2005/8/layout/bProcess4"/>
    <dgm:cxn modelId="{1EDA7471-1CB1-4AD8-BA90-0E180C0396D5}" type="presParOf" srcId="{D25092F6-3CCF-407F-A034-F25A2D6AAAC1}" destId="{9D21BA69-8636-4E92-8906-FB92F5358081}" srcOrd="1" destOrd="0" presId="urn:microsoft.com/office/officeart/2005/8/layout/bProcess4"/>
    <dgm:cxn modelId="{91ACF239-3501-43C8-BD23-1B5CE748AFBB}" type="presParOf" srcId="{9658FA5C-AB38-4B24-B32C-9A196CBD355B}" destId="{B20C72EF-3654-403A-87BD-353F0DD6C312}" srcOrd="7" destOrd="0" presId="urn:microsoft.com/office/officeart/2005/8/layout/bProcess4"/>
    <dgm:cxn modelId="{C5BD7788-E017-417B-842E-B694CE382AA7}" type="presParOf" srcId="{9658FA5C-AB38-4B24-B32C-9A196CBD355B}" destId="{E3F625FF-74CF-4EC3-9514-B911F0B38A65}" srcOrd="8" destOrd="0" presId="urn:microsoft.com/office/officeart/2005/8/layout/bProcess4"/>
    <dgm:cxn modelId="{6F8325C5-04A0-4E49-9050-9015928B6B59}" type="presParOf" srcId="{E3F625FF-74CF-4EC3-9514-B911F0B38A65}" destId="{E8C6B558-0C8B-48FA-9222-45B8095CCCB2}" srcOrd="0" destOrd="0" presId="urn:microsoft.com/office/officeart/2005/8/layout/bProcess4"/>
    <dgm:cxn modelId="{E3C374B4-C500-4F54-A66A-9B778B5BC34B}" type="presParOf" srcId="{E3F625FF-74CF-4EC3-9514-B911F0B38A65}" destId="{2F9EE162-B71C-4953-9BAC-617B8DD65E5C}" srcOrd="1" destOrd="0" presId="urn:microsoft.com/office/officeart/2005/8/layout/bProcess4"/>
    <dgm:cxn modelId="{4AF873FC-294F-46E9-808B-E3275CF8703F}" type="presParOf" srcId="{9658FA5C-AB38-4B24-B32C-9A196CBD355B}" destId="{99CD1727-D66F-4785-A279-299430F495A2}" srcOrd="9" destOrd="0" presId="urn:microsoft.com/office/officeart/2005/8/layout/bProcess4"/>
    <dgm:cxn modelId="{0E5A54C8-55C7-45D9-BED7-C59E606BF481}" type="presParOf" srcId="{9658FA5C-AB38-4B24-B32C-9A196CBD355B}" destId="{2268874E-4224-4653-935F-03E11818CDFC}" srcOrd="10" destOrd="0" presId="urn:microsoft.com/office/officeart/2005/8/layout/bProcess4"/>
    <dgm:cxn modelId="{F44ACE43-1328-4D4E-86E9-893723949662}" type="presParOf" srcId="{2268874E-4224-4653-935F-03E11818CDFC}" destId="{D7E7F9DB-9479-4199-B330-006A4EE21576}" srcOrd="0" destOrd="0" presId="urn:microsoft.com/office/officeart/2005/8/layout/bProcess4"/>
    <dgm:cxn modelId="{F22578E5-B6FF-47A5-A11B-E6FC58D295EC}" type="presParOf" srcId="{2268874E-4224-4653-935F-03E11818CDFC}" destId="{A8087674-C823-430E-8C82-8ECDB91D340D}" srcOrd="1" destOrd="0" presId="urn:microsoft.com/office/officeart/2005/8/layout/bProcess4"/>
    <dgm:cxn modelId="{67DEB580-214D-4B1F-8252-1A742A0C7E17}" type="presParOf" srcId="{9658FA5C-AB38-4B24-B32C-9A196CBD355B}" destId="{05CB6CB3-6FFF-4D5E-8FBE-7F09C12F9E0B}" srcOrd="11" destOrd="0" presId="urn:microsoft.com/office/officeart/2005/8/layout/bProcess4"/>
    <dgm:cxn modelId="{6F990C6C-6105-455C-9547-E1C65C37B3E4}" type="presParOf" srcId="{9658FA5C-AB38-4B24-B32C-9A196CBD355B}" destId="{F4E24B25-E15D-4DAF-A44C-8F9E973D9514}" srcOrd="12" destOrd="0" presId="urn:microsoft.com/office/officeart/2005/8/layout/bProcess4"/>
    <dgm:cxn modelId="{25EA8CAE-D195-4F76-BBD7-056E709BECE5}" type="presParOf" srcId="{F4E24B25-E15D-4DAF-A44C-8F9E973D9514}" destId="{78E3BC83-2776-42CD-B584-74BE308BB361}" srcOrd="0" destOrd="0" presId="urn:microsoft.com/office/officeart/2005/8/layout/bProcess4"/>
    <dgm:cxn modelId="{0B818F31-6B65-409E-92C7-C889570C15D6}" type="presParOf" srcId="{F4E24B25-E15D-4DAF-A44C-8F9E973D9514}" destId="{3F0DE895-E3EE-4D96-9F05-7D116C59C540}" srcOrd="1" destOrd="0" presId="urn:microsoft.com/office/officeart/2005/8/layout/bProcess4"/>
    <dgm:cxn modelId="{B2BA96B5-B6A9-4D59-AD9D-EA69FFD8AEF2}" type="presParOf" srcId="{9658FA5C-AB38-4B24-B32C-9A196CBD355B}" destId="{7307F442-CB95-47B9-80EE-AE963DD126E8}" srcOrd="13" destOrd="0" presId="urn:microsoft.com/office/officeart/2005/8/layout/bProcess4"/>
    <dgm:cxn modelId="{9EAD1575-CF84-4858-BC5C-C52601D09F15}" type="presParOf" srcId="{9658FA5C-AB38-4B24-B32C-9A196CBD355B}" destId="{E4FFA620-2BA6-43F5-8A77-A3C08241D3BA}" srcOrd="14" destOrd="0" presId="urn:microsoft.com/office/officeart/2005/8/layout/bProcess4"/>
    <dgm:cxn modelId="{C55A5CA5-EF91-41AE-BA2B-B35E01E2DEFD}" type="presParOf" srcId="{E4FFA620-2BA6-43F5-8A77-A3C08241D3BA}" destId="{21D87BC2-AA04-4CE2-9579-9A25B90C1093}" srcOrd="0" destOrd="0" presId="urn:microsoft.com/office/officeart/2005/8/layout/bProcess4"/>
    <dgm:cxn modelId="{536F5E0F-6ED5-4D29-AC9E-4A83D077FCE7}" type="presParOf" srcId="{E4FFA620-2BA6-43F5-8A77-A3C08241D3BA}" destId="{9355D141-8ED6-4901-98E5-64B4860A5EB8}" srcOrd="1" destOrd="0" presId="urn:microsoft.com/office/officeart/2005/8/layout/bProcess4"/>
    <dgm:cxn modelId="{B92DD718-B2D9-433D-893B-B80A3887E813}" type="presParOf" srcId="{9658FA5C-AB38-4B24-B32C-9A196CBD355B}" destId="{8BB1D72A-2AA0-4AC2-9CC9-3D07F2C114C7}" srcOrd="15" destOrd="0" presId="urn:microsoft.com/office/officeart/2005/8/layout/bProcess4"/>
    <dgm:cxn modelId="{FA5FED65-F8A1-437F-BD08-0D668B7A6CA1}" type="presParOf" srcId="{9658FA5C-AB38-4B24-B32C-9A196CBD355B}" destId="{EF01A981-2289-4A35-BB47-118DB09ACD48}" srcOrd="16" destOrd="0" presId="urn:microsoft.com/office/officeart/2005/8/layout/bProcess4"/>
    <dgm:cxn modelId="{27D97711-49DE-4794-A22C-420C95AE6799}" type="presParOf" srcId="{EF01A981-2289-4A35-BB47-118DB09ACD48}" destId="{B936F052-D050-4927-8E91-282298CB8C07}" srcOrd="0" destOrd="0" presId="urn:microsoft.com/office/officeart/2005/8/layout/bProcess4"/>
    <dgm:cxn modelId="{A4908A2D-8FD4-479E-B0B5-A30E51562BD1}" type="presParOf" srcId="{EF01A981-2289-4A35-BB47-118DB09ACD48}" destId="{379AC2B4-C733-46B2-8DF2-20F5E022ABE6}" srcOrd="1" destOrd="0" presId="urn:microsoft.com/office/officeart/2005/8/layout/b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1645D-D0E9-4898-A59F-10904663081C}">
      <dsp:nvSpPr>
        <dsp:cNvPr id="0" name=""/>
        <dsp:cNvSpPr/>
      </dsp:nvSpPr>
      <dsp:spPr>
        <a:xfrm>
          <a:off x="7645255" y="1083733"/>
          <a:ext cx="1706866" cy="4334933"/>
        </a:xfrm>
        <a:prstGeom prst="wedgeRectCallout">
          <a:avLst>
            <a:gd name="adj1" fmla="val 0"/>
            <a:gd name="adj2" fmla="val 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533400">
            <a:lnSpc>
              <a:spcPct val="90000"/>
            </a:lnSpc>
            <a:spcBef>
              <a:spcPct val="0"/>
            </a:spcBef>
            <a:spcAft>
              <a:spcPts val="1200"/>
            </a:spcAft>
            <a:buNone/>
          </a:pPr>
          <a:r>
            <a:rPr lang="en-US" sz="1200" kern="1200" dirty="0"/>
            <a:t>Get ready for medical school: buy books, find housing, attend orientation.</a:t>
          </a:r>
        </a:p>
      </dsp:txBody>
      <dsp:txXfrm>
        <a:off x="7861919" y="1083733"/>
        <a:ext cx="1490202" cy="4334933"/>
      </dsp:txXfrm>
    </dsp:sp>
    <dsp:sp modelId="{012BE1AC-E496-4057-9A92-2E1760C59B83}">
      <dsp:nvSpPr>
        <dsp:cNvPr id="0" name=""/>
        <dsp:cNvSpPr/>
      </dsp:nvSpPr>
      <dsp:spPr>
        <a:xfrm>
          <a:off x="7645255" y="0"/>
          <a:ext cx="1706866" cy="1083733"/>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effectLst>
                <a:outerShdw blurRad="38100" dist="38100" dir="2700000" algn="tl">
                  <a:srgbClr val="000000">
                    <a:alpha val="43137"/>
                  </a:srgbClr>
                </a:outerShdw>
              </a:effectLst>
            </a:rPr>
            <a:t>College graduation</a:t>
          </a:r>
        </a:p>
      </dsp:txBody>
      <dsp:txXfrm>
        <a:off x="7645255" y="0"/>
        <a:ext cx="1706866" cy="1083733"/>
      </dsp:txXfrm>
    </dsp:sp>
    <dsp:sp modelId="{31F1B14A-2B8D-4630-A15E-FFF52797D0D6}">
      <dsp:nvSpPr>
        <dsp:cNvPr id="0" name=""/>
        <dsp:cNvSpPr/>
      </dsp:nvSpPr>
      <dsp:spPr>
        <a:xfrm>
          <a:off x="5942654" y="1083733"/>
          <a:ext cx="1706866" cy="4064000"/>
        </a:xfrm>
        <a:prstGeom prst="wedgeRectCallout">
          <a:avLst>
            <a:gd name="adj1" fmla="val 62500"/>
            <a:gd name="adj2" fmla="val 20830"/>
          </a:avLst>
        </a:prstGeom>
        <a:solidFill>
          <a:schemeClr val="accent2">
            <a:tint val="50000"/>
            <a:hueOff val="-25598"/>
            <a:satOff val="-318"/>
            <a:lumOff val="22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38100" rIns="36576" bIns="38100" numCol="1" spcCol="1270" anchor="t" anchorCtr="0">
          <a:noAutofit/>
        </a:bodyPr>
        <a:lstStyle/>
        <a:p>
          <a:pPr marL="0" lvl="0" indent="0" algn="l" defTabSz="533400">
            <a:lnSpc>
              <a:spcPct val="90000"/>
            </a:lnSpc>
            <a:spcBef>
              <a:spcPct val="0"/>
            </a:spcBef>
            <a:spcAft>
              <a:spcPts val="1200"/>
            </a:spcAft>
            <a:buNone/>
          </a:pPr>
          <a:r>
            <a:rPr lang="en-US" sz="1200" kern="1200" dirty="0"/>
            <a:t>Prepare for medical school interviews: consult with advisor, ask aspiring docs for interview tips</a:t>
          </a:r>
        </a:p>
        <a:p>
          <a:pPr marL="0" lvl="0" indent="0" algn="l" defTabSz="533400">
            <a:lnSpc>
              <a:spcPct val="90000"/>
            </a:lnSpc>
            <a:spcBef>
              <a:spcPct val="0"/>
            </a:spcBef>
            <a:spcAft>
              <a:spcPts val="1200"/>
            </a:spcAft>
            <a:buNone/>
          </a:pPr>
          <a:r>
            <a:rPr lang="en-US" sz="1200" kern="1200" dirty="0"/>
            <a:t>Receive letters of acceptance or rejection: if accepted, decide which school and complete FAFSA, if waitlisted or rejected speak with advisor, consider gap yea</a:t>
          </a:r>
        </a:p>
      </dsp:txBody>
      <dsp:txXfrm>
        <a:off x="6159318" y="1083733"/>
        <a:ext cx="1490202" cy="4064000"/>
      </dsp:txXfrm>
    </dsp:sp>
    <dsp:sp modelId="{8564A62A-244D-4B4E-A7E3-99ED29F55FF0}">
      <dsp:nvSpPr>
        <dsp:cNvPr id="0" name=""/>
        <dsp:cNvSpPr/>
      </dsp:nvSpPr>
      <dsp:spPr>
        <a:xfrm>
          <a:off x="5942654" y="135466"/>
          <a:ext cx="1706866" cy="948266"/>
        </a:xfrm>
        <a:prstGeom prst="rect">
          <a:avLst/>
        </a:prstGeom>
        <a:solidFill>
          <a:schemeClr val="accent2">
            <a:shade val="80000"/>
            <a:hueOff val="-145831"/>
            <a:satOff val="2681"/>
            <a:lumOff val="73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effectLst>
                <a:outerShdw blurRad="38100" dist="38100" dir="2700000" algn="tl">
                  <a:srgbClr val="000000">
                    <a:alpha val="43137"/>
                  </a:srgbClr>
                </a:outerShdw>
              </a:effectLst>
            </a:rPr>
            <a:t>College senior year</a:t>
          </a:r>
        </a:p>
      </dsp:txBody>
      <dsp:txXfrm>
        <a:off x="5942654" y="135466"/>
        <a:ext cx="1706866" cy="948266"/>
      </dsp:txXfrm>
    </dsp:sp>
    <dsp:sp modelId="{1E2AE489-C4EF-4380-AF59-13B62BC874A6}">
      <dsp:nvSpPr>
        <dsp:cNvPr id="0" name=""/>
        <dsp:cNvSpPr/>
      </dsp:nvSpPr>
      <dsp:spPr>
        <a:xfrm>
          <a:off x="4235788" y="1083733"/>
          <a:ext cx="1706866" cy="3793066"/>
        </a:xfrm>
        <a:prstGeom prst="wedgeRectCallout">
          <a:avLst>
            <a:gd name="adj1" fmla="val 62500"/>
            <a:gd name="adj2" fmla="val 20830"/>
          </a:avLst>
        </a:prstGeom>
        <a:solidFill>
          <a:schemeClr val="accent2">
            <a:tint val="50000"/>
            <a:hueOff val="-51195"/>
            <a:satOff val="-636"/>
            <a:lumOff val="44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533400">
            <a:lnSpc>
              <a:spcPct val="90000"/>
            </a:lnSpc>
            <a:spcBef>
              <a:spcPct val="0"/>
            </a:spcBef>
            <a:spcAft>
              <a:spcPts val="1200"/>
            </a:spcAft>
            <a:buNone/>
          </a:pPr>
          <a:r>
            <a:rPr lang="en-US" sz="1200" kern="1200" dirty="0"/>
            <a:t>Strategize with your advisor on a game plan: gap year, post-bac program, letters of recommendation, pre-med and required coursework</a:t>
          </a:r>
        </a:p>
        <a:p>
          <a:pPr marL="0" lvl="0" indent="0" algn="l" defTabSz="533400">
            <a:lnSpc>
              <a:spcPct val="90000"/>
            </a:lnSpc>
            <a:spcBef>
              <a:spcPct val="0"/>
            </a:spcBef>
            <a:spcAft>
              <a:spcPts val="1200"/>
            </a:spcAft>
            <a:buNone/>
          </a:pPr>
          <a:r>
            <a:rPr lang="en-US" sz="1200" kern="1200" dirty="0"/>
            <a:t>Register for the MCAT exam: register early, compare schools, begin filling out AMCAS application.</a:t>
          </a:r>
        </a:p>
        <a:p>
          <a:pPr marL="0" lvl="0" indent="0" algn="l" defTabSz="533400">
            <a:lnSpc>
              <a:spcPct val="90000"/>
            </a:lnSpc>
            <a:spcBef>
              <a:spcPct val="0"/>
            </a:spcBef>
            <a:spcAft>
              <a:spcPts val="1200"/>
            </a:spcAft>
            <a:buNone/>
          </a:pPr>
          <a:r>
            <a:rPr lang="en-US" sz="1200" kern="1200" dirty="0"/>
            <a:t>SUMMER: finalize and submit AMCAS application, continue with volunteer/work</a:t>
          </a:r>
        </a:p>
      </dsp:txBody>
      <dsp:txXfrm>
        <a:off x="4452452" y="1083733"/>
        <a:ext cx="1490202" cy="3793066"/>
      </dsp:txXfrm>
    </dsp:sp>
    <dsp:sp modelId="{AC4B5850-0780-4450-B339-BDACEEA02743}">
      <dsp:nvSpPr>
        <dsp:cNvPr id="0" name=""/>
        <dsp:cNvSpPr/>
      </dsp:nvSpPr>
      <dsp:spPr>
        <a:xfrm>
          <a:off x="4235788" y="275268"/>
          <a:ext cx="1706866" cy="812800"/>
        </a:xfrm>
        <a:prstGeom prst="rect">
          <a:avLst/>
        </a:prstGeom>
        <a:solidFill>
          <a:schemeClr val="accent2">
            <a:shade val="80000"/>
            <a:hueOff val="-291662"/>
            <a:satOff val="5362"/>
            <a:lumOff val="147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effectLst>
                <a:outerShdw blurRad="38100" dist="38100" dir="2700000" algn="tl">
                  <a:srgbClr val="000000">
                    <a:alpha val="43137"/>
                  </a:srgbClr>
                </a:outerShdw>
              </a:effectLst>
            </a:rPr>
            <a:t>College Junior year</a:t>
          </a:r>
        </a:p>
      </dsp:txBody>
      <dsp:txXfrm>
        <a:off x="4235788" y="275268"/>
        <a:ext cx="1706866" cy="812800"/>
      </dsp:txXfrm>
    </dsp:sp>
    <dsp:sp modelId="{880FA98F-43E0-4D34-92DD-A2C84B0C79FE}">
      <dsp:nvSpPr>
        <dsp:cNvPr id="0" name=""/>
        <dsp:cNvSpPr/>
      </dsp:nvSpPr>
      <dsp:spPr>
        <a:xfrm>
          <a:off x="2517998" y="1088488"/>
          <a:ext cx="1706866" cy="3522133"/>
        </a:xfrm>
        <a:prstGeom prst="wedgeRectCallout">
          <a:avLst>
            <a:gd name="adj1" fmla="val 62500"/>
            <a:gd name="adj2" fmla="val 20830"/>
          </a:avLst>
        </a:prstGeom>
        <a:solidFill>
          <a:schemeClr val="accent2">
            <a:tint val="50000"/>
            <a:hueOff val="-76793"/>
            <a:satOff val="-954"/>
            <a:lumOff val="66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533400">
            <a:lnSpc>
              <a:spcPct val="90000"/>
            </a:lnSpc>
            <a:spcBef>
              <a:spcPct val="0"/>
            </a:spcBef>
            <a:spcAft>
              <a:spcPts val="1200"/>
            </a:spcAft>
            <a:buNone/>
          </a:pPr>
          <a:r>
            <a:rPr lang="en-US" sz="1200" kern="1200" dirty="0"/>
            <a:t>Stay on track for medical school: work with pre-health advisor, attend pre-health meetings, volunteer/work in the field</a:t>
          </a:r>
        </a:p>
        <a:p>
          <a:pPr marL="0" lvl="0" indent="0" algn="l" defTabSz="533400">
            <a:lnSpc>
              <a:spcPct val="90000"/>
            </a:lnSpc>
            <a:spcBef>
              <a:spcPct val="0"/>
            </a:spcBef>
            <a:spcAft>
              <a:spcPts val="1200"/>
            </a:spcAft>
            <a:buNone/>
          </a:pPr>
          <a:r>
            <a:rPr lang="en-US" sz="1200" kern="1200" dirty="0"/>
            <a:t>Get more experience and review resources: fee assistance, AMCAS application and MCAT processes, research/internship experience</a:t>
          </a:r>
        </a:p>
      </dsp:txBody>
      <dsp:txXfrm>
        <a:off x="2734662" y="1088488"/>
        <a:ext cx="1490202" cy="3522133"/>
      </dsp:txXfrm>
    </dsp:sp>
    <dsp:sp modelId="{104D72FF-91E9-49A5-876C-D3ACC3966162}">
      <dsp:nvSpPr>
        <dsp:cNvPr id="0" name=""/>
        <dsp:cNvSpPr/>
      </dsp:nvSpPr>
      <dsp:spPr>
        <a:xfrm>
          <a:off x="2528922" y="406400"/>
          <a:ext cx="1706866" cy="677333"/>
        </a:xfrm>
        <a:prstGeom prst="rect">
          <a:avLst/>
        </a:prstGeom>
        <a:solidFill>
          <a:schemeClr val="accent2">
            <a:shade val="80000"/>
            <a:hueOff val="-437493"/>
            <a:satOff val="8043"/>
            <a:lumOff val="22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effectLst>
                <a:outerShdw blurRad="38100" dist="38100" dir="2700000" algn="tl">
                  <a:srgbClr val="000000">
                    <a:alpha val="43137"/>
                  </a:srgbClr>
                </a:outerShdw>
              </a:effectLst>
            </a:rPr>
            <a:t>College Sophomore year</a:t>
          </a:r>
        </a:p>
      </dsp:txBody>
      <dsp:txXfrm>
        <a:off x="2528922" y="406400"/>
        <a:ext cx="1706866" cy="677333"/>
      </dsp:txXfrm>
    </dsp:sp>
    <dsp:sp modelId="{FCBF0B6B-CA6C-42CA-A1F2-F354C61E28AE}">
      <dsp:nvSpPr>
        <dsp:cNvPr id="0" name=""/>
        <dsp:cNvSpPr/>
      </dsp:nvSpPr>
      <dsp:spPr>
        <a:xfrm>
          <a:off x="822056" y="1083733"/>
          <a:ext cx="1706866" cy="3251200"/>
        </a:xfrm>
        <a:prstGeom prst="wedgeRectCallout">
          <a:avLst>
            <a:gd name="adj1" fmla="val 62500"/>
            <a:gd name="adj2" fmla="val 20830"/>
          </a:avLst>
        </a:prstGeom>
        <a:solidFill>
          <a:schemeClr val="accent2">
            <a:tint val="50000"/>
            <a:hueOff val="-102390"/>
            <a:satOff val="-1272"/>
            <a:lumOff val="88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38100" rIns="36576" bIns="38100" numCol="1" spcCol="1270" anchor="t" anchorCtr="0">
          <a:noAutofit/>
        </a:bodyPr>
        <a:lstStyle/>
        <a:p>
          <a:pPr marL="0" lvl="0" indent="0" algn="l" defTabSz="533400">
            <a:lnSpc>
              <a:spcPct val="90000"/>
            </a:lnSpc>
            <a:spcBef>
              <a:spcPct val="0"/>
            </a:spcBef>
            <a:spcAft>
              <a:spcPts val="1200"/>
            </a:spcAft>
            <a:buNone/>
          </a:pPr>
          <a:r>
            <a:rPr lang="en-US" sz="1200" kern="1200" dirty="0"/>
            <a:t>Explore medical career options: meet with advisor, visit aspiring docs, explore financial aid, etc.</a:t>
          </a:r>
        </a:p>
        <a:p>
          <a:pPr marL="0" lvl="0" indent="0" algn="l" defTabSz="533400">
            <a:lnSpc>
              <a:spcPct val="90000"/>
            </a:lnSpc>
            <a:spcBef>
              <a:spcPct val="0"/>
            </a:spcBef>
            <a:spcAft>
              <a:spcPts val="1200"/>
            </a:spcAft>
            <a:buNone/>
          </a:pPr>
          <a:r>
            <a:rPr lang="en-US" sz="1200" kern="1200" dirty="0"/>
            <a:t>Get some experience: participate in enrichment programs, volunteer or intern</a:t>
          </a:r>
        </a:p>
      </dsp:txBody>
      <dsp:txXfrm>
        <a:off x="1038719" y="1083733"/>
        <a:ext cx="1490202" cy="3251200"/>
      </dsp:txXfrm>
    </dsp:sp>
    <dsp:sp modelId="{BD8D8559-06E3-4B90-BF12-2E198C470CAC}">
      <dsp:nvSpPr>
        <dsp:cNvPr id="0" name=""/>
        <dsp:cNvSpPr/>
      </dsp:nvSpPr>
      <dsp:spPr>
        <a:xfrm>
          <a:off x="822056" y="541866"/>
          <a:ext cx="1706866" cy="541866"/>
        </a:xfrm>
        <a:prstGeom prst="rect">
          <a:avLst/>
        </a:prstGeom>
        <a:solidFill>
          <a:schemeClr val="accent2">
            <a:shade val="80000"/>
            <a:hueOff val="-583324"/>
            <a:satOff val="10724"/>
            <a:lumOff val="294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rtl="0">
            <a:lnSpc>
              <a:spcPct val="90000"/>
            </a:lnSpc>
            <a:spcBef>
              <a:spcPct val="0"/>
            </a:spcBef>
            <a:spcAft>
              <a:spcPct val="35000"/>
            </a:spcAft>
            <a:buNone/>
          </a:pPr>
          <a:r>
            <a:rPr lang="en-US" sz="1600" kern="1200" dirty="0">
              <a:solidFill>
                <a:schemeClr val="bg1"/>
              </a:solidFill>
              <a:effectLst>
                <a:outerShdw blurRad="38100" dist="38100" dir="2700000" algn="tl">
                  <a:srgbClr val="000000">
                    <a:alpha val="43137"/>
                  </a:srgbClr>
                </a:outerShdw>
              </a:effectLst>
              <a:latin typeface="Arial" panose="020B0604020202020204"/>
            </a:rPr>
            <a:t>College freshman year</a:t>
          </a:r>
          <a:endParaRPr lang="en-US" sz="1600" kern="1200" dirty="0">
            <a:solidFill>
              <a:schemeClr val="bg1"/>
            </a:solidFill>
            <a:effectLst>
              <a:outerShdw blurRad="38100" dist="38100" dir="2700000" algn="tl">
                <a:srgbClr val="000000">
                  <a:alpha val="43137"/>
                </a:srgbClr>
              </a:outerShdw>
            </a:effectLst>
          </a:endParaRPr>
        </a:p>
      </dsp:txBody>
      <dsp:txXfrm>
        <a:off x="822056" y="541866"/>
        <a:ext cx="1706866" cy="5418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4AD01-812C-44CD-910D-E8F90D1F1E59}">
      <dsp:nvSpPr>
        <dsp:cNvPr id="0" name=""/>
        <dsp:cNvSpPr/>
      </dsp:nvSpPr>
      <dsp:spPr>
        <a:xfrm>
          <a:off x="0" y="1869"/>
          <a:ext cx="8815465" cy="6088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2">
                  <a:lumMod val="10000"/>
                </a:schemeClr>
              </a:solidFill>
              <a:latin typeface="Arial"/>
              <a:ea typeface="+mn-ea"/>
              <a:cs typeface="+mn-cs"/>
            </a:rPr>
            <a:t>Panel metrics instead of the 1,650 face-to-face visits</a:t>
          </a:r>
        </a:p>
      </dsp:txBody>
      <dsp:txXfrm>
        <a:off x="29722" y="31591"/>
        <a:ext cx="8756021" cy="549407"/>
      </dsp:txXfrm>
    </dsp:sp>
    <dsp:sp modelId="{58DF239B-F791-4ECE-A3C4-75ED00479C26}">
      <dsp:nvSpPr>
        <dsp:cNvPr id="0" name=""/>
        <dsp:cNvSpPr/>
      </dsp:nvSpPr>
      <dsp:spPr>
        <a:xfrm>
          <a:off x="0" y="624993"/>
          <a:ext cx="8815465" cy="6088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2">
                  <a:lumMod val="10000"/>
                </a:schemeClr>
              </a:solidFill>
              <a:latin typeface="Arial"/>
              <a:ea typeface="+mn-ea"/>
              <a:cs typeface="+mn-cs"/>
            </a:rPr>
            <a:t>Panel management includes telehealth and care in multiple settings. </a:t>
          </a:r>
        </a:p>
      </dsp:txBody>
      <dsp:txXfrm>
        <a:off x="29722" y="654715"/>
        <a:ext cx="8756021" cy="549407"/>
      </dsp:txXfrm>
    </dsp:sp>
    <dsp:sp modelId="{735D414B-6F9E-40D0-91C4-E671B545D09B}">
      <dsp:nvSpPr>
        <dsp:cNvPr id="0" name=""/>
        <dsp:cNvSpPr/>
      </dsp:nvSpPr>
      <dsp:spPr>
        <a:xfrm>
          <a:off x="0" y="1248118"/>
          <a:ext cx="8815465" cy="6088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2">
                  <a:lumMod val="10000"/>
                </a:schemeClr>
              </a:solidFill>
              <a:latin typeface="Arial"/>
              <a:ea typeface="+mn-ea"/>
              <a:cs typeface="+mn-cs"/>
            </a:rPr>
            <a:t>Continuity of care measured, along with a minimum number of hours delivering care in the family medicine practice. </a:t>
          </a:r>
        </a:p>
      </dsp:txBody>
      <dsp:txXfrm>
        <a:off x="29722" y="1277840"/>
        <a:ext cx="8756021" cy="549407"/>
      </dsp:txXfrm>
    </dsp:sp>
    <dsp:sp modelId="{FE527A34-844C-4261-9075-4832F7B5E627}">
      <dsp:nvSpPr>
        <dsp:cNvPr id="0" name=""/>
        <dsp:cNvSpPr/>
      </dsp:nvSpPr>
      <dsp:spPr>
        <a:xfrm>
          <a:off x="0" y="1871243"/>
          <a:ext cx="8815465" cy="6088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2">
                  <a:lumMod val="10000"/>
                </a:schemeClr>
              </a:solidFill>
              <a:latin typeface="Arial"/>
              <a:ea typeface="+mn-ea"/>
              <a:cs typeface="+mn-cs"/>
            </a:rPr>
            <a:t>Patient advisory committees to address the health needs of the community. </a:t>
          </a:r>
        </a:p>
      </dsp:txBody>
      <dsp:txXfrm>
        <a:off x="29722" y="1900965"/>
        <a:ext cx="8756021" cy="549407"/>
      </dsp:txXfrm>
    </dsp:sp>
    <dsp:sp modelId="{A95DB706-9D04-41ED-BEC7-8434E09227A0}">
      <dsp:nvSpPr>
        <dsp:cNvPr id="0" name=""/>
        <dsp:cNvSpPr/>
      </dsp:nvSpPr>
      <dsp:spPr>
        <a:xfrm>
          <a:off x="0" y="2494368"/>
          <a:ext cx="8815465" cy="6088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2">
                  <a:lumMod val="10000"/>
                </a:schemeClr>
              </a:solidFill>
              <a:latin typeface="Arial"/>
              <a:ea typeface="+mn-ea"/>
              <a:cs typeface="+mn-cs"/>
            </a:rPr>
            <a:t>Resident assessment and coaching with individual learning plan (ILP) </a:t>
          </a:r>
        </a:p>
      </dsp:txBody>
      <dsp:txXfrm>
        <a:off x="29722" y="2524090"/>
        <a:ext cx="8756021" cy="549407"/>
      </dsp:txXfrm>
    </dsp:sp>
    <dsp:sp modelId="{1D6891CB-B033-450B-8074-E6AF59FA1508}">
      <dsp:nvSpPr>
        <dsp:cNvPr id="0" name=""/>
        <dsp:cNvSpPr/>
      </dsp:nvSpPr>
      <dsp:spPr>
        <a:xfrm>
          <a:off x="0" y="3117492"/>
          <a:ext cx="8815465" cy="6088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2">
                  <a:lumMod val="10000"/>
                </a:schemeClr>
              </a:solidFill>
              <a:latin typeface="Arial"/>
              <a:ea typeface="+mn-ea"/>
              <a:cs typeface="+mn-cs"/>
            </a:rPr>
            <a:t>6 months of elective time —based upon the ILP and future practice goals</a:t>
          </a:r>
        </a:p>
      </dsp:txBody>
      <dsp:txXfrm>
        <a:off x="29722" y="3147214"/>
        <a:ext cx="8756021" cy="549407"/>
      </dsp:txXfrm>
    </dsp:sp>
    <dsp:sp modelId="{1618CC03-B59A-4AE4-B764-03F594A40FC2}">
      <dsp:nvSpPr>
        <dsp:cNvPr id="0" name=""/>
        <dsp:cNvSpPr/>
      </dsp:nvSpPr>
      <dsp:spPr>
        <a:xfrm>
          <a:off x="0" y="3740617"/>
          <a:ext cx="8815465" cy="6088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2">
                  <a:lumMod val="10000"/>
                </a:schemeClr>
              </a:solidFill>
              <a:latin typeface="Arial"/>
              <a:ea typeface="+mn-ea"/>
              <a:cs typeface="+mn-cs"/>
            </a:rPr>
            <a:t>Two-tier pregnancy care requirement. </a:t>
          </a:r>
        </a:p>
      </dsp:txBody>
      <dsp:txXfrm>
        <a:off x="29722" y="3770339"/>
        <a:ext cx="8756021" cy="5494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E02AD-6C41-4FA0-BA73-25A8F97CEA75}">
      <dsp:nvSpPr>
        <dsp:cNvPr id="0" name=""/>
        <dsp:cNvSpPr/>
      </dsp:nvSpPr>
      <dsp:spPr>
        <a:xfrm>
          <a:off x="0" y="531"/>
          <a:ext cx="10515600" cy="0"/>
        </a:xfrm>
        <a:prstGeom prst="line">
          <a:avLst/>
        </a:prstGeom>
        <a:solidFill>
          <a:srgbClr val="F7901E">
            <a:hueOff val="0"/>
            <a:satOff val="0"/>
            <a:lumOff val="0"/>
            <a:alphaOff val="0"/>
          </a:srgbClr>
        </a:solidFill>
        <a:ln w="12700" cap="flat" cmpd="sng" algn="ctr">
          <a:solidFill>
            <a:srgbClr val="F7901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5A96FA-FD5E-4703-9ED9-082FDF3A171B}">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Arial"/>
              <a:ea typeface="+mn-ea"/>
              <a:cs typeface="+mn-cs"/>
            </a:rPr>
            <a:t>The educational path in family medicine is both rewarding and demanding.</a:t>
          </a:r>
        </a:p>
      </dsp:txBody>
      <dsp:txXfrm>
        <a:off x="0" y="531"/>
        <a:ext cx="10515600" cy="870055"/>
      </dsp:txXfrm>
    </dsp:sp>
    <dsp:sp modelId="{C4B6D900-FCFD-4665-8B82-2DA075D4D87A}">
      <dsp:nvSpPr>
        <dsp:cNvPr id="0" name=""/>
        <dsp:cNvSpPr/>
      </dsp:nvSpPr>
      <dsp:spPr>
        <a:xfrm>
          <a:off x="0" y="870586"/>
          <a:ext cx="10515600" cy="0"/>
        </a:xfrm>
        <a:prstGeom prst="line">
          <a:avLst/>
        </a:prstGeom>
        <a:solidFill>
          <a:srgbClr val="F7901E">
            <a:hueOff val="0"/>
            <a:satOff val="0"/>
            <a:lumOff val="0"/>
            <a:alphaOff val="0"/>
          </a:srgbClr>
        </a:solidFill>
        <a:ln w="12700" cap="flat" cmpd="sng" algn="ctr">
          <a:solidFill>
            <a:srgbClr val="F7901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C240C7-65EB-4AE6-8333-97E31D5B117F}">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Arial"/>
              <a:ea typeface="+mn-ea"/>
              <a:cs typeface="+mn-cs"/>
            </a:rPr>
            <a:t>Graduate medical education is transforming the future.</a:t>
          </a:r>
        </a:p>
      </dsp:txBody>
      <dsp:txXfrm>
        <a:off x="0" y="870586"/>
        <a:ext cx="10515600" cy="870055"/>
      </dsp:txXfrm>
    </dsp:sp>
    <dsp:sp modelId="{26D0B0AA-D419-4890-AA51-2D4C3C8F60BE}">
      <dsp:nvSpPr>
        <dsp:cNvPr id="0" name=""/>
        <dsp:cNvSpPr/>
      </dsp:nvSpPr>
      <dsp:spPr>
        <a:xfrm>
          <a:off x="0" y="1740641"/>
          <a:ext cx="10515600" cy="0"/>
        </a:xfrm>
        <a:prstGeom prst="line">
          <a:avLst/>
        </a:prstGeom>
        <a:solidFill>
          <a:srgbClr val="F7901E">
            <a:hueOff val="0"/>
            <a:satOff val="0"/>
            <a:lumOff val="0"/>
            <a:alphaOff val="0"/>
          </a:srgbClr>
        </a:solidFill>
        <a:ln w="12700" cap="flat" cmpd="sng" algn="ctr">
          <a:solidFill>
            <a:srgbClr val="F7901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7B3F81-622C-408E-A0D8-58937F3AB8F7}">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Arial"/>
              <a:ea typeface="+mn-ea"/>
              <a:cs typeface="+mn-cs"/>
            </a:rPr>
            <a:t>We have numerous resources at your disposal.</a:t>
          </a:r>
        </a:p>
      </dsp:txBody>
      <dsp:txXfrm>
        <a:off x="0" y="1740641"/>
        <a:ext cx="10515600" cy="870055"/>
      </dsp:txXfrm>
    </dsp:sp>
    <dsp:sp modelId="{3C5B7354-B2A0-46A6-94B6-4455D6DC701C}">
      <dsp:nvSpPr>
        <dsp:cNvPr id="0" name=""/>
        <dsp:cNvSpPr/>
      </dsp:nvSpPr>
      <dsp:spPr>
        <a:xfrm>
          <a:off x="0" y="2610696"/>
          <a:ext cx="10515600" cy="0"/>
        </a:xfrm>
        <a:prstGeom prst="line">
          <a:avLst/>
        </a:prstGeom>
        <a:solidFill>
          <a:srgbClr val="F7901E">
            <a:hueOff val="0"/>
            <a:satOff val="0"/>
            <a:lumOff val="0"/>
            <a:alphaOff val="0"/>
          </a:srgbClr>
        </a:solidFill>
        <a:ln w="12700" cap="flat" cmpd="sng" algn="ctr">
          <a:solidFill>
            <a:srgbClr val="F7901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E4C0C4-B03E-4A82-BCED-238208E24864}">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Arial"/>
              <a:ea typeface="+mn-ea"/>
              <a:cs typeface="+mn-cs"/>
            </a:rPr>
            <a:t>Stay involved with the AAFP.</a:t>
          </a:r>
        </a:p>
      </dsp:txBody>
      <dsp:txXfrm>
        <a:off x="0" y="2610696"/>
        <a:ext cx="10515600" cy="870055"/>
      </dsp:txXfrm>
    </dsp:sp>
    <dsp:sp modelId="{0B8F9823-198C-4D0E-A33F-98115F877B73}">
      <dsp:nvSpPr>
        <dsp:cNvPr id="0" name=""/>
        <dsp:cNvSpPr/>
      </dsp:nvSpPr>
      <dsp:spPr>
        <a:xfrm>
          <a:off x="0" y="3480751"/>
          <a:ext cx="10515600" cy="0"/>
        </a:xfrm>
        <a:prstGeom prst="line">
          <a:avLst/>
        </a:prstGeom>
        <a:solidFill>
          <a:srgbClr val="F7901E">
            <a:hueOff val="0"/>
            <a:satOff val="0"/>
            <a:lumOff val="0"/>
            <a:alphaOff val="0"/>
          </a:srgbClr>
        </a:solidFill>
        <a:ln w="12700" cap="flat" cmpd="sng" algn="ctr">
          <a:solidFill>
            <a:srgbClr val="F7901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F7937D-04E2-4900-9B5E-7E8E07AA118E}">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Arial"/>
              <a:ea typeface="+mn-ea"/>
              <a:cs typeface="+mn-cs"/>
            </a:rPr>
            <a:t>Take care of you.</a:t>
          </a:r>
        </a:p>
      </dsp:txBody>
      <dsp:txXfrm>
        <a:off x="0" y="3480751"/>
        <a:ext cx="10515600" cy="870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401B2-1DC4-426F-94AD-847B6B3BA0A3}">
      <dsp:nvSpPr>
        <dsp:cNvPr id="0" name=""/>
        <dsp:cNvSpPr/>
      </dsp:nvSpPr>
      <dsp:spPr>
        <a:xfrm>
          <a:off x="7645255" y="1083733"/>
          <a:ext cx="1706866" cy="4334933"/>
        </a:xfrm>
        <a:prstGeom prst="wedgeRectCallout">
          <a:avLst>
            <a:gd name="adj1" fmla="val 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82880" rIns="274320" bIns="91440" numCol="1" spcCol="1270" anchor="t" anchorCtr="0">
          <a:noAutofit/>
        </a:bodyPr>
        <a:lstStyle/>
        <a:p>
          <a:pPr marL="0" lvl="0" indent="0" algn="ctr" defTabSz="488950">
            <a:lnSpc>
              <a:spcPct val="100000"/>
            </a:lnSpc>
            <a:spcBef>
              <a:spcPct val="0"/>
            </a:spcBef>
            <a:spcAft>
              <a:spcPts val="800"/>
            </a:spcAft>
            <a:buNone/>
          </a:pPr>
          <a:r>
            <a:rPr lang="en-US" sz="1400" kern="1200" dirty="0">
              <a:latin typeface="Arial" panose="020B0604020202020204"/>
              <a:ea typeface="+mn-ea"/>
              <a:cs typeface="+mn-cs"/>
            </a:rPr>
            <a:t>Apply to residencies</a:t>
          </a:r>
        </a:p>
      </dsp:txBody>
      <dsp:txXfrm>
        <a:off x="7861919" y="1083733"/>
        <a:ext cx="1490202" cy="4334933"/>
      </dsp:txXfrm>
    </dsp:sp>
    <dsp:sp modelId="{F6CB4E95-38D8-42CF-AC55-1369647F829D}">
      <dsp:nvSpPr>
        <dsp:cNvPr id="0" name=""/>
        <dsp:cNvSpPr/>
      </dsp:nvSpPr>
      <dsp:spPr>
        <a:xfrm>
          <a:off x="7645255" y="0"/>
          <a:ext cx="1706866" cy="1083733"/>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a:ea typeface="+mn-ea"/>
              <a:cs typeface="+mn-cs"/>
            </a:rPr>
            <a:t>Graduation</a:t>
          </a:r>
          <a:endParaRPr lang="en-US" sz="1600" kern="1200" dirty="0">
            <a:solidFill>
              <a:schemeClr val="bg1"/>
            </a:solidFill>
            <a:latin typeface="Arial" panose="020B0604020202020204"/>
            <a:ea typeface="+mn-ea"/>
            <a:cs typeface="+mn-cs"/>
          </a:endParaRPr>
        </a:p>
      </dsp:txBody>
      <dsp:txXfrm>
        <a:off x="7645255" y="0"/>
        <a:ext cx="1706866" cy="1083733"/>
      </dsp:txXfrm>
    </dsp:sp>
    <dsp:sp modelId="{31F1B14A-2B8D-4630-A15E-FFF52797D0D6}">
      <dsp:nvSpPr>
        <dsp:cNvPr id="0" name=""/>
        <dsp:cNvSpPr/>
      </dsp:nvSpPr>
      <dsp:spPr>
        <a:xfrm>
          <a:off x="5942654" y="1083733"/>
          <a:ext cx="1706866" cy="4064000"/>
        </a:xfrm>
        <a:prstGeom prst="wedgeRectCallout">
          <a:avLst>
            <a:gd name="adj1" fmla="val 62500"/>
            <a:gd name="adj2" fmla="val 20830"/>
          </a:avLst>
        </a:prstGeom>
        <a:solidFill>
          <a:schemeClr val="accent1">
            <a:tint val="50000"/>
            <a:hueOff val="13094"/>
            <a:satOff val="-723"/>
            <a:lumOff val="27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82880" rIns="45720" bIns="91440" numCol="1" spcCol="1270" anchor="t" anchorCtr="0">
          <a:noAutofit/>
        </a:bodyPr>
        <a:lstStyle/>
        <a:p>
          <a:pPr marL="0" lvl="0" indent="0" algn="l" defTabSz="488950">
            <a:lnSpc>
              <a:spcPct val="90000"/>
            </a:lnSpc>
            <a:spcBef>
              <a:spcPct val="0"/>
            </a:spcBef>
            <a:spcAft>
              <a:spcPts val="800"/>
            </a:spcAft>
            <a:buNone/>
          </a:pPr>
          <a:r>
            <a:rPr lang="en-US" sz="1100" kern="1200" dirty="0"/>
            <a:t>Study for Step 2 CK, CS during fall semester</a:t>
          </a:r>
        </a:p>
        <a:p>
          <a:pPr marL="0" lvl="0" indent="0" algn="l" defTabSz="488950">
            <a:lnSpc>
              <a:spcPct val="90000"/>
            </a:lnSpc>
            <a:spcBef>
              <a:spcPct val="0"/>
            </a:spcBef>
            <a:spcAft>
              <a:spcPts val="800"/>
            </a:spcAft>
            <a:buNone/>
          </a:pPr>
          <a:r>
            <a:rPr lang="en-US" sz="1100" b="1" kern="1200" dirty="0"/>
            <a:t>Acting Internship </a:t>
          </a:r>
          <a:br>
            <a:rPr lang="en-US" sz="1100" kern="1200" dirty="0"/>
          </a:br>
          <a:r>
            <a:rPr lang="en-US" sz="1100" kern="1200" dirty="0"/>
            <a:t>(4 </a:t>
          </a:r>
          <a:r>
            <a:rPr lang="en-US" sz="1100" kern="1200" dirty="0" err="1"/>
            <a:t>wks</a:t>
          </a:r>
          <a:r>
            <a:rPr lang="en-US" sz="1100" kern="1200" dirty="0"/>
            <a:t>)</a:t>
          </a:r>
        </a:p>
        <a:p>
          <a:pPr marL="0" lvl="0" indent="0" algn="l" defTabSz="488950">
            <a:lnSpc>
              <a:spcPct val="90000"/>
            </a:lnSpc>
            <a:spcBef>
              <a:spcPct val="0"/>
            </a:spcBef>
            <a:spcAft>
              <a:spcPts val="800"/>
            </a:spcAft>
            <a:buNone/>
          </a:pPr>
          <a:r>
            <a:rPr lang="en-US" sz="1100" b="1" kern="1200" dirty="0"/>
            <a:t>ICU</a:t>
          </a:r>
          <a:r>
            <a:rPr lang="en-US" sz="1100" kern="1200" dirty="0"/>
            <a:t> </a:t>
          </a:r>
          <a:br>
            <a:rPr lang="en-US" sz="1100" kern="1200" dirty="0"/>
          </a:br>
          <a:r>
            <a:rPr lang="en-US" sz="1100" kern="1200" dirty="0"/>
            <a:t>(2 </a:t>
          </a:r>
          <a:r>
            <a:rPr lang="en-US" sz="1100" kern="1200" dirty="0" err="1"/>
            <a:t>wks</a:t>
          </a:r>
          <a:r>
            <a:rPr lang="en-US" sz="1100" kern="1200" dirty="0"/>
            <a:t>)</a:t>
          </a:r>
        </a:p>
        <a:p>
          <a:pPr marL="0" lvl="0" indent="0" algn="l" defTabSz="488950">
            <a:lnSpc>
              <a:spcPct val="90000"/>
            </a:lnSpc>
            <a:spcBef>
              <a:spcPct val="0"/>
            </a:spcBef>
            <a:spcAft>
              <a:spcPts val="800"/>
            </a:spcAft>
            <a:buNone/>
          </a:pPr>
          <a:r>
            <a:rPr lang="en-US" sz="1100" b="1" kern="1200" dirty="0"/>
            <a:t>Palliative</a:t>
          </a:r>
          <a:r>
            <a:rPr lang="en-US" sz="1100" kern="1200" dirty="0"/>
            <a:t> </a:t>
          </a:r>
          <a:br>
            <a:rPr lang="en-US" sz="1100" kern="1200" dirty="0"/>
          </a:br>
          <a:r>
            <a:rPr lang="en-US" sz="1100" kern="1200" dirty="0"/>
            <a:t>(1 </a:t>
          </a:r>
          <a:r>
            <a:rPr lang="en-US" sz="1100" kern="1200" dirty="0" err="1"/>
            <a:t>wk</a:t>
          </a:r>
          <a:r>
            <a:rPr lang="en-US" sz="1100" kern="1200" dirty="0"/>
            <a:t>)</a:t>
          </a:r>
        </a:p>
        <a:p>
          <a:pPr marL="0" lvl="0" indent="0" algn="l" defTabSz="488950">
            <a:lnSpc>
              <a:spcPct val="90000"/>
            </a:lnSpc>
            <a:spcBef>
              <a:spcPct val="0"/>
            </a:spcBef>
            <a:spcAft>
              <a:spcPts val="800"/>
            </a:spcAft>
            <a:buNone/>
          </a:pPr>
          <a:r>
            <a:rPr lang="en-US" sz="1100" b="1" kern="1200" dirty="0"/>
            <a:t>Ambulatory </a:t>
          </a:r>
          <a:br>
            <a:rPr lang="en-US" sz="1100" b="1" kern="1200" dirty="0"/>
          </a:br>
          <a:r>
            <a:rPr lang="en-US" sz="1100" kern="1200" dirty="0"/>
            <a:t>(4 </a:t>
          </a:r>
          <a:r>
            <a:rPr lang="en-US" sz="1100" kern="1200" dirty="0" err="1"/>
            <a:t>wks</a:t>
          </a:r>
          <a:r>
            <a:rPr lang="en-US" sz="1100" kern="1200" dirty="0"/>
            <a:t>)</a:t>
          </a:r>
        </a:p>
        <a:p>
          <a:pPr marL="0" lvl="0" indent="0" algn="l" defTabSz="488950">
            <a:lnSpc>
              <a:spcPct val="90000"/>
            </a:lnSpc>
            <a:spcBef>
              <a:spcPct val="0"/>
            </a:spcBef>
            <a:spcAft>
              <a:spcPts val="800"/>
            </a:spcAft>
            <a:buNone/>
          </a:pPr>
          <a:r>
            <a:rPr lang="en-US" sz="1100" b="1" kern="1200" dirty="0"/>
            <a:t>Electives</a:t>
          </a:r>
          <a:r>
            <a:rPr lang="en-US" sz="1100" kern="1200" dirty="0"/>
            <a:t> </a:t>
          </a:r>
          <a:br>
            <a:rPr lang="en-US" sz="1100" kern="1200" dirty="0"/>
          </a:br>
          <a:r>
            <a:rPr lang="en-US" sz="1100" kern="1200" dirty="0"/>
            <a:t>(22-24 total weeks)</a:t>
          </a:r>
        </a:p>
      </dsp:txBody>
      <dsp:txXfrm>
        <a:off x="6159318" y="1083733"/>
        <a:ext cx="1490202" cy="4064000"/>
      </dsp:txXfrm>
    </dsp:sp>
    <dsp:sp modelId="{8564A62A-244D-4B4E-A7E3-99ED29F55FF0}">
      <dsp:nvSpPr>
        <dsp:cNvPr id="0" name=""/>
        <dsp:cNvSpPr/>
      </dsp:nvSpPr>
      <dsp:spPr>
        <a:xfrm>
          <a:off x="5942654" y="135466"/>
          <a:ext cx="1706866" cy="948266"/>
        </a:xfrm>
        <a:prstGeom prst="rect">
          <a:avLst/>
        </a:prstGeom>
        <a:solidFill>
          <a:schemeClr val="accent1">
            <a:shade val="8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kern="1200"/>
            <a:t>Medical School year 4 (M4)</a:t>
          </a:r>
          <a:endParaRPr lang="en-US" sz="1600" kern="1200" dirty="0"/>
        </a:p>
      </dsp:txBody>
      <dsp:txXfrm>
        <a:off x="5942654" y="135466"/>
        <a:ext cx="1706866" cy="948266"/>
      </dsp:txXfrm>
    </dsp:sp>
    <dsp:sp modelId="{1E2AE489-C4EF-4380-AF59-13B62BC874A6}">
      <dsp:nvSpPr>
        <dsp:cNvPr id="0" name=""/>
        <dsp:cNvSpPr/>
      </dsp:nvSpPr>
      <dsp:spPr>
        <a:xfrm>
          <a:off x="4235788" y="1083733"/>
          <a:ext cx="1706866" cy="3793066"/>
        </a:xfrm>
        <a:prstGeom prst="wedgeRectCallout">
          <a:avLst>
            <a:gd name="adj1" fmla="val 62500"/>
            <a:gd name="adj2" fmla="val 20830"/>
          </a:avLst>
        </a:prstGeom>
        <a:solidFill>
          <a:schemeClr val="accent1">
            <a:tint val="50000"/>
            <a:hueOff val="26189"/>
            <a:satOff val="-1446"/>
            <a:lumOff val="55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82880" rIns="45720" bIns="91440" numCol="1" spcCol="1270" anchor="t" anchorCtr="0">
          <a:noAutofit/>
        </a:bodyPr>
        <a:lstStyle/>
        <a:p>
          <a:pPr marL="0" lvl="0" indent="0" algn="l" defTabSz="488950">
            <a:lnSpc>
              <a:spcPct val="90000"/>
            </a:lnSpc>
            <a:spcBef>
              <a:spcPct val="0"/>
            </a:spcBef>
            <a:spcAft>
              <a:spcPts val="800"/>
            </a:spcAft>
            <a:buNone/>
          </a:pPr>
          <a:r>
            <a:rPr lang="en-US" sz="1100" b="1" kern="1200" dirty="0"/>
            <a:t>Surgery </a:t>
          </a:r>
          <a:br>
            <a:rPr lang="en-US" sz="1100" b="1" kern="1200" dirty="0"/>
          </a:br>
          <a:r>
            <a:rPr lang="en-US" sz="1100" kern="1200" dirty="0"/>
            <a:t>(8 </a:t>
          </a:r>
          <a:r>
            <a:rPr lang="en-US" sz="1100" kern="1200" dirty="0" err="1"/>
            <a:t>wks</a:t>
          </a:r>
          <a:r>
            <a:rPr lang="en-US" sz="1100" kern="1200" dirty="0"/>
            <a:t>)</a:t>
          </a:r>
        </a:p>
        <a:p>
          <a:pPr marL="0" lvl="0" indent="0" algn="l" defTabSz="488950">
            <a:lnSpc>
              <a:spcPct val="90000"/>
            </a:lnSpc>
            <a:spcBef>
              <a:spcPct val="0"/>
            </a:spcBef>
            <a:spcAft>
              <a:spcPts val="800"/>
            </a:spcAft>
            <a:buNone/>
          </a:pPr>
          <a:r>
            <a:rPr lang="en-US" sz="1100" b="1" kern="1200" dirty="0"/>
            <a:t>Internal Medicine </a:t>
          </a:r>
          <a:br>
            <a:rPr lang="en-US" sz="1100" b="1" kern="1200" dirty="0"/>
          </a:br>
          <a:r>
            <a:rPr lang="en-US" sz="1100" kern="1200" dirty="0"/>
            <a:t>(8 </a:t>
          </a:r>
          <a:r>
            <a:rPr lang="en-US" sz="1100" kern="1200" dirty="0" err="1"/>
            <a:t>wks</a:t>
          </a:r>
          <a:r>
            <a:rPr lang="en-US" sz="1100" kern="1200" dirty="0"/>
            <a:t>)</a:t>
          </a:r>
        </a:p>
        <a:p>
          <a:pPr marL="0" lvl="0" indent="0" algn="l" defTabSz="488950">
            <a:lnSpc>
              <a:spcPct val="90000"/>
            </a:lnSpc>
            <a:spcBef>
              <a:spcPct val="0"/>
            </a:spcBef>
            <a:spcAft>
              <a:spcPts val="800"/>
            </a:spcAft>
            <a:buNone/>
          </a:pPr>
          <a:r>
            <a:rPr lang="en-US" sz="1100" b="1" kern="1200" dirty="0"/>
            <a:t>Neurology </a:t>
          </a:r>
          <a:br>
            <a:rPr lang="en-US" sz="1100" b="1" kern="1200" dirty="0"/>
          </a:br>
          <a:r>
            <a:rPr lang="en-US" sz="1100" kern="1200" dirty="0"/>
            <a:t>(4 </a:t>
          </a:r>
          <a:r>
            <a:rPr lang="en-US" sz="1100" kern="1200" dirty="0" err="1"/>
            <a:t>wks</a:t>
          </a:r>
          <a:r>
            <a:rPr lang="en-US" sz="1100" kern="1200" dirty="0"/>
            <a:t>)</a:t>
          </a:r>
        </a:p>
        <a:p>
          <a:pPr marL="0" lvl="0" indent="0" algn="l" defTabSz="488950">
            <a:lnSpc>
              <a:spcPct val="90000"/>
            </a:lnSpc>
            <a:spcBef>
              <a:spcPct val="0"/>
            </a:spcBef>
            <a:spcAft>
              <a:spcPts val="800"/>
            </a:spcAft>
            <a:buNone/>
          </a:pPr>
          <a:r>
            <a:rPr lang="en-US" sz="1100" b="1" kern="1200" dirty="0"/>
            <a:t>OB/GYN </a:t>
          </a:r>
          <a:br>
            <a:rPr lang="en-US" sz="1100" b="1" kern="1200" dirty="0"/>
          </a:br>
          <a:r>
            <a:rPr lang="en-US" sz="1100" kern="1200" dirty="0"/>
            <a:t>(6 </a:t>
          </a:r>
          <a:r>
            <a:rPr lang="en-US" sz="1100" kern="1200" dirty="0" err="1"/>
            <a:t>wks</a:t>
          </a:r>
          <a:r>
            <a:rPr lang="en-US" sz="1100" kern="1200" dirty="0"/>
            <a:t>)</a:t>
          </a:r>
        </a:p>
        <a:p>
          <a:pPr marL="0" lvl="0" indent="0" algn="l" defTabSz="488950">
            <a:lnSpc>
              <a:spcPct val="90000"/>
            </a:lnSpc>
            <a:spcBef>
              <a:spcPct val="0"/>
            </a:spcBef>
            <a:spcAft>
              <a:spcPts val="800"/>
            </a:spcAft>
            <a:buNone/>
          </a:pPr>
          <a:r>
            <a:rPr lang="en-US" sz="1100" b="1" kern="1200" dirty="0"/>
            <a:t>Psychiatry </a:t>
          </a:r>
          <a:br>
            <a:rPr lang="en-US" sz="1100" b="1" kern="1200" dirty="0"/>
          </a:br>
          <a:r>
            <a:rPr lang="en-US" sz="1100" kern="1200" dirty="0"/>
            <a:t>(6 </a:t>
          </a:r>
          <a:r>
            <a:rPr lang="en-US" sz="1100" kern="1200" dirty="0" err="1"/>
            <a:t>wks</a:t>
          </a:r>
          <a:r>
            <a:rPr lang="en-US" sz="1100" kern="1200" dirty="0"/>
            <a:t>)</a:t>
          </a:r>
        </a:p>
        <a:p>
          <a:pPr marL="0" lvl="0" indent="0" algn="l" defTabSz="488950">
            <a:lnSpc>
              <a:spcPct val="90000"/>
            </a:lnSpc>
            <a:spcBef>
              <a:spcPct val="0"/>
            </a:spcBef>
            <a:spcAft>
              <a:spcPts val="800"/>
            </a:spcAft>
            <a:buNone/>
          </a:pPr>
          <a:r>
            <a:rPr lang="en-US" sz="1100" b="1" kern="1200" dirty="0"/>
            <a:t>Pediatrics </a:t>
          </a:r>
          <a:br>
            <a:rPr lang="en-US" sz="1100" b="1" kern="1200" dirty="0"/>
          </a:br>
          <a:r>
            <a:rPr lang="en-US" sz="1100" kern="1200" dirty="0"/>
            <a:t>(6 </a:t>
          </a:r>
          <a:r>
            <a:rPr lang="en-US" sz="1100" kern="1200" dirty="0" err="1"/>
            <a:t>wks</a:t>
          </a:r>
          <a:r>
            <a:rPr lang="en-US" sz="1100" kern="1200" dirty="0"/>
            <a:t>)</a:t>
          </a:r>
        </a:p>
        <a:p>
          <a:pPr marL="0" lvl="0" indent="0" algn="l" defTabSz="488950">
            <a:lnSpc>
              <a:spcPct val="90000"/>
            </a:lnSpc>
            <a:spcBef>
              <a:spcPct val="0"/>
            </a:spcBef>
            <a:spcAft>
              <a:spcPts val="800"/>
            </a:spcAft>
            <a:buNone/>
          </a:pPr>
          <a:r>
            <a:rPr lang="en-US" sz="1100" b="1" kern="1200" dirty="0"/>
            <a:t>Family Medicine </a:t>
          </a:r>
          <a:br>
            <a:rPr lang="en-US" sz="1100" b="1" kern="1200" dirty="0"/>
          </a:br>
          <a:r>
            <a:rPr lang="en-US" sz="1100" kern="1200" dirty="0"/>
            <a:t>(6 </a:t>
          </a:r>
          <a:r>
            <a:rPr lang="en-US" sz="1100" kern="1200" dirty="0" err="1"/>
            <a:t>wks</a:t>
          </a:r>
          <a:r>
            <a:rPr lang="en-US" sz="1100" kern="1200" dirty="0"/>
            <a:t>)</a:t>
          </a:r>
        </a:p>
      </dsp:txBody>
      <dsp:txXfrm>
        <a:off x="4452452" y="1083733"/>
        <a:ext cx="1490202" cy="3793066"/>
      </dsp:txXfrm>
    </dsp:sp>
    <dsp:sp modelId="{AC4B5850-0780-4450-B339-BDACEEA02743}">
      <dsp:nvSpPr>
        <dsp:cNvPr id="0" name=""/>
        <dsp:cNvSpPr/>
      </dsp:nvSpPr>
      <dsp:spPr>
        <a:xfrm>
          <a:off x="4235788" y="275268"/>
          <a:ext cx="1706866" cy="812800"/>
        </a:xfrm>
        <a:prstGeom prst="rect">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kern="1200"/>
            <a:t>Medical School year 3 (M3)</a:t>
          </a:r>
          <a:endParaRPr lang="en-US" sz="1600" kern="1200" dirty="0"/>
        </a:p>
      </dsp:txBody>
      <dsp:txXfrm>
        <a:off x="4235788" y="275268"/>
        <a:ext cx="1706866" cy="812800"/>
      </dsp:txXfrm>
    </dsp:sp>
    <dsp:sp modelId="{880FA98F-43E0-4D34-92DD-A2C84B0C79FE}">
      <dsp:nvSpPr>
        <dsp:cNvPr id="0" name=""/>
        <dsp:cNvSpPr/>
      </dsp:nvSpPr>
      <dsp:spPr>
        <a:xfrm>
          <a:off x="2517998" y="1088488"/>
          <a:ext cx="1706866" cy="3522133"/>
        </a:xfrm>
        <a:prstGeom prst="wedgeRectCallout">
          <a:avLst>
            <a:gd name="adj1" fmla="val 62500"/>
            <a:gd name="adj2" fmla="val 20830"/>
          </a:avLst>
        </a:prstGeom>
        <a:solidFill>
          <a:schemeClr val="accent1">
            <a:tint val="50000"/>
            <a:hueOff val="39283"/>
            <a:satOff val="-2168"/>
            <a:lumOff val="83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82880" rIns="45720" bIns="91440" numCol="1" spcCol="1270" anchor="t" anchorCtr="0">
          <a:noAutofit/>
        </a:bodyPr>
        <a:lstStyle/>
        <a:p>
          <a:pPr marL="0" lvl="0" indent="0" algn="l" defTabSz="488950">
            <a:lnSpc>
              <a:spcPct val="90000"/>
            </a:lnSpc>
            <a:spcBef>
              <a:spcPct val="0"/>
            </a:spcBef>
            <a:spcAft>
              <a:spcPts val="800"/>
            </a:spcAft>
            <a:buNone/>
          </a:pPr>
          <a:r>
            <a:rPr lang="en-US" sz="1100" b="0" kern="1200"/>
            <a:t>Human Systems in Health and Disease 1 (HSHD1)</a:t>
          </a:r>
        </a:p>
        <a:p>
          <a:pPr marL="0" lvl="0" indent="0" algn="l" defTabSz="488950">
            <a:lnSpc>
              <a:spcPct val="90000"/>
            </a:lnSpc>
            <a:spcBef>
              <a:spcPct val="0"/>
            </a:spcBef>
            <a:spcAft>
              <a:spcPts val="800"/>
            </a:spcAft>
            <a:buNone/>
          </a:pPr>
          <a:r>
            <a:rPr lang="en-US" sz="1100" b="0" kern="1200"/>
            <a:t>Introduction to Clinical Medicine 2a (ICM 2a)</a:t>
          </a:r>
        </a:p>
        <a:p>
          <a:pPr marL="0" lvl="0" indent="0" algn="l" defTabSz="488950">
            <a:lnSpc>
              <a:spcPct val="90000"/>
            </a:lnSpc>
            <a:spcBef>
              <a:spcPct val="0"/>
            </a:spcBef>
            <a:spcAft>
              <a:spcPts val="800"/>
            </a:spcAft>
            <a:buNone/>
          </a:pPr>
          <a:r>
            <a:rPr lang="en-US" sz="1100" b="0" kern="1200"/>
            <a:t>Human Systems in Health and Disease 2  (HSHD2)</a:t>
          </a:r>
        </a:p>
        <a:p>
          <a:pPr marL="0" lvl="0" indent="0" algn="l" defTabSz="488950">
            <a:lnSpc>
              <a:spcPct val="90000"/>
            </a:lnSpc>
            <a:spcBef>
              <a:spcPct val="0"/>
            </a:spcBef>
            <a:spcAft>
              <a:spcPts val="800"/>
            </a:spcAft>
            <a:buNone/>
          </a:pPr>
          <a:r>
            <a:rPr lang="en-US" sz="1100" b="0" kern="1200"/>
            <a:t>Introduction to Clinical Medicine 2b (ICM 2b)</a:t>
          </a:r>
        </a:p>
        <a:p>
          <a:pPr marL="0" lvl="0" indent="0" algn="l" defTabSz="488950">
            <a:lnSpc>
              <a:spcPct val="90000"/>
            </a:lnSpc>
            <a:spcBef>
              <a:spcPct val="0"/>
            </a:spcBef>
            <a:spcAft>
              <a:spcPts val="800"/>
            </a:spcAft>
            <a:buNone/>
          </a:pPr>
          <a:r>
            <a:rPr lang="en-US" sz="1100" kern="1200"/>
            <a:t>Study for Step 1</a:t>
          </a:r>
        </a:p>
        <a:p>
          <a:pPr marL="0" lvl="0" indent="0" algn="l" defTabSz="488950">
            <a:lnSpc>
              <a:spcPct val="90000"/>
            </a:lnSpc>
            <a:spcBef>
              <a:spcPct val="0"/>
            </a:spcBef>
            <a:spcAft>
              <a:spcPts val="800"/>
            </a:spcAft>
            <a:buNone/>
          </a:pPr>
          <a:r>
            <a:rPr lang="en-US" sz="1100" kern="1200"/>
            <a:t>M3 Orientation, Clerkships</a:t>
          </a:r>
          <a:endParaRPr lang="en-US" sz="1100" b="0" kern="1200" dirty="0"/>
        </a:p>
      </dsp:txBody>
      <dsp:txXfrm>
        <a:off x="2734662" y="1088488"/>
        <a:ext cx="1490202" cy="3522133"/>
      </dsp:txXfrm>
    </dsp:sp>
    <dsp:sp modelId="{104D72FF-91E9-49A5-876C-D3ACC3966162}">
      <dsp:nvSpPr>
        <dsp:cNvPr id="0" name=""/>
        <dsp:cNvSpPr/>
      </dsp:nvSpPr>
      <dsp:spPr>
        <a:xfrm>
          <a:off x="2528922" y="406400"/>
          <a:ext cx="1706866" cy="677333"/>
        </a:xfrm>
        <a:prstGeom prst="rect">
          <a:avLst/>
        </a:prstGeom>
        <a:solidFill>
          <a:schemeClr val="accent1">
            <a:shade val="8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kern="1200"/>
            <a:t>Medical School year 2 (M2)</a:t>
          </a:r>
          <a:endParaRPr lang="en-US" sz="1600" kern="1200" dirty="0"/>
        </a:p>
      </dsp:txBody>
      <dsp:txXfrm>
        <a:off x="2528922" y="406400"/>
        <a:ext cx="1706866" cy="677333"/>
      </dsp:txXfrm>
    </dsp:sp>
    <dsp:sp modelId="{FCBF0B6B-CA6C-42CA-A1F2-F354C61E28AE}">
      <dsp:nvSpPr>
        <dsp:cNvPr id="0" name=""/>
        <dsp:cNvSpPr/>
      </dsp:nvSpPr>
      <dsp:spPr>
        <a:xfrm>
          <a:off x="822056" y="1083733"/>
          <a:ext cx="1706866" cy="3251200"/>
        </a:xfrm>
        <a:prstGeom prst="wedgeRectCallout">
          <a:avLst>
            <a:gd name="adj1" fmla="val 62500"/>
            <a:gd name="adj2" fmla="val 20830"/>
          </a:avLst>
        </a:prstGeom>
        <a:solidFill>
          <a:schemeClr val="accent1">
            <a:tint val="50000"/>
            <a:hueOff val="52377"/>
            <a:satOff val="-2891"/>
            <a:lumOff val="111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82880" rIns="45720" bIns="91440" numCol="1" spcCol="1270" anchor="t" anchorCtr="0">
          <a:noAutofit/>
        </a:bodyPr>
        <a:lstStyle/>
        <a:p>
          <a:pPr marL="0" lvl="0" indent="0" algn="l" defTabSz="488950">
            <a:lnSpc>
              <a:spcPct val="90000"/>
            </a:lnSpc>
            <a:spcBef>
              <a:spcPct val="0"/>
            </a:spcBef>
            <a:spcAft>
              <a:spcPts val="800"/>
            </a:spcAft>
            <a:buNone/>
          </a:pPr>
          <a:r>
            <a:rPr lang="en-US" sz="1100" b="0" kern="1200" dirty="0"/>
            <a:t>Orientation</a:t>
          </a:r>
        </a:p>
        <a:p>
          <a:pPr marL="0" lvl="0" indent="0" algn="l" defTabSz="488950">
            <a:lnSpc>
              <a:spcPct val="90000"/>
            </a:lnSpc>
            <a:spcBef>
              <a:spcPct val="0"/>
            </a:spcBef>
            <a:spcAft>
              <a:spcPts val="800"/>
            </a:spcAft>
            <a:buNone/>
          </a:pPr>
          <a:r>
            <a:rPr lang="en-US" sz="1100" b="0" kern="1200" dirty="0"/>
            <a:t>Clinical Anatomy, Development and Physical Examination (CADE)</a:t>
          </a:r>
        </a:p>
        <a:p>
          <a:pPr marL="0" lvl="0" indent="0" algn="l" defTabSz="488950">
            <a:lnSpc>
              <a:spcPct val="90000"/>
            </a:lnSpc>
            <a:spcBef>
              <a:spcPct val="0"/>
            </a:spcBef>
            <a:spcAft>
              <a:spcPts val="800"/>
            </a:spcAft>
            <a:buNone/>
          </a:pPr>
          <a:r>
            <a:rPr lang="en-US" sz="1100" b="0" kern="1200" dirty="0"/>
            <a:t>Introduction to Clinical Medicine 1a (ICM 1a)</a:t>
          </a:r>
        </a:p>
        <a:p>
          <a:pPr marL="0" lvl="0" indent="0" algn="l" defTabSz="488950">
            <a:lnSpc>
              <a:spcPct val="90000"/>
            </a:lnSpc>
            <a:spcBef>
              <a:spcPct val="0"/>
            </a:spcBef>
            <a:spcAft>
              <a:spcPts val="800"/>
            </a:spcAft>
            <a:buNone/>
          </a:pPr>
          <a:r>
            <a:rPr lang="en-US" sz="1100" b="0" kern="1200" dirty="0"/>
            <a:t>Molecular Basis of Life, Defense </a:t>
          </a:r>
          <a:br>
            <a:rPr lang="en-US" sz="1100" b="0" kern="1200" dirty="0"/>
          </a:br>
          <a:r>
            <a:rPr lang="en-US" sz="1100" b="0" kern="1200" dirty="0"/>
            <a:t>and Disease (MBLDD)</a:t>
          </a:r>
        </a:p>
        <a:p>
          <a:pPr marL="0" lvl="0" indent="0" algn="l" defTabSz="488950">
            <a:lnSpc>
              <a:spcPct val="90000"/>
            </a:lnSpc>
            <a:spcBef>
              <a:spcPct val="0"/>
            </a:spcBef>
            <a:spcAft>
              <a:spcPts val="800"/>
            </a:spcAft>
            <a:buNone/>
          </a:pPr>
          <a:r>
            <a:rPr lang="en-US" sz="1100" b="0" kern="1200" dirty="0"/>
            <a:t>Introduction to Clinical Medicine 1b (ICM 1b)</a:t>
          </a:r>
        </a:p>
        <a:p>
          <a:pPr marL="0" lvl="0" indent="0" algn="l" defTabSz="488950">
            <a:lnSpc>
              <a:spcPct val="90000"/>
            </a:lnSpc>
            <a:spcBef>
              <a:spcPct val="0"/>
            </a:spcBef>
            <a:spcAft>
              <a:spcPts val="800"/>
            </a:spcAft>
            <a:buNone/>
          </a:pPr>
          <a:r>
            <a:rPr lang="en-US" sz="1100" kern="1200" dirty="0"/>
            <a:t>Biostatistics and EBM</a:t>
          </a:r>
        </a:p>
        <a:p>
          <a:pPr marL="0" lvl="0" indent="0" algn="l" defTabSz="488950">
            <a:lnSpc>
              <a:spcPct val="90000"/>
            </a:lnSpc>
            <a:spcBef>
              <a:spcPct val="0"/>
            </a:spcBef>
            <a:spcAft>
              <a:spcPts val="800"/>
            </a:spcAft>
            <a:buNone/>
          </a:pPr>
          <a:r>
            <a:rPr lang="en-US" sz="1100" kern="1200" dirty="0"/>
            <a:t>Vacation or Electives</a:t>
          </a:r>
          <a:endParaRPr lang="en-US" sz="1100" b="0" kern="1200" dirty="0"/>
        </a:p>
      </dsp:txBody>
      <dsp:txXfrm>
        <a:off x="1038719" y="1083733"/>
        <a:ext cx="1490202" cy="3251200"/>
      </dsp:txXfrm>
    </dsp:sp>
    <dsp:sp modelId="{BD8D8559-06E3-4B90-BF12-2E198C470CAC}">
      <dsp:nvSpPr>
        <dsp:cNvPr id="0" name=""/>
        <dsp:cNvSpPr/>
      </dsp:nvSpPr>
      <dsp:spPr>
        <a:xfrm>
          <a:off x="822056" y="541866"/>
          <a:ext cx="1706866" cy="541866"/>
        </a:xfrm>
        <a:prstGeom prst="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kern="1200"/>
            <a:t>Medical School year 1 (M1)</a:t>
          </a:r>
          <a:endParaRPr lang="en-US" sz="1600" kern="1200" dirty="0"/>
        </a:p>
      </dsp:txBody>
      <dsp:txXfrm>
        <a:off x="822056" y="541866"/>
        <a:ext cx="1706866" cy="541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F0D0A-9866-4D24-B027-6F70A9FF08AE}">
      <dsp:nvSpPr>
        <dsp:cNvPr id="0" name=""/>
        <dsp:cNvSpPr/>
      </dsp:nvSpPr>
      <dsp:spPr>
        <a:xfrm>
          <a:off x="706634" y="0"/>
          <a:ext cx="8008523" cy="2516820"/>
        </a:xfrm>
        <a:prstGeom prst="rightArrow">
          <a:avLst/>
        </a:prstGeom>
        <a:solidFill>
          <a:srgbClr val="F790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1CA0DB32-AC3F-4525-BAF3-43370636EC9C}">
      <dsp:nvSpPr>
        <dsp:cNvPr id="0" name=""/>
        <dsp:cNvSpPr/>
      </dsp:nvSpPr>
      <dsp:spPr>
        <a:xfrm>
          <a:off x="2300" y="925746"/>
          <a:ext cx="2108632" cy="665326"/>
        </a:xfrm>
        <a:prstGeom prst="roundRect">
          <a:avLst/>
        </a:prstGeom>
        <a:solidFill>
          <a:srgbClr val="F7901E">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ysClr val="window" lastClr="FFFFFF"/>
              </a:solidFill>
              <a:latin typeface="Arial"/>
              <a:ea typeface="+mn-ea"/>
              <a:cs typeface="+mn-cs"/>
            </a:rPr>
            <a:t>Year 1</a:t>
          </a:r>
        </a:p>
      </dsp:txBody>
      <dsp:txXfrm>
        <a:off x="34779" y="958225"/>
        <a:ext cx="2043674" cy="600368"/>
      </dsp:txXfrm>
    </dsp:sp>
    <dsp:sp modelId="{C3A9EEE1-4E04-4B03-95EF-890AF005C8BC}">
      <dsp:nvSpPr>
        <dsp:cNvPr id="0" name=""/>
        <dsp:cNvSpPr/>
      </dsp:nvSpPr>
      <dsp:spPr>
        <a:xfrm>
          <a:off x="2438486" y="925746"/>
          <a:ext cx="2108632" cy="665326"/>
        </a:xfrm>
        <a:prstGeom prst="roundRect">
          <a:avLst/>
        </a:prstGeom>
        <a:solidFill>
          <a:srgbClr val="F7901E">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ysClr val="window" lastClr="FFFFFF"/>
              </a:solidFill>
              <a:latin typeface="Arial"/>
              <a:ea typeface="+mn-ea"/>
              <a:cs typeface="+mn-cs"/>
            </a:rPr>
            <a:t>Year 2</a:t>
          </a:r>
        </a:p>
      </dsp:txBody>
      <dsp:txXfrm>
        <a:off x="2470965" y="958225"/>
        <a:ext cx="2043674" cy="600368"/>
      </dsp:txXfrm>
    </dsp:sp>
    <dsp:sp modelId="{94C7B1E1-4640-4377-BBF9-383B77A60750}">
      <dsp:nvSpPr>
        <dsp:cNvPr id="0" name=""/>
        <dsp:cNvSpPr/>
      </dsp:nvSpPr>
      <dsp:spPr>
        <a:xfrm>
          <a:off x="4874673" y="925746"/>
          <a:ext cx="2108632" cy="665326"/>
        </a:xfrm>
        <a:prstGeom prst="roundRect">
          <a:avLst/>
        </a:prstGeom>
        <a:solidFill>
          <a:srgbClr val="F7901E">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ysClr val="window" lastClr="FFFFFF"/>
              </a:solidFill>
              <a:latin typeface="Arial"/>
              <a:ea typeface="+mn-ea"/>
              <a:cs typeface="+mn-cs"/>
            </a:rPr>
            <a:t>Year 3</a:t>
          </a:r>
        </a:p>
      </dsp:txBody>
      <dsp:txXfrm>
        <a:off x="4907152" y="958225"/>
        <a:ext cx="2043674" cy="600368"/>
      </dsp:txXfrm>
    </dsp:sp>
    <dsp:sp modelId="{DAD3CCE4-0D37-43D0-A261-BCF53D93DB58}">
      <dsp:nvSpPr>
        <dsp:cNvPr id="0" name=""/>
        <dsp:cNvSpPr/>
      </dsp:nvSpPr>
      <dsp:spPr>
        <a:xfrm>
          <a:off x="7310859" y="925746"/>
          <a:ext cx="2108632" cy="665326"/>
        </a:xfrm>
        <a:prstGeom prst="roundRect">
          <a:avLst/>
        </a:prstGeom>
        <a:solidFill>
          <a:srgbClr val="F7901E">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ysClr val="window" lastClr="FFFFFF"/>
              </a:solidFill>
              <a:latin typeface="Arial"/>
              <a:ea typeface="+mn-ea"/>
              <a:cs typeface="+mn-cs"/>
            </a:rPr>
            <a:t>Year 4</a:t>
          </a:r>
        </a:p>
      </dsp:txBody>
      <dsp:txXfrm>
        <a:off x="7343338" y="958225"/>
        <a:ext cx="2043674" cy="6003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CB877-7F3C-45EF-B313-65E0E12E26A9}">
      <dsp:nvSpPr>
        <dsp:cNvPr id="0" name=""/>
        <dsp:cNvSpPr/>
      </dsp:nvSpPr>
      <dsp:spPr>
        <a:xfrm>
          <a:off x="0" y="-23147"/>
          <a:ext cx="9710516" cy="1548395"/>
        </a:xfrm>
        <a:prstGeom prst="roundRect">
          <a:avLst>
            <a:gd name="adj" fmla="val 10000"/>
          </a:avLst>
        </a:prstGeom>
        <a:solidFill>
          <a:srgbClr val="82858C">
            <a:tint val="40000"/>
            <a:alpha val="90000"/>
            <a:hueOff val="0"/>
            <a:satOff val="0"/>
            <a:lumOff val="0"/>
            <a:alphaOff val="0"/>
          </a:srgbClr>
        </a:solidFill>
        <a:ln w="12700" cap="flat" cmpd="sng" algn="ctr">
          <a:solidFill>
            <a:srgbClr val="82858C">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A8EEB230-07AC-4D3D-B237-6B9FE2C27E3C}">
      <dsp:nvSpPr>
        <dsp:cNvPr id="0" name=""/>
        <dsp:cNvSpPr/>
      </dsp:nvSpPr>
      <dsp:spPr>
        <a:xfrm>
          <a:off x="293989" y="217254"/>
          <a:ext cx="2121520" cy="1067590"/>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4097FDD-A193-4563-B03E-A4332ECE7100}">
      <dsp:nvSpPr>
        <dsp:cNvPr id="0" name=""/>
        <dsp:cNvSpPr/>
      </dsp:nvSpPr>
      <dsp:spPr>
        <a:xfrm rot="10800000">
          <a:off x="293989" y="1478953"/>
          <a:ext cx="2121520" cy="1779318"/>
        </a:xfrm>
        <a:prstGeom prst="round2SameRect">
          <a:avLst>
            <a:gd name="adj1" fmla="val 10500"/>
            <a:gd name="adj2" fmla="val 0"/>
          </a:avLst>
        </a:prstGeom>
        <a:solidFill>
          <a:srgbClr val="82858C">
            <a:hueOff val="0"/>
            <a:satOff val="0"/>
            <a:lum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Basic Sciences +/- Clinical</a:t>
          </a:r>
        </a:p>
      </dsp:txBody>
      <dsp:txXfrm rot="10800000">
        <a:off x="348709" y="1478953"/>
        <a:ext cx="2012080" cy="1724598"/>
      </dsp:txXfrm>
    </dsp:sp>
    <dsp:sp modelId="{7FEAA2D0-5AD8-4981-A8A3-65CA597E943C}">
      <dsp:nvSpPr>
        <dsp:cNvPr id="0" name=""/>
        <dsp:cNvSpPr/>
      </dsp:nvSpPr>
      <dsp:spPr>
        <a:xfrm>
          <a:off x="2627661" y="217254"/>
          <a:ext cx="2121520" cy="1067590"/>
        </a:xfrm>
        <a:prstGeom prst="roundRect">
          <a:avLst>
            <a:gd name="adj" fmla="val 10000"/>
          </a:avLst>
        </a:prstGeom>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2068361-FB76-4936-AF39-421AF7B43298}">
      <dsp:nvSpPr>
        <dsp:cNvPr id="0" name=""/>
        <dsp:cNvSpPr/>
      </dsp:nvSpPr>
      <dsp:spPr>
        <a:xfrm rot="10800000">
          <a:off x="2627661" y="1478953"/>
          <a:ext cx="2121520" cy="1779318"/>
        </a:xfrm>
        <a:prstGeom prst="round2SameRect">
          <a:avLst>
            <a:gd name="adj1" fmla="val 10500"/>
            <a:gd name="adj2" fmla="val 0"/>
          </a:avLst>
        </a:prstGeom>
        <a:solidFill>
          <a:srgbClr val="82858C">
            <a:hueOff val="-531135"/>
            <a:satOff val="14875"/>
            <a:lumOff val="215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Basic Sciences +/- Clinical</a:t>
          </a:r>
        </a:p>
        <a:p>
          <a:pPr marL="0" lvl="0" indent="0" algn="ctr" defTabSz="844550">
            <a:lnSpc>
              <a:spcPct val="90000"/>
            </a:lnSpc>
            <a:spcBef>
              <a:spcPct val="0"/>
            </a:spcBef>
            <a:spcAft>
              <a:spcPct val="35000"/>
            </a:spcAft>
            <a:buNone/>
          </a:pPr>
          <a:r>
            <a:rPr lang="en-US" sz="1900" b="1" kern="1200">
              <a:solidFill>
                <a:sysClr val="window" lastClr="FFFFFF"/>
              </a:solidFill>
              <a:latin typeface="Arial"/>
              <a:ea typeface="+mn-ea"/>
              <a:cs typeface="+mn-cs"/>
            </a:rPr>
            <a:t>Step 1</a:t>
          </a:r>
        </a:p>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Specialty Considerations</a:t>
          </a:r>
        </a:p>
      </dsp:txBody>
      <dsp:txXfrm rot="10800000">
        <a:off x="2682381" y="1478953"/>
        <a:ext cx="2012080" cy="1724598"/>
      </dsp:txXfrm>
    </dsp:sp>
    <dsp:sp modelId="{4C6D36E4-B7E3-4E2D-877C-85BC40A6B574}">
      <dsp:nvSpPr>
        <dsp:cNvPr id="0" name=""/>
        <dsp:cNvSpPr/>
      </dsp:nvSpPr>
      <dsp:spPr>
        <a:xfrm>
          <a:off x="4961334" y="217254"/>
          <a:ext cx="2121520" cy="1067590"/>
        </a:xfrm>
        <a:prstGeom prst="roundRect">
          <a:avLst>
            <a:gd name="adj" fmla="val 10000"/>
          </a:avLst>
        </a:prstGeom>
        <a:blipFill>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7E5652B-16E2-4E5F-A93F-47B34F309A0F}">
      <dsp:nvSpPr>
        <dsp:cNvPr id="0" name=""/>
        <dsp:cNvSpPr/>
      </dsp:nvSpPr>
      <dsp:spPr>
        <a:xfrm rot="10800000">
          <a:off x="4961334" y="1478953"/>
          <a:ext cx="2121520" cy="1779318"/>
        </a:xfrm>
        <a:prstGeom prst="round2SameRect">
          <a:avLst>
            <a:gd name="adj1" fmla="val 10500"/>
            <a:gd name="adj2" fmla="val 0"/>
          </a:avLst>
        </a:prstGeom>
        <a:solidFill>
          <a:srgbClr val="82858C">
            <a:hueOff val="-1062269"/>
            <a:satOff val="29751"/>
            <a:lumOff val="431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Clinical Rotations</a:t>
          </a:r>
        </a:p>
        <a:p>
          <a:pPr marL="0" lvl="0" indent="0" algn="ctr" defTabSz="844550">
            <a:lnSpc>
              <a:spcPct val="90000"/>
            </a:lnSpc>
            <a:spcBef>
              <a:spcPct val="0"/>
            </a:spcBef>
            <a:spcAft>
              <a:spcPct val="35000"/>
            </a:spcAft>
            <a:buNone/>
          </a:pPr>
          <a:r>
            <a:rPr lang="en-US" sz="1900" b="1" kern="1200">
              <a:solidFill>
                <a:sysClr val="window" lastClr="FFFFFF"/>
              </a:solidFill>
              <a:latin typeface="Arial"/>
              <a:ea typeface="+mn-ea"/>
              <a:cs typeface="+mn-cs"/>
            </a:rPr>
            <a:t>Step 2</a:t>
          </a:r>
        </a:p>
        <a:p>
          <a:pPr marL="0" lvl="0" indent="0" algn="ctr" defTabSz="844550">
            <a:lnSpc>
              <a:spcPct val="90000"/>
            </a:lnSpc>
            <a:spcBef>
              <a:spcPct val="0"/>
            </a:spcBef>
            <a:spcAft>
              <a:spcPct val="35000"/>
            </a:spcAft>
            <a:buNone/>
          </a:pPr>
          <a:r>
            <a:rPr lang="en-US" sz="1900" b="0" kern="1200">
              <a:solidFill>
                <a:sysClr val="window" lastClr="FFFFFF"/>
              </a:solidFill>
              <a:latin typeface="Arial"/>
              <a:ea typeface="+mn-ea"/>
              <a:cs typeface="+mn-cs"/>
            </a:rPr>
            <a:t>AI/Selective Considerations</a:t>
          </a:r>
        </a:p>
      </dsp:txBody>
      <dsp:txXfrm rot="10800000">
        <a:off x="5016054" y="1478953"/>
        <a:ext cx="2012080" cy="1724598"/>
      </dsp:txXfrm>
    </dsp:sp>
    <dsp:sp modelId="{ABBEB756-83F3-47F9-BC51-E7F16750FEBB}">
      <dsp:nvSpPr>
        <dsp:cNvPr id="0" name=""/>
        <dsp:cNvSpPr/>
      </dsp:nvSpPr>
      <dsp:spPr>
        <a:xfrm>
          <a:off x="7295006" y="217254"/>
          <a:ext cx="2121520" cy="1067590"/>
        </a:xfrm>
        <a:prstGeom prst="roundRect">
          <a:avLst>
            <a:gd name="adj" fmla="val 10000"/>
          </a:avLst>
        </a:prstGeom>
        <a:blipFill>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D1D93E7-23D5-4A39-9DD5-338CC07DA1EA}">
      <dsp:nvSpPr>
        <dsp:cNvPr id="0" name=""/>
        <dsp:cNvSpPr/>
      </dsp:nvSpPr>
      <dsp:spPr>
        <a:xfrm rot="10800000">
          <a:off x="7295006" y="1478953"/>
          <a:ext cx="2121520" cy="1779318"/>
        </a:xfrm>
        <a:prstGeom prst="round2SameRect">
          <a:avLst>
            <a:gd name="adj1" fmla="val 10500"/>
            <a:gd name="adj2" fmla="val 0"/>
          </a:avLst>
        </a:prstGeom>
        <a:solidFill>
          <a:srgbClr val="82858C">
            <a:hueOff val="-1593404"/>
            <a:satOff val="44626"/>
            <a:lumOff val="647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Clinical Rotations</a:t>
          </a:r>
        </a:p>
        <a:p>
          <a:pPr marL="0" lvl="0" indent="0" algn="ctr" defTabSz="844550">
            <a:lnSpc>
              <a:spcPct val="90000"/>
            </a:lnSpc>
            <a:spcBef>
              <a:spcPct val="0"/>
            </a:spcBef>
            <a:spcAft>
              <a:spcPct val="35000"/>
            </a:spcAft>
            <a:buNone/>
          </a:pPr>
          <a:r>
            <a:rPr lang="en-US" sz="1900" b="1" kern="1200">
              <a:solidFill>
                <a:sysClr val="window" lastClr="FFFFFF"/>
              </a:solidFill>
              <a:latin typeface="Arial"/>
              <a:ea typeface="+mn-ea"/>
              <a:cs typeface="+mn-cs"/>
            </a:rPr>
            <a:t>Residency Applications</a:t>
          </a:r>
        </a:p>
      </dsp:txBody>
      <dsp:txXfrm rot="10800000">
        <a:off x="7349726" y="1478953"/>
        <a:ext cx="2012080" cy="1724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B85F0-067C-4F95-B59D-345F009E0C67}">
      <dsp:nvSpPr>
        <dsp:cNvPr id="0" name=""/>
        <dsp:cNvSpPr/>
      </dsp:nvSpPr>
      <dsp:spPr>
        <a:xfrm>
          <a:off x="3179693" y="473"/>
          <a:ext cx="4769540" cy="1845016"/>
        </a:xfrm>
        <a:prstGeom prst="rightArrow">
          <a:avLst>
            <a:gd name="adj1" fmla="val 75000"/>
            <a:gd name="adj2" fmla="val 50000"/>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a:t>Step 1</a:t>
          </a:r>
        </a:p>
        <a:p>
          <a:pPr marL="285750" lvl="1" indent="-285750" algn="l" defTabSz="1600200">
            <a:lnSpc>
              <a:spcPct val="90000"/>
            </a:lnSpc>
            <a:spcBef>
              <a:spcPct val="0"/>
            </a:spcBef>
            <a:spcAft>
              <a:spcPct val="15000"/>
            </a:spcAft>
            <a:buChar char="•"/>
          </a:pPr>
          <a:r>
            <a:rPr lang="en-US" sz="3600" kern="1200"/>
            <a:t>Step 2</a:t>
          </a:r>
        </a:p>
      </dsp:txBody>
      <dsp:txXfrm>
        <a:off x="3179693" y="231100"/>
        <a:ext cx="4077659" cy="1383762"/>
      </dsp:txXfrm>
    </dsp:sp>
    <dsp:sp modelId="{1E2496AF-69C1-40CA-AE48-E459EB8FFAF6}">
      <dsp:nvSpPr>
        <dsp:cNvPr id="0" name=""/>
        <dsp:cNvSpPr/>
      </dsp:nvSpPr>
      <dsp:spPr>
        <a:xfrm>
          <a:off x="0" y="473"/>
          <a:ext cx="3179693" cy="1845016"/>
        </a:xfrm>
        <a:prstGeom prst="round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a:t>USMLE</a:t>
          </a:r>
        </a:p>
      </dsp:txBody>
      <dsp:txXfrm>
        <a:off x="90066" y="90539"/>
        <a:ext cx="2999561" cy="1664884"/>
      </dsp:txXfrm>
    </dsp:sp>
    <dsp:sp modelId="{ACFEFAAB-AC6F-4E7E-B56C-8F1860B884DF}">
      <dsp:nvSpPr>
        <dsp:cNvPr id="0" name=""/>
        <dsp:cNvSpPr/>
      </dsp:nvSpPr>
      <dsp:spPr>
        <a:xfrm>
          <a:off x="3179693" y="2029991"/>
          <a:ext cx="4769540" cy="1845016"/>
        </a:xfrm>
        <a:prstGeom prst="rightArrow">
          <a:avLst>
            <a:gd name="adj1" fmla="val 75000"/>
            <a:gd name="adj2" fmla="val 50000"/>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a:t>Step 1</a:t>
          </a:r>
        </a:p>
        <a:p>
          <a:pPr marL="285750" lvl="1" indent="-285750" algn="l" defTabSz="1600200">
            <a:lnSpc>
              <a:spcPct val="90000"/>
            </a:lnSpc>
            <a:spcBef>
              <a:spcPct val="0"/>
            </a:spcBef>
            <a:spcAft>
              <a:spcPct val="15000"/>
            </a:spcAft>
            <a:buChar char="•"/>
          </a:pPr>
          <a:r>
            <a:rPr lang="en-US" sz="3600" kern="1200"/>
            <a:t>Step 2</a:t>
          </a:r>
        </a:p>
      </dsp:txBody>
      <dsp:txXfrm>
        <a:off x="3179693" y="2260618"/>
        <a:ext cx="4077659" cy="1383762"/>
      </dsp:txXfrm>
    </dsp:sp>
    <dsp:sp modelId="{3789204B-11F2-4891-BF17-2C66E745830C}">
      <dsp:nvSpPr>
        <dsp:cNvPr id="0" name=""/>
        <dsp:cNvSpPr/>
      </dsp:nvSpPr>
      <dsp:spPr>
        <a:xfrm>
          <a:off x="0" y="2029991"/>
          <a:ext cx="3179693" cy="1845016"/>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a:t>COMLEX</a:t>
          </a:r>
        </a:p>
      </dsp:txBody>
      <dsp:txXfrm>
        <a:off x="90066" y="2120057"/>
        <a:ext cx="2999561" cy="16648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3C502-C0AA-499F-ACF0-3F86B40CFCF5}">
      <dsp:nvSpPr>
        <dsp:cNvPr id="0" name=""/>
        <dsp:cNvSpPr/>
      </dsp:nvSpPr>
      <dsp:spPr>
        <a:xfrm>
          <a:off x="2904691" y="982"/>
          <a:ext cx="1521249" cy="1521249"/>
        </a:xfrm>
        <a:prstGeom prst="ellipse">
          <a:avLst/>
        </a:prstGeom>
        <a:solidFill>
          <a:srgbClr val="F7901E"/>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a:ea typeface="+mn-ea"/>
              <a:cs typeface="+mn-cs"/>
            </a:rPr>
            <a:t>Pediatrics</a:t>
          </a:r>
        </a:p>
      </dsp:txBody>
      <dsp:txXfrm>
        <a:off x="3127473" y="223764"/>
        <a:ext cx="1075685" cy="1075685"/>
      </dsp:txXfrm>
    </dsp:sp>
    <dsp:sp modelId="{4FCBB0B6-E8DB-481D-AA62-BE5FC46FCB3C}">
      <dsp:nvSpPr>
        <dsp:cNvPr id="0" name=""/>
        <dsp:cNvSpPr/>
      </dsp:nvSpPr>
      <dsp:spPr>
        <a:xfrm rot="1800000">
          <a:off x="4442500" y="1070522"/>
          <a:ext cx="405014" cy="513421"/>
        </a:xfrm>
        <a:prstGeom prst="rightArrow">
          <a:avLst>
            <a:gd name="adj1" fmla="val 60000"/>
            <a:gd name="adj2" fmla="val 50000"/>
          </a:avLst>
        </a:prstGeom>
        <a:solidFill>
          <a:srgbClr val="474C55"/>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Arial"/>
            <a:ea typeface="+mn-ea"/>
            <a:cs typeface="+mn-cs"/>
          </a:endParaRPr>
        </a:p>
      </dsp:txBody>
      <dsp:txXfrm>
        <a:off x="4450639" y="1142830"/>
        <a:ext cx="283510" cy="308053"/>
      </dsp:txXfrm>
    </dsp:sp>
    <dsp:sp modelId="{BE520EA9-41C7-4DE0-9328-53BC635FCF6F}">
      <dsp:nvSpPr>
        <dsp:cNvPr id="0" name=""/>
        <dsp:cNvSpPr/>
      </dsp:nvSpPr>
      <dsp:spPr>
        <a:xfrm>
          <a:off x="4883929" y="1143696"/>
          <a:ext cx="1521249" cy="1521249"/>
        </a:xfrm>
        <a:prstGeom prst="ellipse">
          <a:avLst/>
        </a:prstGeom>
        <a:solidFill>
          <a:srgbClr val="008FB4"/>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a:ea typeface="+mn-ea"/>
              <a:cs typeface="+mn-cs"/>
            </a:rPr>
            <a:t>OBGYN</a:t>
          </a:r>
        </a:p>
      </dsp:txBody>
      <dsp:txXfrm>
        <a:off x="5106711" y="1366478"/>
        <a:ext cx="1075685" cy="1075685"/>
      </dsp:txXfrm>
    </dsp:sp>
    <dsp:sp modelId="{86935199-6143-4F35-81E6-B78DCAC20EE0}">
      <dsp:nvSpPr>
        <dsp:cNvPr id="0" name=""/>
        <dsp:cNvSpPr/>
      </dsp:nvSpPr>
      <dsp:spPr>
        <a:xfrm rot="5400000">
          <a:off x="5442047" y="2778861"/>
          <a:ext cx="405014" cy="513421"/>
        </a:xfrm>
        <a:prstGeom prst="rightArrow">
          <a:avLst>
            <a:gd name="adj1" fmla="val 60000"/>
            <a:gd name="adj2" fmla="val 50000"/>
          </a:avLst>
        </a:prstGeom>
        <a:solidFill>
          <a:srgbClr val="474C55"/>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Arial"/>
            <a:ea typeface="+mn-ea"/>
            <a:cs typeface="+mn-cs"/>
          </a:endParaRPr>
        </a:p>
      </dsp:txBody>
      <dsp:txXfrm>
        <a:off x="5502799" y="2820793"/>
        <a:ext cx="283510" cy="308053"/>
      </dsp:txXfrm>
    </dsp:sp>
    <dsp:sp modelId="{A068E839-8B5D-4B7F-B071-096BF5ED8969}">
      <dsp:nvSpPr>
        <dsp:cNvPr id="0" name=""/>
        <dsp:cNvSpPr/>
      </dsp:nvSpPr>
      <dsp:spPr>
        <a:xfrm>
          <a:off x="4883929" y="3429124"/>
          <a:ext cx="1521249" cy="1521249"/>
        </a:xfrm>
        <a:prstGeom prst="ellipse">
          <a:avLst/>
        </a:prstGeom>
        <a:solidFill>
          <a:srgbClr val="F7901E"/>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a:ea typeface="+mn-ea"/>
              <a:cs typeface="+mn-cs"/>
            </a:rPr>
            <a:t>Internal Medicine</a:t>
          </a:r>
        </a:p>
      </dsp:txBody>
      <dsp:txXfrm>
        <a:off x="5106711" y="3651906"/>
        <a:ext cx="1075685" cy="1075685"/>
      </dsp:txXfrm>
    </dsp:sp>
    <dsp:sp modelId="{5FA302FE-25E1-4766-AF2D-30E546A1B310}">
      <dsp:nvSpPr>
        <dsp:cNvPr id="0" name=""/>
        <dsp:cNvSpPr/>
      </dsp:nvSpPr>
      <dsp:spPr>
        <a:xfrm rot="9000000">
          <a:off x="4462354" y="4498663"/>
          <a:ext cx="405014" cy="513421"/>
        </a:xfrm>
        <a:prstGeom prst="rightArrow">
          <a:avLst>
            <a:gd name="adj1" fmla="val 60000"/>
            <a:gd name="adj2" fmla="val 50000"/>
          </a:avLst>
        </a:prstGeom>
        <a:solidFill>
          <a:srgbClr val="474C55"/>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Arial"/>
            <a:ea typeface="+mn-ea"/>
            <a:cs typeface="+mn-cs"/>
          </a:endParaRPr>
        </a:p>
      </dsp:txBody>
      <dsp:txXfrm rot="10800000">
        <a:off x="4575719" y="4570971"/>
        <a:ext cx="283510" cy="308053"/>
      </dsp:txXfrm>
    </dsp:sp>
    <dsp:sp modelId="{674DB3AC-C818-48A0-B197-8FA5A65FEA04}">
      <dsp:nvSpPr>
        <dsp:cNvPr id="0" name=""/>
        <dsp:cNvSpPr/>
      </dsp:nvSpPr>
      <dsp:spPr>
        <a:xfrm>
          <a:off x="2904691" y="4571837"/>
          <a:ext cx="1521249" cy="1521249"/>
        </a:xfrm>
        <a:prstGeom prst="ellipse">
          <a:avLst/>
        </a:prstGeom>
        <a:solidFill>
          <a:srgbClr val="008FB4"/>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a:ea typeface="+mn-ea"/>
              <a:cs typeface="+mn-cs"/>
            </a:rPr>
            <a:t>Surgery</a:t>
          </a:r>
        </a:p>
      </dsp:txBody>
      <dsp:txXfrm>
        <a:off x="3127473" y="4794619"/>
        <a:ext cx="1075685" cy="1075685"/>
      </dsp:txXfrm>
    </dsp:sp>
    <dsp:sp modelId="{C8F3C9DD-40F4-483D-9E19-58BDD7AF3DDF}">
      <dsp:nvSpPr>
        <dsp:cNvPr id="0" name=""/>
        <dsp:cNvSpPr/>
      </dsp:nvSpPr>
      <dsp:spPr>
        <a:xfrm rot="12600000">
          <a:off x="2483116" y="4510126"/>
          <a:ext cx="405014" cy="513421"/>
        </a:xfrm>
        <a:prstGeom prst="rightArrow">
          <a:avLst>
            <a:gd name="adj1" fmla="val 60000"/>
            <a:gd name="adj2" fmla="val 50000"/>
          </a:avLst>
        </a:prstGeom>
        <a:solidFill>
          <a:srgbClr val="474C55"/>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Arial"/>
            <a:ea typeface="+mn-ea"/>
            <a:cs typeface="+mn-cs"/>
          </a:endParaRPr>
        </a:p>
      </dsp:txBody>
      <dsp:txXfrm rot="10800000">
        <a:off x="2596481" y="4643186"/>
        <a:ext cx="283510" cy="308053"/>
      </dsp:txXfrm>
    </dsp:sp>
    <dsp:sp modelId="{100ADC98-B18F-4D10-B5BC-28C797F83F10}">
      <dsp:nvSpPr>
        <dsp:cNvPr id="0" name=""/>
        <dsp:cNvSpPr/>
      </dsp:nvSpPr>
      <dsp:spPr>
        <a:xfrm>
          <a:off x="925453" y="3429124"/>
          <a:ext cx="1521249" cy="1521249"/>
        </a:xfrm>
        <a:prstGeom prst="ellipse">
          <a:avLst/>
        </a:prstGeom>
        <a:solidFill>
          <a:srgbClr val="F7901E"/>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a:ea typeface="+mn-ea"/>
              <a:cs typeface="+mn-cs"/>
            </a:rPr>
            <a:t>Family Medicine</a:t>
          </a:r>
        </a:p>
      </dsp:txBody>
      <dsp:txXfrm>
        <a:off x="1148235" y="3651906"/>
        <a:ext cx="1075685" cy="1075685"/>
      </dsp:txXfrm>
    </dsp:sp>
    <dsp:sp modelId="{0843FD17-1DA1-4F10-A908-FF223FFB22A5}">
      <dsp:nvSpPr>
        <dsp:cNvPr id="0" name=""/>
        <dsp:cNvSpPr/>
      </dsp:nvSpPr>
      <dsp:spPr>
        <a:xfrm rot="16200000">
          <a:off x="1483570" y="2801786"/>
          <a:ext cx="405014" cy="513421"/>
        </a:xfrm>
        <a:prstGeom prst="rightArrow">
          <a:avLst>
            <a:gd name="adj1" fmla="val 60000"/>
            <a:gd name="adj2" fmla="val 50000"/>
          </a:avLst>
        </a:prstGeom>
        <a:solidFill>
          <a:srgbClr val="474C55"/>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Arial"/>
            <a:ea typeface="+mn-ea"/>
            <a:cs typeface="+mn-cs"/>
          </a:endParaRPr>
        </a:p>
      </dsp:txBody>
      <dsp:txXfrm>
        <a:off x="1544322" y="2965222"/>
        <a:ext cx="283510" cy="308053"/>
      </dsp:txXfrm>
    </dsp:sp>
    <dsp:sp modelId="{2A96EC41-6DB6-4516-9BDF-C01CBAF56500}">
      <dsp:nvSpPr>
        <dsp:cNvPr id="0" name=""/>
        <dsp:cNvSpPr/>
      </dsp:nvSpPr>
      <dsp:spPr>
        <a:xfrm>
          <a:off x="925453" y="1143696"/>
          <a:ext cx="1521249" cy="1521249"/>
        </a:xfrm>
        <a:prstGeom prst="ellipse">
          <a:avLst/>
        </a:prstGeom>
        <a:solidFill>
          <a:srgbClr val="008FB4"/>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a:ea typeface="+mn-ea"/>
              <a:cs typeface="+mn-cs"/>
            </a:rPr>
            <a:t>Psychiatry</a:t>
          </a:r>
        </a:p>
      </dsp:txBody>
      <dsp:txXfrm>
        <a:off x="1148235" y="1366478"/>
        <a:ext cx="1075685" cy="1075685"/>
      </dsp:txXfrm>
    </dsp:sp>
    <dsp:sp modelId="{158DC436-CF63-4D14-A550-759995C403CE}">
      <dsp:nvSpPr>
        <dsp:cNvPr id="0" name=""/>
        <dsp:cNvSpPr/>
      </dsp:nvSpPr>
      <dsp:spPr>
        <a:xfrm rot="19800000">
          <a:off x="2463262" y="1081984"/>
          <a:ext cx="405014" cy="513421"/>
        </a:xfrm>
        <a:prstGeom prst="rightArrow">
          <a:avLst>
            <a:gd name="adj1" fmla="val 60000"/>
            <a:gd name="adj2" fmla="val 50000"/>
          </a:avLst>
        </a:prstGeom>
        <a:solidFill>
          <a:srgbClr val="474C55"/>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Arial"/>
            <a:ea typeface="+mn-ea"/>
            <a:cs typeface="+mn-cs"/>
          </a:endParaRPr>
        </a:p>
      </dsp:txBody>
      <dsp:txXfrm>
        <a:off x="2471401" y="1215044"/>
        <a:ext cx="283510" cy="3080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EB5C5-6532-4C75-8E4A-AC25C4FC6F8B}">
      <dsp:nvSpPr>
        <dsp:cNvPr id="0" name=""/>
        <dsp:cNvSpPr/>
      </dsp:nvSpPr>
      <dsp:spPr>
        <a:xfrm>
          <a:off x="181789" y="1827590"/>
          <a:ext cx="1389343" cy="1389343"/>
        </a:xfrm>
        <a:prstGeom prst="ellipse">
          <a:avLst/>
        </a:prstGeom>
        <a:gradFill rotWithShape="0">
          <a:gsLst>
            <a:gs pos="0">
              <a:srgbClr val="474C55">
                <a:shade val="80000"/>
                <a:hueOff val="0"/>
                <a:satOff val="0"/>
                <a:lumOff val="0"/>
                <a:alphaOff val="0"/>
                <a:satMod val="103000"/>
                <a:lumMod val="102000"/>
                <a:tint val="94000"/>
              </a:srgbClr>
            </a:gs>
            <a:gs pos="50000">
              <a:srgbClr val="474C55">
                <a:shade val="80000"/>
                <a:hueOff val="0"/>
                <a:satOff val="0"/>
                <a:lumOff val="0"/>
                <a:alphaOff val="0"/>
                <a:satMod val="110000"/>
                <a:lumMod val="100000"/>
                <a:shade val="100000"/>
              </a:srgbClr>
            </a:gs>
            <a:gs pos="100000">
              <a:srgbClr val="474C55">
                <a:shade val="8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Arial"/>
              <a:ea typeface="+mn-ea"/>
              <a:cs typeface="+mn-cs"/>
            </a:rPr>
            <a:t>Emergency Medicine</a:t>
          </a:r>
        </a:p>
      </dsp:txBody>
      <dsp:txXfrm>
        <a:off x="385254" y="2031055"/>
        <a:ext cx="982413" cy="982413"/>
      </dsp:txXfrm>
    </dsp:sp>
    <dsp:sp modelId="{CB8986A1-9E3A-4777-9D55-C8124A0F33C9}">
      <dsp:nvSpPr>
        <dsp:cNvPr id="0" name=""/>
        <dsp:cNvSpPr/>
      </dsp:nvSpPr>
      <dsp:spPr>
        <a:xfrm rot="16200000">
          <a:off x="666358" y="1546154"/>
          <a:ext cx="420205" cy="142665"/>
        </a:xfrm>
        <a:custGeom>
          <a:avLst/>
          <a:gdLst/>
          <a:ahLst/>
          <a:cxnLst/>
          <a:rect l="0" t="0" r="0" b="0"/>
          <a:pathLst>
            <a:path>
              <a:moveTo>
                <a:pt x="0" y="71332"/>
              </a:moveTo>
              <a:lnTo>
                <a:pt x="420205" y="71332"/>
              </a:lnTo>
            </a:path>
          </a:pathLst>
        </a:custGeom>
        <a:noFill/>
        <a:ln w="6350" cap="flat" cmpd="sng" algn="ctr">
          <a:solidFill>
            <a:srgbClr val="474C55">
              <a:tint val="99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Arial"/>
            <a:ea typeface="+mn-ea"/>
            <a:cs typeface="+mn-cs"/>
          </a:endParaRPr>
        </a:p>
      </dsp:txBody>
      <dsp:txXfrm>
        <a:off x="865955" y="1627992"/>
        <a:ext cx="0" cy="0"/>
      </dsp:txXfrm>
    </dsp:sp>
    <dsp:sp modelId="{3A17998E-21B6-4803-A64C-B159C0FF95C8}">
      <dsp:nvSpPr>
        <dsp:cNvPr id="0" name=""/>
        <dsp:cNvSpPr/>
      </dsp:nvSpPr>
      <dsp:spPr>
        <a:xfrm>
          <a:off x="181789" y="18041"/>
          <a:ext cx="1389343" cy="1389343"/>
        </a:xfrm>
        <a:prstGeom prst="ellipse">
          <a:avLst/>
        </a:prstGeom>
        <a:gradFill rotWithShape="0">
          <a:gsLst>
            <a:gs pos="0">
              <a:srgbClr val="474C55">
                <a:shade val="80000"/>
                <a:hueOff val="0"/>
                <a:satOff val="0"/>
                <a:lumOff val="0"/>
                <a:alphaOff val="0"/>
                <a:satMod val="103000"/>
                <a:lumMod val="102000"/>
                <a:tint val="94000"/>
              </a:srgbClr>
            </a:gs>
            <a:gs pos="50000">
              <a:srgbClr val="474C55">
                <a:shade val="80000"/>
                <a:hueOff val="0"/>
                <a:satOff val="0"/>
                <a:lumOff val="0"/>
                <a:alphaOff val="0"/>
                <a:satMod val="110000"/>
                <a:lumMod val="100000"/>
                <a:shade val="100000"/>
              </a:srgbClr>
            </a:gs>
            <a:gs pos="100000">
              <a:srgbClr val="474C55">
                <a:shade val="8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Arial"/>
              <a:ea typeface="+mn-ea"/>
              <a:cs typeface="+mn-cs"/>
            </a:rPr>
            <a:t>Radiology</a:t>
          </a:r>
        </a:p>
      </dsp:txBody>
      <dsp:txXfrm>
        <a:off x="385254" y="221506"/>
        <a:ext cx="982413" cy="982413"/>
      </dsp:txXfrm>
    </dsp:sp>
    <dsp:sp modelId="{889D6C93-085B-4FB2-A1C1-1D1AEF2678D3}">
      <dsp:nvSpPr>
        <dsp:cNvPr id="0" name=""/>
        <dsp:cNvSpPr/>
      </dsp:nvSpPr>
      <dsp:spPr>
        <a:xfrm rot="5400000">
          <a:off x="666358" y="3355704"/>
          <a:ext cx="420205" cy="142665"/>
        </a:xfrm>
        <a:custGeom>
          <a:avLst/>
          <a:gdLst/>
          <a:ahLst/>
          <a:cxnLst/>
          <a:rect l="0" t="0" r="0" b="0"/>
          <a:pathLst>
            <a:path>
              <a:moveTo>
                <a:pt x="0" y="71332"/>
              </a:moveTo>
              <a:lnTo>
                <a:pt x="420205" y="71332"/>
              </a:lnTo>
            </a:path>
          </a:pathLst>
        </a:custGeom>
        <a:noFill/>
        <a:ln w="6350" cap="flat" cmpd="sng" algn="ctr">
          <a:solidFill>
            <a:srgbClr val="474C55">
              <a:tint val="99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Arial"/>
            <a:ea typeface="+mn-ea"/>
            <a:cs typeface="+mn-cs"/>
          </a:endParaRPr>
        </a:p>
      </dsp:txBody>
      <dsp:txXfrm>
        <a:off x="886965" y="3416532"/>
        <a:ext cx="0" cy="0"/>
      </dsp:txXfrm>
    </dsp:sp>
    <dsp:sp modelId="{0583045E-D5F8-4980-AF98-8F1313EE2B77}">
      <dsp:nvSpPr>
        <dsp:cNvPr id="0" name=""/>
        <dsp:cNvSpPr/>
      </dsp:nvSpPr>
      <dsp:spPr>
        <a:xfrm>
          <a:off x="181789" y="3637139"/>
          <a:ext cx="1389343" cy="1389343"/>
        </a:xfrm>
        <a:prstGeom prst="ellipse">
          <a:avLst/>
        </a:prstGeom>
        <a:gradFill rotWithShape="0">
          <a:gsLst>
            <a:gs pos="0">
              <a:srgbClr val="474C55">
                <a:shade val="80000"/>
                <a:hueOff val="75647"/>
                <a:satOff val="-7015"/>
                <a:lumOff val="35542"/>
                <a:alphaOff val="0"/>
                <a:satMod val="103000"/>
                <a:lumMod val="102000"/>
                <a:tint val="94000"/>
              </a:srgbClr>
            </a:gs>
            <a:gs pos="50000">
              <a:srgbClr val="474C55">
                <a:shade val="80000"/>
                <a:hueOff val="75647"/>
                <a:satOff val="-7015"/>
                <a:lumOff val="35542"/>
                <a:alphaOff val="0"/>
                <a:satMod val="110000"/>
                <a:lumMod val="100000"/>
                <a:shade val="100000"/>
              </a:srgbClr>
            </a:gs>
            <a:gs pos="100000">
              <a:srgbClr val="474C55">
                <a:shade val="80000"/>
                <a:hueOff val="75647"/>
                <a:satOff val="-7015"/>
                <a:lumOff val="35542"/>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Arial"/>
              <a:ea typeface="+mn-ea"/>
              <a:cs typeface="+mn-cs"/>
            </a:rPr>
            <a:t>Neurology</a:t>
          </a:r>
        </a:p>
      </dsp:txBody>
      <dsp:txXfrm>
        <a:off x="385254" y="3840604"/>
        <a:ext cx="982413" cy="9824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F0D0A-9866-4D24-B027-6F70A9FF08AE}">
      <dsp:nvSpPr>
        <dsp:cNvPr id="0" name=""/>
        <dsp:cNvSpPr/>
      </dsp:nvSpPr>
      <dsp:spPr>
        <a:xfrm>
          <a:off x="639136" y="0"/>
          <a:ext cx="7243544" cy="1964698"/>
        </a:xfrm>
        <a:prstGeom prst="rightArrow">
          <a:avLst/>
        </a:prstGeom>
        <a:solidFill>
          <a:srgbClr val="F7901E">
            <a:tint val="40000"/>
            <a:hueOff val="0"/>
            <a:satOff val="0"/>
            <a:lumOff val="0"/>
            <a:alphaOff val="0"/>
          </a:srgbClr>
        </a:solidFill>
        <a:ln>
          <a:noFill/>
        </a:ln>
        <a:effectLst/>
      </dsp:spPr>
      <dsp:style>
        <a:lnRef idx="0">
          <a:scrgbClr r="0" g="0" b="0"/>
        </a:lnRef>
        <a:fillRef idx="1">
          <a:scrgbClr r="0" g="0" b="0"/>
        </a:fillRef>
        <a:effectRef idx="2">
          <a:scrgbClr r="0" g="0" b="0"/>
        </a:effectRef>
        <a:fontRef idx="minor"/>
      </dsp:style>
    </dsp:sp>
    <dsp:sp modelId="{1CA0DB32-AC3F-4525-BAF3-43370636EC9C}">
      <dsp:nvSpPr>
        <dsp:cNvPr id="0" name=""/>
        <dsp:cNvSpPr/>
      </dsp:nvSpPr>
      <dsp:spPr>
        <a:xfrm>
          <a:off x="260" y="704073"/>
          <a:ext cx="1932154" cy="5565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ysClr val="window" lastClr="FFFFFF"/>
              </a:solidFill>
              <a:latin typeface="Arial"/>
              <a:ea typeface="+mn-ea"/>
              <a:cs typeface="+mn-cs"/>
            </a:rPr>
            <a:t>PGY 1</a:t>
          </a:r>
        </a:p>
      </dsp:txBody>
      <dsp:txXfrm>
        <a:off x="27429" y="731242"/>
        <a:ext cx="1877816" cy="502213"/>
      </dsp:txXfrm>
    </dsp:sp>
    <dsp:sp modelId="{C3A9EEE1-4E04-4B03-95EF-890AF005C8BC}">
      <dsp:nvSpPr>
        <dsp:cNvPr id="0" name=""/>
        <dsp:cNvSpPr/>
      </dsp:nvSpPr>
      <dsp:spPr>
        <a:xfrm>
          <a:off x="2196640" y="704073"/>
          <a:ext cx="1932154" cy="5565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ysClr val="window" lastClr="FFFFFF"/>
              </a:solidFill>
              <a:latin typeface="Arial"/>
              <a:ea typeface="+mn-ea"/>
              <a:cs typeface="+mn-cs"/>
            </a:rPr>
            <a:t>PGY 2</a:t>
          </a:r>
        </a:p>
      </dsp:txBody>
      <dsp:txXfrm>
        <a:off x="2223809" y="731242"/>
        <a:ext cx="1877816" cy="502213"/>
      </dsp:txXfrm>
    </dsp:sp>
    <dsp:sp modelId="{94C7B1E1-4640-4377-BBF9-383B77A60750}">
      <dsp:nvSpPr>
        <dsp:cNvPr id="0" name=""/>
        <dsp:cNvSpPr/>
      </dsp:nvSpPr>
      <dsp:spPr>
        <a:xfrm>
          <a:off x="4393021" y="704073"/>
          <a:ext cx="1932154" cy="5565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ysClr val="window" lastClr="FFFFFF"/>
              </a:solidFill>
              <a:latin typeface="Arial"/>
              <a:ea typeface="+mn-ea"/>
              <a:cs typeface="+mn-cs"/>
            </a:rPr>
            <a:t>PGY 3</a:t>
          </a:r>
        </a:p>
      </dsp:txBody>
      <dsp:txXfrm>
        <a:off x="4420190" y="731242"/>
        <a:ext cx="1877816" cy="502213"/>
      </dsp:txXfrm>
    </dsp:sp>
    <dsp:sp modelId="{DAD3CCE4-0D37-43D0-A261-BCF53D93DB58}">
      <dsp:nvSpPr>
        <dsp:cNvPr id="0" name=""/>
        <dsp:cNvSpPr/>
      </dsp:nvSpPr>
      <dsp:spPr>
        <a:xfrm>
          <a:off x="6589402" y="704073"/>
          <a:ext cx="1932154" cy="556551"/>
        </a:xfrm>
        <a:prstGeom prst="roundRect">
          <a:avLst/>
        </a:prstGeom>
        <a:gradFill rotWithShape="0">
          <a:gsLst>
            <a:gs pos="0">
              <a:srgbClr val="F7901E">
                <a:hueOff val="0"/>
                <a:satOff val="0"/>
                <a:lumOff val="0"/>
                <a:alphaOff val="0"/>
                <a:satMod val="103000"/>
                <a:lumMod val="102000"/>
                <a:tint val="94000"/>
              </a:srgbClr>
            </a:gs>
            <a:gs pos="50000">
              <a:srgbClr val="F7901E">
                <a:hueOff val="0"/>
                <a:satOff val="0"/>
                <a:lumOff val="0"/>
                <a:alphaOff val="0"/>
                <a:satMod val="110000"/>
                <a:lumMod val="100000"/>
                <a:shade val="100000"/>
              </a:srgbClr>
            </a:gs>
            <a:gs pos="100000">
              <a:srgbClr val="F7901E">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err="1">
              <a:solidFill>
                <a:sysClr val="window" lastClr="FFFFFF"/>
              </a:solidFill>
              <a:latin typeface="Arial"/>
              <a:ea typeface="+mn-ea"/>
              <a:cs typeface="+mn-cs"/>
            </a:rPr>
            <a:t>Yr</a:t>
          </a:r>
          <a:r>
            <a:rPr lang="en-US" sz="2400" kern="1200">
              <a:solidFill>
                <a:sysClr val="window" lastClr="FFFFFF"/>
              </a:solidFill>
              <a:latin typeface="Arial"/>
              <a:ea typeface="+mn-ea"/>
              <a:cs typeface="+mn-cs"/>
            </a:rPr>
            <a:t> 4</a:t>
          </a:r>
        </a:p>
      </dsp:txBody>
      <dsp:txXfrm>
        <a:off x="6616571" y="731242"/>
        <a:ext cx="1877816" cy="5022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F95B8-D03E-47C3-8411-1DE048833812}">
      <dsp:nvSpPr>
        <dsp:cNvPr id="0" name=""/>
        <dsp:cNvSpPr/>
      </dsp:nvSpPr>
      <dsp:spPr>
        <a:xfrm rot="5400000">
          <a:off x="543526" y="701683"/>
          <a:ext cx="1092521" cy="132013"/>
        </a:xfrm>
        <a:prstGeom prst="rect">
          <a:avLst/>
        </a:prstGeom>
        <a:solidFill>
          <a:srgbClr val="82858C"/>
        </a:solidFill>
        <a:ln>
          <a:noFill/>
        </a:ln>
        <a:effectLst/>
      </dsp:spPr>
      <dsp:style>
        <a:lnRef idx="0">
          <a:scrgbClr r="0" g="0" b="0"/>
        </a:lnRef>
        <a:fillRef idx="1">
          <a:scrgbClr r="0" g="0" b="0"/>
        </a:fillRef>
        <a:effectRef idx="0">
          <a:scrgbClr r="0" g="0" b="0"/>
        </a:effectRef>
        <a:fontRef idx="minor">
          <a:schemeClr val="lt1"/>
        </a:fontRef>
      </dsp:style>
    </dsp:sp>
    <dsp:sp modelId="{F447619F-A5F8-4535-A91A-EB99B033208D}">
      <dsp:nvSpPr>
        <dsp:cNvPr id="0" name=""/>
        <dsp:cNvSpPr/>
      </dsp:nvSpPr>
      <dsp:spPr>
        <a:xfrm>
          <a:off x="792626" y="1147"/>
          <a:ext cx="1466819" cy="880091"/>
        </a:xfrm>
        <a:prstGeom prst="roundRect">
          <a:avLst>
            <a:gd name="adj" fmla="val 10000"/>
          </a:avLst>
        </a:prstGeom>
        <a:solidFill>
          <a:srgbClr val="474C5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Arial"/>
              <a:ea typeface="+mn-ea"/>
              <a:cs typeface="+mn-cs"/>
            </a:rPr>
            <a:t>Pediatrics</a:t>
          </a:r>
        </a:p>
      </dsp:txBody>
      <dsp:txXfrm>
        <a:off x="818403" y="26924"/>
        <a:ext cx="1415265" cy="828537"/>
      </dsp:txXfrm>
    </dsp:sp>
    <dsp:sp modelId="{DEFA5B11-FCEC-42AD-9028-A687DA14C93F}">
      <dsp:nvSpPr>
        <dsp:cNvPr id="0" name=""/>
        <dsp:cNvSpPr/>
      </dsp:nvSpPr>
      <dsp:spPr>
        <a:xfrm rot="5400000">
          <a:off x="543526" y="1801798"/>
          <a:ext cx="1092521" cy="132013"/>
        </a:xfrm>
        <a:prstGeom prst="rect">
          <a:avLst/>
        </a:prstGeom>
        <a:solidFill>
          <a:srgbClr val="82858C"/>
        </a:solidFill>
        <a:ln>
          <a:noFill/>
        </a:ln>
        <a:effectLst/>
      </dsp:spPr>
      <dsp:style>
        <a:lnRef idx="0">
          <a:scrgbClr r="0" g="0" b="0"/>
        </a:lnRef>
        <a:fillRef idx="1">
          <a:scrgbClr r="0" g="0" b="0"/>
        </a:fillRef>
        <a:effectRef idx="0">
          <a:scrgbClr r="0" g="0" b="0"/>
        </a:effectRef>
        <a:fontRef idx="minor">
          <a:schemeClr val="lt1"/>
        </a:fontRef>
      </dsp:style>
    </dsp:sp>
    <dsp:sp modelId="{1C89FE76-B7B5-494F-A1A9-3AEEA9DED443}">
      <dsp:nvSpPr>
        <dsp:cNvPr id="0" name=""/>
        <dsp:cNvSpPr/>
      </dsp:nvSpPr>
      <dsp:spPr>
        <a:xfrm>
          <a:off x="792626" y="1101262"/>
          <a:ext cx="1466819" cy="880091"/>
        </a:xfrm>
        <a:prstGeom prst="roundRect">
          <a:avLst>
            <a:gd name="adj" fmla="val 10000"/>
          </a:avLst>
        </a:prstGeom>
        <a:solidFill>
          <a:srgbClr val="008FB4">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Arial"/>
              <a:ea typeface="+mn-ea"/>
              <a:cs typeface="+mn-cs"/>
            </a:rPr>
            <a:t>OBGYN</a:t>
          </a:r>
        </a:p>
      </dsp:txBody>
      <dsp:txXfrm>
        <a:off x="818403" y="1127039"/>
        <a:ext cx="1415265" cy="828537"/>
      </dsp:txXfrm>
    </dsp:sp>
    <dsp:sp modelId="{6FA20DBB-7122-46D0-B4E8-B1F6A32E9018}">
      <dsp:nvSpPr>
        <dsp:cNvPr id="0" name=""/>
        <dsp:cNvSpPr/>
      </dsp:nvSpPr>
      <dsp:spPr>
        <a:xfrm>
          <a:off x="1093583" y="2351856"/>
          <a:ext cx="1943276" cy="132013"/>
        </a:xfrm>
        <a:prstGeom prst="rect">
          <a:avLst/>
        </a:prstGeom>
        <a:solidFill>
          <a:srgbClr val="82858C"/>
        </a:solidFill>
        <a:ln>
          <a:noFill/>
        </a:ln>
        <a:effectLst/>
      </dsp:spPr>
      <dsp:style>
        <a:lnRef idx="0">
          <a:scrgbClr r="0" g="0" b="0"/>
        </a:lnRef>
        <a:fillRef idx="1">
          <a:scrgbClr r="0" g="0" b="0"/>
        </a:fillRef>
        <a:effectRef idx="0">
          <a:scrgbClr r="0" g="0" b="0"/>
        </a:effectRef>
        <a:fontRef idx="minor">
          <a:schemeClr val="lt1"/>
        </a:fontRef>
      </dsp:style>
    </dsp:sp>
    <dsp:sp modelId="{A47B50D2-5959-4B01-A222-6247086EC91B}">
      <dsp:nvSpPr>
        <dsp:cNvPr id="0" name=""/>
        <dsp:cNvSpPr/>
      </dsp:nvSpPr>
      <dsp:spPr>
        <a:xfrm>
          <a:off x="792626" y="2201377"/>
          <a:ext cx="1466819" cy="880091"/>
        </a:xfrm>
        <a:prstGeom prst="roundRect">
          <a:avLst>
            <a:gd name="adj" fmla="val 10000"/>
          </a:avLst>
        </a:prstGeom>
        <a:solidFill>
          <a:srgbClr val="65B0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Arial"/>
              <a:ea typeface="+mn-ea"/>
              <a:cs typeface="+mn-cs"/>
            </a:rPr>
            <a:t>Adult Medicine</a:t>
          </a:r>
        </a:p>
      </dsp:txBody>
      <dsp:txXfrm>
        <a:off x="818403" y="2227154"/>
        <a:ext cx="1415265" cy="828537"/>
      </dsp:txXfrm>
    </dsp:sp>
    <dsp:sp modelId="{B20C72EF-3654-403A-87BD-353F0DD6C312}">
      <dsp:nvSpPr>
        <dsp:cNvPr id="0" name=""/>
        <dsp:cNvSpPr/>
      </dsp:nvSpPr>
      <dsp:spPr>
        <a:xfrm rot="16200000">
          <a:off x="2494396" y="1801798"/>
          <a:ext cx="1092521" cy="132013"/>
        </a:xfrm>
        <a:prstGeom prst="rect">
          <a:avLst/>
        </a:prstGeom>
        <a:solidFill>
          <a:srgbClr val="82858C">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D21BA69-8636-4E92-8906-FB92F5358081}">
      <dsp:nvSpPr>
        <dsp:cNvPr id="0" name=""/>
        <dsp:cNvSpPr/>
      </dsp:nvSpPr>
      <dsp:spPr>
        <a:xfrm>
          <a:off x="2743496" y="2201377"/>
          <a:ext cx="1466819" cy="880091"/>
        </a:xfrm>
        <a:prstGeom prst="roundRect">
          <a:avLst>
            <a:gd name="adj" fmla="val 10000"/>
          </a:avLst>
        </a:prstGeom>
        <a:solidFill>
          <a:srgbClr val="82858C">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Arial"/>
              <a:ea typeface="+mn-ea"/>
              <a:cs typeface="+mn-cs"/>
            </a:rPr>
            <a:t>Specialty Surgery</a:t>
          </a:r>
        </a:p>
      </dsp:txBody>
      <dsp:txXfrm>
        <a:off x="2769273" y="2227154"/>
        <a:ext cx="1415265" cy="828537"/>
      </dsp:txXfrm>
    </dsp:sp>
    <dsp:sp modelId="{99CD1727-D66F-4785-A279-299430F495A2}">
      <dsp:nvSpPr>
        <dsp:cNvPr id="0" name=""/>
        <dsp:cNvSpPr/>
      </dsp:nvSpPr>
      <dsp:spPr>
        <a:xfrm rot="16200000">
          <a:off x="2494396" y="701683"/>
          <a:ext cx="1092521" cy="132013"/>
        </a:xfrm>
        <a:prstGeom prst="rect">
          <a:avLst/>
        </a:prstGeom>
        <a:solidFill>
          <a:srgbClr val="82858C"/>
        </a:solidFill>
        <a:ln>
          <a:noFill/>
        </a:ln>
        <a:effectLst/>
      </dsp:spPr>
      <dsp:style>
        <a:lnRef idx="0">
          <a:scrgbClr r="0" g="0" b="0"/>
        </a:lnRef>
        <a:fillRef idx="1">
          <a:scrgbClr r="0" g="0" b="0"/>
        </a:fillRef>
        <a:effectRef idx="0">
          <a:scrgbClr r="0" g="0" b="0"/>
        </a:effectRef>
        <a:fontRef idx="minor">
          <a:schemeClr val="lt1"/>
        </a:fontRef>
      </dsp:style>
    </dsp:sp>
    <dsp:sp modelId="{2F9EE162-B71C-4953-9BAC-617B8DD65E5C}">
      <dsp:nvSpPr>
        <dsp:cNvPr id="0" name=""/>
        <dsp:cNvSpPr/>
      </dsp:nvSpPr>
      <dsp:spPr>
        <a:xfrm>
          <a:off x="2743496" y="1101262"/>
          <a:ext cx="1466819" cy="880091"/>
        </a:xfrm>
        <a:prstGeom prst="roundRect">
          <a:avLst>
            <a:gd name="adj" fmla="val 10000"/>
          </a:avLst>
        </a:prstGeom>
        <a:solidFill>
          <a:srgbClr val="474C5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Arial"/>
              <a:ea typeface="+mn-ea"/>
              <a:cs typeface="+mn-cs"/>
            </a:rPr>
            <a:t>Surgery</a:t>
          </a:r>
        </a:p>
      </dsp:txBody>
      <dsp:txXfrm>
        <a:off x="2769273" y="1127039"/>
        <a:ext cx="1415265" cy="828537"/>
      </dsp:txXfrm>
    </dsp:sp>
    <dsp:sp modelId="{05CB6CB3-6FFF-4D5E-8FBE-7F09C12F9E0B}">
      <dsp:nvSpPr>
        <dsp:cNvPr id="0" name=""/>
        <dsp:cNvSpPr/>
      </dsp:nvSpPr>
      <dsp:spPr>
        <a:xfrm>
          <a:off x="3044454" y="151626"/>
          <a:ext cx="1943276" cy="132013"/>
        </a:xfrm>
        <a:prstGeom prst="rect">
          <a:avLst/>
        </a:prstGeom>
        <a:solidFill>
          <a:srgbClr val="82858C"/>
        </a:solidFill>
        <a:ln>
          <a:noFill/>
        </a:ln>
        <a:effectLst/>
      </dsp:spPr>
      <dsp:style>
        <a:lnRef idx="0">
          <a:scrgbClr r="0" g="0" b="0"/>
        </a:lnRef>
        <a:fillRef idx="1">
          <a:scrgbClr r="0" g="0" b="0"/>
        </a:fillRef>
        <a:effectRef idx="0">
          <a:scrgbClr r="0" g="0" b="0"/>
        </a:effectRef>
        <a:fontRef idx="minor">
          <a:schemeClr val="lt1"/>
        </a:fontRef>
      </dsp:style>
    </dsp:sp>
    <dsp:sp modelId="{A8087674-C823-430E-8C82-8ECDB91D340D}">
      <dsp:nvSpPr>
        <dsp:cNvPr id="0" name=""/>
        <dsp:cNvSpPr/>
      </dsp:nvSpPr>
      <dsp:spPr>
        <a:xfrm>
          <a:off x="2743496" y="1147"/>
          <a:ext cx="1466819" cy="880091"/>
        </a:xfrm>
        <a:prstGeom prst="roundRect">
          <a:avLst>
            <a:gd name="adj" fmla="val 10000"/>
          </a:avLst>
        </a:prstGeom>
        <a:solidFill>
          <a:srgbClr val="008FB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Arial"/>
              <a:ea typeface="+mn-ea"/>
              <a:cs typeface="+mn-cs"/>
            </a:rPr>
            <a:t>Behavioral Health</a:t>
          </a:r>
        </a:p>
      </dsp:txBody>
      <dsp:txXfrm>
        <a:off x="2769273" y="26924"/>
        <a:ext cx="1415265" cy="828537"/>
      </dsp:txXfrm>
    </dsp:sp>
    <dsp:sp modelId="{7307F442-CB95-47B9-80EE-AE963DD126E8}">
      <dsp:nvSpPr>
        <dsp:cNvPr id="0" name=""/>
        <dsp:cNvSpPr/>
      </dsp:nvSpPr>
      <dsp:spPr>
        <a:xfrm rot="5400000">
          <a:off x="4445267" y="701683"/>
          <a:ext cx="1092521" cy="132013"/>
        </a:xfrm>
        <a:prstGeom prst="rect">
          <a:avLst/>
        </a:prstGeom>
        <a:solidFill>
          <a:srgbClr val="82858C"/>
        </a:solidFill>
        <a:ln>
          <a:noFill/>
        </a:ln>
        <a:effectLst/>
      </dsp:spPr>
      <dsp:style>
        <a:lnRef idx="0">
          <a:scrgbClr r="0" g="0" b="0"/>
        </a:lnRef>
        <a:fillRef idx="1">
          <a:scrgbClr r="0" g="0" b="0"/>
        </a:fillRef>
        <a:effectRef idx="0">
          <a:scrgbClr r="0" g="0" b="0"/>
        </a:effectRef>
        <a:fontRef idx="minor">
          <a:schemeClr val="lt1"/>
        </a:fontRef>
      </dsp:style>
    </dsp:sp>
    <dsp:sp modelId="{3F0DE895-E3EE-4D96-9F05-7D116C59C540}">
      <dsp:nvSpPr>
        <dsp:cNvPr id="0" name=""/>
        <dsp:cNvSpPr/>
      </dsp:nvSpPr>
      <dsp:spPr>
        <a:xfrm>
          <a:off x="4694367" y="1147"/>
          <a:ext cx="1466819" cy="880091"/>
        </a:xfrm>
        <a:prstGeom prst="roundRect">
          <a:avLst>
            <a:gd name="adj" fmla="val 10000"/>
          </a:avLst>
        </a:prstGeom>
        <a:solidFill>
          <a:srgbClr val="65B0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Arial"/>
              <a:ea typeface="+mn-ea"/>
              <a:cs typeface="+mn-cs"/>
            </a:rPr>
            <a:t>Ambulatory Care</a:t>
          </a:r>
        </a:p>
      </dsp:txBody>
      <dsp:txXfrm>
        <a:off x="4720144" y="26924"/>
        <a:ext cx="1415265" cy="828537"/>
      </dsp:txXfrm>
    </dsp:sp>
    <dsp:sp modelId="{8BB1D72A-2AA0-4AC2-9CC9-3D07F2C114C7}">
      <dsp:nvSpPr>
        <dsp:cNvPr id="0" name=""/>
        <dsp:cNvSpPr/>
      </dsp:nvSpPr>
      <dsp:spPr>
        <a:xfrm rot="5400000">
          <a:off x="4445267" y="1801798"/>
          <a:ext cx="1092521" cy="132013"/>
        </a:xfrm>
        <a:prstGeom prst="rect">
          <a:avLst/>
        </a:prstGeom>
        <a:solidFill>
          <a:srgbClr val="82858C"/>
        </a:solidFill>
        <a:ln>
          <a:noFill/>
        </a:ln>
        <a:effectLst/>
      </dsp:spPr>
      <dsp:style>
        <a:lnRef idx="0">
          <a:scrgbClr r="0" g="0" b="0"/>
        </a:lnRef>
        <a:fillRef idx="1">
          <a:scrgbClr r="0" g="0" b="0"/>
        </a:fillRef>
        <a:effectRef idx="0">
          <a:scrgbClr r="0" g="0" b="0"/>
        </a:effectRef>
        <a:fontRef idx="minor">
          <a:schemeClr val="lt1"/>
        </a:fontRef>
      </dsp:style>
    </dsp:sp>
    <dsp:sp modelId="{9355D141-8ED6-4901-98E5-64B4860A5EB8}">
      <dsp:nvSpPr>
        <dsp:cNvPr id="0" name=""/>
        <dsp:cNvSpPr/>
      </dsp:nvSpPr>
      <dsp:spPr>
        <a:xfrm>
          <a:off x="4694367" y="1101262"/>
          <a:ext cx="1466819" cy="880091"/>
        </a:xfrm>
        <a:prstGeom prst="roundRect">
          <a:avLst>
            <a:gd name="adj" fmla="val 10000"/>
          </a:avLst>
        </a:prstGeom>
        <a:solidFill>
          <a:srgbClr val="8285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Arial"/>
              <a:ea typeface="+mn-ea"/>
              <a:cs typeface="+mn-cs"/>
            </a:rPr>
            <a:t>Geriatrics</a:t>
          </a:r>
        </a:p>
      </dsp:txBody>
      <dsp:txXfrm>
        <a:off x="4720144" y="1127039"/>
        <a:ext cx="1415265" cy="828537"/>
      </dsp:txXfrm>
    </dsp:sp>
    <dsp:sp modelId="{379AC2B4-C733-46B2-8DF2-20F5E022ABE6}">
      <dsp:nvSpPr>
        <dsp:cNvPr id="0" name=""/>
        <dsp:cNvSpPr/>
      </dsp:nvSpPr>
      <dsp:spPr>
        <a:xfrm>
          <a:off x="4694367" y="2201377"/>
          <a:ext cx="1466819" cy="880091"/>
        </a:xfrm>
        <a:prstGeom prst="roundRect">
          <a:avLst>
            <a:gd name="adj" fmla="val 10000"/>
          </a:avLst>
        </a:prstGeom>
        <a:solidFill>
          <a:srgbClr val="474C5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Arial"/>
              <a:ea typeface="+mn-ea"/>
              <a:cs typeface="+mn-cs"/>
            </a:rPr>
            <a:t>Community Health</a:t>
          </a:r>
        </a:p>
      </dsp:txBody>
      <dsp:txXfrm>
        <a:off x="4720144" y="2227154"/>
        <a:ext cx="1415265" cy="828537"/>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F5CF1-5558-FD7E-C5A5-4327B01523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391B52-9E34-BFAC-458B-F3300A8CA0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075D57-FDC6-024B-BF8A-0D2F8F70EE33}" type="datetimeFigureOut">
              <a:rPr lang="en-US" smtClean="0"/>
              <a:t>2/20/2024</a:t>
            </a:fld>
            <a:endParaRPr lang="en-US"/>
          </a:p>
        </p:txBody>
      </p:sp>
      <p:sp>
        <p:nvSpPr>
          <p:cNvPr id="4" name="Footer Placeholder 3">
            <a:extLst>
              <a:ext uri="{FF2B5EF4-FFF2-40B4-BE49-F238E27FC236}">
                <a16:creationId xmlns:a16="http://schemas.microsoft.com/office/drawing/2014/main" id="{556886B6-0A65-C93F-852E-E99D1FEFE5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1C2E60-A814-9D3D-2D7C-E8AC19FDB4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0771CA-8FDD-F142-997C-3D07EEFC83F9}" type="slidenum">
              <a:rPr lang="en-US" smtClean="0"/>
              <a:t>‹#›</a:t>
            </a:fld>
            <a:endParaRPr lang="en-US"/>
          </a:p>
        </p:txBody>
      </p:sp>
    </p:spTree>
    <p:extLst>
      <p:ext uri="{BB962C8B-B14F-4D97-AF65-F5344CB8AC3E}">
        <p14:creationId xmlns:p14="http://schemas.microsoft.com/office/powerpoint/2010/main" val="1336560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0FC69-F82A-8040-B68F-309B868810E9}"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22FC7-F67D-394E-9FCF-1523151739D6}" type="slidenum">
              <a:rPr lang="en-US" smtClean="0"/>
              <a:t>‹#›</a:t>
            </a:fld>
            <a:endParaRPr lang="en-US"/>
          </a:p>
        </p:txBody>
      </p:sp>
    </p:spTree>
    <p:extLst>
      <p:ext uri="{BB962C8B-B14F-4D97-AF65-F5344CB8AC3E}">
        <p14:creationId xmlns:p14="http://schemas.microsoft.com/office/powerpoint/2010/main" val="998144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cgme.org/about/overview/"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a:t>
            </a:r>
          </a:p>
        </p:txBody>
      </p:sp>
      <p:sp>
        <p:nvSpPr>
          <p:cNvPr id="4" name="Slide Number Placeholder 3"/>
          <p:cNvSpPr>
            <a:spLocks noGrp="1"/>
          </p:cNvSpPr>
          <p:nvPr>
            <p:ph type="sldNum" sz="quarter" idx="5"/>
          </p:nvPr>
        </p:nvSpPr>
        <p:spPr/>
        <p:txBody>
          <a:bodyPr/>
          <a:lstStyle/>
          <a:p>
            <a:fld id="{15B22FC7-F67D-394E-9FCF-1523151739D6}" type="slidenum">
              <a:rPr lang="en-US" smtClean="0"/>
              <a:t>3</a:t>
            </a:fld>
            <a:endParaRPr lang="en-US"/>
          </a:p>
        </p:txBody>
      </p:sp>
    </p:spTree>
    <p:extLst>
      <p:ext uri="{BB962C8B-B14F-4D97-AF65-F5344CB8AC3E}">
        <p14:creationId xmlns:p14="http://schemas.microsoft.com/office/powerpoint/2010/main" val="220059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AAFP </a:t>
            </a:r>
            <a:r>
              <a:rPr lang="en-US" i="1" dirty="0"/>
              <a:t>Strolling through the Match</a:t>
            </a:r>
            <a:r>
              <a:rPr lang="en-US" dirty="0"/>
              <a:t>, 2023 https://www.aafp.org/students-residents/medical-students/become-a-resident/match/strolling-through-the-match.html</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14</a:t>
            </a:fld>
            <a:endParaRPr lang="en-US"/>
          </a:p>
        </p:txBody>
      </p:sp>
    </p:spTree>
    <p:extLst>
      <p:ext uri="{BB962C8B-B14F-4D97-AF65-F5344CB8AC3E}">
        <p14:creationId xmlns:p14="http://schemas.microsoft.com/office/powerpoint/2010/main" val="3527470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AAFP </a:t>
            </a:r>
            <a:r>
              <a:rPr lang="en-US" i="1" dirty="0"/>
              <a:t>Strolling through the Match</a:t>
            </a:r>
            <a:r>
              <a:rPr lang="en-US" dirty="0"/>
              <a:t>, 2023 https://www.aafp.org/students-residents/medical-students/become-a-resident/match/strolling-through-the-match.html</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16</a:t>
            </a:fld>
            <a:endParaRPr lang="en-US"/>
          </a:p>
        </p:txBody>
      </p:sp>
    </p:spTree>
    <p:extLst>
      <p:ext uri="{BB962C8B-B14F-4D97-AF65-F5344CB8AC3E}">
        <p14:creationId xmlns:p14="http://schemas.microsoft.com/office/powerpoint/2010/main" val="4255864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AAFP </a:t>
            </a:r>
            <a:r>
              <a:rPr lang="en-US" i="1" dirty="0"/>
              <a:t>Strolling through the Match</a:t>
            </a:r>
            <a:r>
              <a:rPr lang="en-US" dirty="0"/>
              <a:t>, 2023 https://www.aafp.org/students-residents/medical-students/become-a-resident/match/strolling-through-the-match.html</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18</a:t>
            </a:fld>
            <a:endParaRPr lang="en-US"/>
          </a:p>
        </p:txBody>
      </p:sp>
    </p:spTree>
    <p:extLst>
      <p:ext uri="{BB962C8B-B14F-4D97-AF65-F5344CB8AC3E}">
        <p14:creationId xmlns:p14="http://schemas.microsoft.com/office/powerpoint/2010/main" val="1652928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AAFP </a:t>
            </a:r>
            <a:r>
              <a:rPr lang="en-US" i="1" dirty="0"/>
              <a:t>Strolling through the Match</a:t>
            </a:r>
            <a:r>
              <a:rPr lang="en-US" dirty="0"/>
              <a:t>, 2023 https://www.aafp.org/students-residents/medical-students/become-a-resident/match/strolling-through-the-match.html</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19</a:t>
            </a:fld>
            <a:endParaRPr lang="en-US"/>
          </a:p>
        </p:txBody>
      </p:sp>
    </p:spTree>
    <p:extLst>
      <p:ext uri="{BB962C8B-B14F-4D97-AF65-F5344CB8AC3E}">
        <p14:creationId xmlns:p14="http://schemas.microsoft.com/office/powerpoint/2010/main" val="3804847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Do’s of Residency Selection</a:t>
            </a:r>
          </a:p>
          <a:p>
            <a:r>
              <a:rPr lang="en-US"/>
              <a:t>Making and narrowing your list of potential programs can be difficult. Know where to look (and where not to) for guidance.</a:t>
            </a:r>
          </a:p>
          <a:p>
            <a:endParaRPr lang="en-US"/>
          </a:p>
          <a:p>
            <a:r>
              <a:rPr lang="en-US"/>
              <a:t>DO ask the chair and other faculty members in the family medicine department which residency programs they consider the best fit for your interests and why. In addition, ask why they chose their own training program.</a:t>
            </a:r>
          </a:p>
          <a:p>
            <a:r>
              <a:rPr lang="en-US"/>
              <a:t>DO keep an open mind about the quality of each program. Consider a residency based on attributes such as geographic location, curriculum, unique rotation and elective opportunities, and community engagement rather than solely on the name value of the institution.</a:t>
            </a:r>
          </a:p>
          <a:p>
            <a:r>
              <a:rPr lang="en-US"/>
              <a:t>DO look for the training program that best meets your unique needs and goals. Different programs excel for different reasons, and individual residency candidates may value the same program for different reasons.</a:t>
            </a:r>
          </a:p>
          <a:p>
            <a:r>
              <a:rPr lang="en-US"/>
              <a:t>DO be wary of any source that attempts to rank programs, such as the U.S. News &amp; World Report ranking of medical schools for primary care or the </a:t>
            </a:r>
            <a:r>
              <a:rPr lang="en-US" err="1"/>
              <a:t>Doximity</a:t>
            </a:r>
            <a:r>
              <a:rPr lang="en-US"/>
              <a:t> ranking for family medicine residencies. Their methodologies rely on reviews, not on objective data or statistics.</a:t>
            </a:r>
          </a:p>
          <a:p>
            <a:r>
              <a:rPr lang="en-US"/>
              <a:t>DO contact physicians who are doing their residencies in your chosen field and ask them why they chose their programs and what other programs they considered. Find out about the practice settings and lifestyles of alumni from programs you’re considering. </a:t>
            </a:r>
          </a:p>
          <a:p>
            <a:r>
              <a:rPr lang="en-US"/>
              <a:t>DO talk to students who have rotated through a program or who attend the institution with which a program is affiliated, if possible. They can give an objective perspective.</a:t>
            </a:r>
          </a:p>
          <a:p>
            <a:r>
              <a:rPr lang="en-US"/>
              <a:t>DO apply to programs that interest you. Consider applying to a larger number of programs if you have had academic or test-taking challenges, if you’re applying to programs in popular geographic areas, or if you’re applying to combined (i.e., dual-specialty) programs. </a:t>
            </a:r>
          </a:p>
          <a:p>
            <a:endParaRPr lang="en-US"/>
          </a:p>
        </p:txBody>
      </p:sp>
      <p:sp>
        <p:nvSpPr>
          <p:cNvPr id="4" name="Slide Number Placeholder 3"/>
          <p:cNvSpPr>
            <a:spLocks noGrp="1"/>
          </p:cNvSpPr>
          <p:nvPr>
            <p:ph type="sldNum" sz="quarter" idx="5"/>
          </p:nvPr>
        </p:nvSpPr>
        <p:spPr/>
        <p:txBody>
          <a:bodyPr/>
          <a:lstStyle/>
          <a:p>
            <a:fld id="{15B22FC7-F67D-394E-9FCF-1523151739D6}" type="slidenum">
              <a:rPr lang="en-US" smtClean="0"/>
              <a:t>20</a:t>
            </a:fld>
            <a:endParaRPr lang="en-US"/>
          </a:p>
        </p:txBody>
      </p:sp>
    </p:spTree>
    <p:extLst>
      <p:ext uri="{BB962C8B-B14F-4D97-AF65-F5344CB8AC3E}">
        <p14:creationId xmlns:p14="http://schemas.microsoft.com/office/powerpoint/2010/main" val="3403380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Graphic source: </a:t>
            </a:r>
            <a:r>
              <a:rPr lang="en-US" sz="1200" dirty="0">
                <a:hlinkClick r:id="rId3">
                  <a:extLst>
                    <a:ext uri="{A12FA001-AC4F-418D-AE19-62706E023703}">
                      <ahyp:hlinkClr xmlns:ahyp="http://schemas.microsoft.com/office/drawing/2018/hyperlinkcolor" val="tx"/>
                    </a:ext>
                  </a:extLst>
                </a:hlinkClick>
              </a:rPr>
              <a:t>https://www.acgme.org/about/overview/</a:t>
            </a:r>
            <a:r>
              <a:rPr lang="en-US" sz="1200" dirty="0"/>
              <a:t>  accessed 7/11/23 </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27</a:t>
            </a:fld>
            <a:endParaRPr lang="en-US"/>
          </a:p>
        </p:txBody>
      </p:sp>
    </p:spTree>
    <p:extLst>
      <p:ext uri="{BB962C8B-B14F-4D97-AF65-F5344CB8AC3E}">
        <p14:creationId xmlns:p14="http://schemas.microsoft.com/office/powerpoint/2010/main" val="173097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Update this slide</a:t>
            </a:r>
          </a:p>
          <a:p>
            <a:endParaRPr lang="en-US"/>
          </a:p>
        </p:txBody>
      </p:sp>
      <p:sp>
        <p:nvSpPr>
          <p:cNvPr id="4" name="Slide Number Placeholder 3"/>
          <p:cNvSpPr>
            <a:spLocks noGrp="1"/>
          </p:cNvSpPr>
          <p:nvPr>
            <p:ph type="sldNum" sz="quarter" idx="5"/>
          </p:nvPr>
        </p:nvSpPr>
        <p:spPr/>
        <p:txBody>
          <a:bodyPr/>
          <a:lstStyle/>
          <a:p>
            <a:fld id="{15B22FC7-F67D-394E-9FCF-1523151739D6}" type="slidenum">
              <a:rPr lang="en-US" smtClean="0"/>
              <a:t>30</a:t>
            </a:fld>
            <a:endParaRPr lang="en-US"/>
          </a:p>
        </p:txBody>
      </p:sp>
    </p:spTree>
    <p:extLst>
      <p:ext uri="{BB962C8B-B14F-4D97-AF65-F5344CB8AC3E}">
        <p14:creationId xmlns:p14="http://schemas.microsoft.com/office/powerpoint/2010/main" val="3839254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AAFP image source: https://www.aafp.org/students-residents/residents/transition-into-practice/prepare-for-board-exam.html</a:t>
            </a:r>
          </a:p>
          <a:p>
            <a:endParaRPr lang="en-US"/>
          </a:p>
        </p:txBody>
      </p:sp>
      <p:sp>
        <p:nvSpPr>
          <p:cNvPr id="4" name="Slide Number Placeholder 3"/>
          <p:cNvSpPr>
            <a:spLocks noGrp="1"/>
          </p:cNvSpPr>
          <p:nvPr>
            <p:ph type="sldNum" sz="quarter" idx="5"/>
          </p:nvPr>
        </p:nvSpPr>
        <p:spPr/>
        <p:txBody>
          <a:bodyPr/>
          <a:lstStyle/>
          <a:p>
            <a:fld id="{15B22FC7-F67D-394E-9FCF-1523151739D6}" type="slidenum">
              <a:rPr lang="en-US" smtClean="0"/>
              <a:t>33</a:t>
            </a:fld>
            <a:endParaRPr lang="en-US"/>
          </a:p>
        </p:txBody>
      </p:sp>
    </p:spTree>
    <p:extLst>
      <p:ext uri="{BB962C8B-B14F-4D97-AF65-F5344CB8AC3E}">
        <p14:creationId xmlns:p14="http://schemas.microsoft.com/office/powerpoint/2010/main" val="835418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AAFP resources</a:t>
            </a:r>
          </a:p>
        </p:txBody>
      </p:sp>
      <p:sp>
        <p:nvSpPr>
          <p:cNvPr id="4" name="Slide Number Placeholder 3"/>
          <p:cNvSpPr>
            <a:spLocks noGrp="1"/>
          </p:cNvSpPr>
          <p:nvPr>
            <p:ph type="sldNum" sz="quarter" idx="5"/>
          </p:nvPr>
        </p:nvSpPr>
        <p:spPr/>
        <p:txBody>
          <a:bodyPr/>
          <a:lstStyle/>
          <a:p>
            <a:fld id="{15B22FC7-F67D-394E-9FCF-1523151739D6}" type="slidenum">
              <a:rPr lang="en-US" smtClean="0"/>
              <a:t>35</a:t>
            </a:fld>
            <a:endParaRPr lang="en-US"/>
          </a:p>
        </p:txBody>
      </p:sp>
    </p:spTree>
    <p:extLst>
      <p:ext uri="{BB962C8B-B14F-4D97-AF65-F5344CB8AC3E}">
        <p14:creationId xmlns:p14="http://schemas.microsoft.com/office/powerpoint/2010/main" val="1694809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b="0" i="0">
                <a:solidFill>
                  <a:srgbClr val="000000"/>
                </a:solidFill>
                <a:effectLst/>
                <a:latin typeface="WordVisi_MSFontService"/>
              </a:rPr>
              <a:t>It is projected that we will face a shortage of up to 48,000 primary care physicians by 2034</a:t>
            </a:r>
            <a:endParaRPr lang="en-US" sz="1700"/>
          </a:p>
          <a:p>
            <a:pPr marL="285750" indent="-285750">
              <a:buFont typeface="Arial" panose="020B0604020202020204" pitchFamily="34" charset="0"/>
              <a:buChar char="•"/>
            </a:pPr>
            <a:endParaRPr lang="en-US" sz="1700"/>
          </a:p>
          <a:p>
            <a:pPr marL="285750" indent="-285750">
              <a:buFont typeface="Arial" panose="020B0604020202020204" pitchFamily="34" charset="0"/>
              <a:buChar char="•"/>
            </a:pPr>
            <a:r>
              <a:rPr lang="en-US" sz="1700"/>
              <a:t>THCGME Reauthorization</a:t>
            </a:r>
          </a:p>
          <a:p>
            <a:pPr marL="742950" lvl="1" indent="-285750">
              <a:buFont typeface="Arial" panose="020B0604020202020204" pitchFamily="34" charset="0"/>
              <a:buChar char="•"/>
            </a:pPr>
            <a:r>
              <a:rPr lang="en-US" sz="2800" b="0" i="0">
                <a:solidFill>
                  <a:srgbClr val="000000"/>
                </a:solidFill>
                <a:effectLst/>
                <a:latin typeface="WordVisi_MSFontService"/>
              </a:rPr>
              <a:t>The program has trained 1,700+ primary care physicians and dentists, 63% of whom are family physicians.</a:t>
            </a:r>
            <a:endParaRPr lang="en-US" sz="1700"/>
          </a:p>
          <a:p>
            <a:pPr marL="742950" lvl="1" indent="-285750">
              <a:buFont typeface="Arial" panose="020B0604020202020204" pitchFamily="34" charset="0"/>
              <a:buChar char="•"/>
            </a:pPr>
            <a:r>
              <a:rPr lang="en-US" sz="1700"/>
              <a:t>Program and funding expires in 2023 – will press for long-term extension/permanency</a:t>
            </a:r>
          </a:p>
          <a:p>
            <a:pPr marL="742950" lvl="1" indent="-285750">
              <a:buFont typeface="Arial" panose="020B0604020202020204" pitchFamily="34" charset="0"/>
              <a:buChar char="•"/>
            </a:pPr>
            <a:r>
              <a:rPr lang="en-US" sz="1700"/>
              <a:t>Working closely with THC Coalition to build support for program</a:t>
            </a:r>
          </a:p>
          <a:p>
            <a:pPr marL="742950" lvl="1" indent="-285750">
              <a:buFont typeface="Arial" panose="020B0604020202020204" pitchFamily="34" charset="0"/>
              <a:buChar char="•"/>
            </a:pPr>
            <a:r>
              <a:rPr lang="en-US" sz="1700"/>
              <a:t>Introduction of the DOC Act – legislation to permanently authorize the THCGME program</a:t>
            </a:r>
          </a:p>
          <a:p>
            <a:pPr marL="1200150" lvl="2" indent="-285750">
              <a:buFont typeface="Arial" panose="020B0604020202020204" pitchFamily="34" charset="0"/>
              <a:buChar char="•"/>
            </a:pPr>
            <a:r>
              <a:rPr lang="en-US" sz="1700" b="1"/>
              <a:t>AAFP to support this legislation and efforts to extend the program.</a:t>
            </a:r>
          </a:p>
          <a:p>
            <a:pPr marL="1200150" lvl="2" indent="-285750">
              <a:buFont typeface="Arial" panose="020B0604020202020204" pitchFamily="34" charset="0"/>
              <a:buChar char="•"/>
            </a:pPr>
            <a:endParaRPr lang="en-US" sz="1700" b="1"/>
          </a:p>
          <a:p>
            <a:pPr marL="285750" indent="-285750">
              <a:buFont typeface="Arial" panose="020B0604020202020204" pitchFamily="34" charset="0"/>
              <a:buChar char="•"/>
            </a:pPr>
            <a:r>
              <a:rPr lang="en-US" sz="1700"/>
              <a:t>GME Reform</a:t>
            </a:r>
          </a:p>
          <a:p>
            <a:pPr marL="742950" lvl="1" indent="-285750">
              <a:buFont typeface="Arial" panose="020B0604020202020204" pitchFamily="34" charset="0"/>
              <a:buChar char="•"/>
            </a:pPr>
            <a:r>
              <a:rPr lang="en-US" sz="1700"/>
              <a:t>Distribution of year-end legislation slots (100 slots) </a:t>
            </a:r>
          </a:p>
          <a:p>
            <a:pPr marL="742950" lvl="1" indent="-285750">
              <a:buFont typeface="Arial" panose="020B0604020202020204" pitchFamily="34" charset="0"/>
              <a:buChar char="•"/>
            </a:pPr>
            <a:r>
              <a:rPr lang="en-US" sz="1700"/>
              <a:t>Rural Workforce Production Act – new training opportunities for rural areas (AAFP endorsed legislation)</a:t>
            </a:r>
          </a:p>
          <a:p>
            <a:pPr marL="742950" lvl="1" indent="-285750">
              <a:buFont typeface="Arial" panose="020B0604020202020204" pitchFamily="34" charset="0"/>
              <a:buChar char="•"/>
            </a:pPr>
            <a:r>
              <a:rPr lang="en-US" sz="1700" b="1"/>
              <a:t>Seeking additional transparency on allocation of funding – legislation expected to be introduced that AAFP would support.</a:t>
            </a:r>
          </a:p>
          <a:p>
            <a:pPr marL="285750" indent="-285750">
              <a:buFont typeface="Arial" panose="020B0604020202020204" pitchFamily="34" charset="0"/>
              <a:buChar char="•"/>
            </a:pPr>
            <a:endParaRPr lang="en-US" sz="1700"/>
          </a:p>
          <a:p>
            <a:pPr marL="285750" indent="-285750">
              <a:buFont typeface="Arial" panose="020B0604020202020204" pitchFamily="34" charset="0"/>
              <a:buChar char="•"/>
            </a:pPr>
            <a:r>
              <a:rPr lang="en-US" sz="1700"/>
              <a:t>Loan Repayment</a:t>
            </a:r>
          </a:p>
          <a:p>
            <a:pPr marL="742950" lvl="1" indent="-285750">
              <a:buFont typeface="Arial" panose="020B0604020202020204" pitchFamily="34" charset="0"/>
              <a:buChar char="•"/>
            </a:pPr>
            <a:r>
              <a:rPr lang="en-US" sz="1700"/>
              <a:t>REDI Act – legislation that would delay repayment of loans until after residency programs conclude</a:t>
            </a:r>
          </a:p>
          <a:p>
            <a:pPr marL="1200150" lvl="2" indent="-285750">
              <a:buFont typeface="Arial" panose="020B0604020202020204" pitchFamily="34" charset="0"/>
              <a:buChar char="•"/>
            </a:pPr>
            <a:r>
              <a:rPr lang="en-US" sz="1700" b="1"/>
              <a:t>AAFP has endorsed this legislation and will be building support for enactment.</a:t>
            </a:r>
          </a:p>
          <a:p>
            <a:pPr marL="285750" indent="-285750">
              <a:buFont typeface="Arial" panose="020B0604020202020204" pitchFamily="34" charset="0"/>
              <a:buChar char="•"/>
            </a:pPr>
            <a:endParaRPr lang="en-US" sz="1700"/>
          </a:p>
          <a:p>
            <a:pPr marL="285750" indent="-285750">
              <a:buFont typeface="Arial" panose="020B0604020202020204" pitchFamily="34" charset="0"/>
              <a:buChar char="•"/>
            </a:pPr>
            <a:r>
              <a:rPr lang="en-US" sz="1700"/>
              <a:t>Wellbeing/Burnout/Harassment</a:t>
            </a:r>
          </a:p>
          <a:p>
            <a:pPr marL="742950" lvl="1" indent="-285750">
              <a:buFont typeface="Arial" panose="020B0604020202020204" pitchFamily="34" charset="0"/>
              <a:buChar char="•"/>
            </a:pPr>
            <a:r>
              <a:rPr lang="en-US" sz="1700"/>
              <a:t>Supporting policies that aim to push back on anti-evidence-based care or direct attacks on clinicians</a:t>
            </a:r>
          </a:p>
          <a:p>
            <a:pPr marL="742950" lvl="1" indent="-285750">
              <a:buFont typeface="Arial" panose="020B0604020202020204" pitchFamily="34" charset="0"/>
              <a:buChar char="•"/>
            </a:pPr>
            <a:r>
              <a:rPr lang="en-US" sz="1700"/>
              <a:t>Push back on misinformation efforts push by select Members of Congress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a:t>Potential legislation in the future that seeks to address broader workforce challenges</a:t>
            </a:r>
          </a:p>
          <a:p>
            <a:pPr marL="0" indent="0">
              <a:buFont typeface="Arial" panose="020B0604020202020204" pitchFamily="34" charset="0"/>
              <a:buNone/>
            </a:pPr>
            <a:endParaRPr lang="en-US" sz="1700"/>
          </a:p>
          <a:p>
            <a:pPr marL="285750" indent="-285750">
              <a:buFont typeface="Arial" panose="020B0604020202020204" pitchFamily="34" charset="0"/>
              <a:buChar char="•"/>
            </a:pPr>
            <a:r>
              <a:rPr lang="en-US" sz="1700"/>
              <a:t>Conrad 30 Visa Program</a:t>
            </a:r>
          </a:p>
          <a:p>
            <a:pPr marL="742950" lvl="1" indent="-285750">
              <a:buFont typeface="Arial" panose="020B0604020202020204" pitchFamily="34" charset="0"/>
              <a:buChar char="•"/>
            </a:pPr>
            <a:r>
              <a:rPr lang="en-US" sz="1700"/>
              <a:t>Program has brought 15,000+ foreign physicians into underserved and rural communities</a:t>
            </a:r>
          </a:p>
          <a:p>
            <a:pPr marL="742950" lvl="1" indent="-285750">
              <a:buFont typeface="Arial" panose="020B0604020202020204" pitchFamily="34" charset="0"/>
              <a:buChar char="•"/>
            </a:pPr>
            <a:r>
              <a:rPr lang="en-US" sz="1700"/>
              <a:t>22% of these foreign physicians are family doctors</a:t>
            </a:r>
          </a:p>
          <a:p>
            <a:pPr marL="742950" lvl="1" indent="-285750">
              <a:buFont typeface="Arial" panose="020B0604020202020204" pitchFamily="34" charset="0"/>
              <a:buChar char="•"/>
            </a:pPr>
            <a:r>
              <a:rPr lang="en-US" sz="1700"/>
              <a:t>One-year extension of program (expires December 2023).</a:t>
            </a:r>
          </a:p>
          <a:p>
            <a:pPr marL="742950" lvl="1" indent="-285750">
              <a:buFont typeface="Arial" panose="020B0604020202020204" pitchFamily="34" charset="0"/>
              <a:buChar char="•"/>
            </a:pPr>
            <a:r>
              <a:rPr lang="en-US" sz="1700" b="1"/>
              <a:t>AAFP endorsed legislation that would extend/make permanent the Conrad 30 program.</a:t>
            </a:r>
          </a:p>
          <a:p>
            <a:pPr marL="457200" lvl="1" indent="0">
              <a:buFont typeface="Arial" panose="020B0604020202020204" pitchFamily="34" charset="0"/>
              <a:buNone/>
            </a:pPr>
            <a:endParaRPr lang="en-US" sz="1700"/>
          </a:p>
          <a:p>
            <a:pPr marL="0" lvl="0" indent="0">
              <a:buFont typeface="Arial" panose="020B0604020202020204" pitchFamily="34" charset="0"/>
              <a:buNone/>
            </a:pPr>
            <a:r>
              <a:rPr lang="en-US" sz="1700" i="1"/>
              <a:t>Note: the AAFP recently submitted testimony to the Senate Health, Education, Labor and Pensions Committee pressing several of these issues.</a:t>
            </a:r>
          </a:p>
          <a:p>
            <a:pPr marL="0" lvl="0" indent="0">
              <a:buFont typeface="Arial" panose="020B0604020202020204" pitchFamily="34" charset="0"/>
              <a:buNone/>
            </a:pPr>
            <a:endParaRPr lang="en-US" sz="1700" i="1"/>
          </a:p>
          <a:p>
            <a:r>
              <a:rPr lang="en-US" sz="1800" i="1">
                <a:ea typeface="Calibri"/>
                <a:cs typeface="Calibri"/>
              </a:rPr>
              <a:t>Updated/reviewed: March 2023</a:t>
            </a:r>
          </a:p>
          <a:p>
            <a:pPr marL="0" lvl="0" indent="0">
              <a:buFont typeface="Arial" panose="020B0604020202020204" pitchFamily="34" charset="0"/>
              <a:buNone/>
            </a:pPr>
            <a:endParaRPr lang="en-US" sz="1700" i="1"/>
          </a:p>
          <a:p>
            <a:endParaRPr lang="en-US"/>
          </a:p>
          <a:p>
            <a:endParaRPr lang="en-US"/>
          </a:p>
        </p:txBody>
      </p:sp>
      <p:sp>
        <p:nvSpPr>
          <p:cNvPr id="4" name="Slide Number Placeholder 3"/>
          <p:cNvSpPr>
            <a:spLocks noGrp="1"/>
          </p:cNvSpPr>
          <p:nvPr>
            <p:ph type="sldNum" sz="quarter" idx="5"/>
          </p:nvPr>
        </p:nvSpPr>
        <p:spPr/>
        <p:txBody>
          <a:bodyPr/>
          <a:lstStyle/>
          <a:p>
            <a:fld id="{15B22FC7-F67D-394E-9FCF-1523151739D6}" type="slidenum">
              <a:rPr lang="en-US" smtClean="0"/>
              <a:t>37</a:t>
            </a:fld>
            <a:endParaRPr lang="en-US"/>
          </a:p>
        </p:txBody>
      </p:sp>
    </p:spTree>
    <p:extLst>
      <p:ext uri="{BB962C8B-B14F-4D97-AF65-F5344CB8AC3E}">
        <p14:creationId xmlns:p14="http://schemas.microsoft.com/office/powerpoint/2010/main" val="2682827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school</a:t>
            </a:r>
          </a:p>
        </p:txBody>
      </p:sp>
      <p:sp>
        <p:nvSpPr>
          <p:cNvPr id="4" name="Slide Number Placeholder 3"/>
          <p:cNvSpPr>
            <a:spLocks noGrp="1"/>
          </p:cNvSpPr>
          <p:nvPr>
            <p:ph type="sldNum" sz="quarter" idx="5"/>
          </p:nvPr>
        </p:nvSpPr>
        <p:spPr/>
        <p:txBody>
          <a:bodyPr/>
          <a:lstStyle/>
          <a:p>
            <a:fld id="{15B22FC7-F67D-394E-9FCF-1523151739D6}" type="slidenum">
              <a:rPr lang="en-US" smtClean="0"/>
              <a:t>4</a:t>
            </a:fld>
            <a:endParaRPr lang="en-US"/>
          </a:p>
        </p:txBody>
      </p:sp>
    </p:spTree>
    <p:extLst>
      <p:ext uri="{BB962C8B-B14F-4D97-AF65-F5344CB8AC3E}">
        <p14:creationId xmlns:p14="http://schemas.microsoft.com/office/powerpoint/2010/main" val="1176262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sz="1200" b="0"/>
              <a:t>To support an increase in the number of students choosing family medicine, we also need more family medicine residency positions. These need to be in high-functioning practice environments to train our future family physicians.</a:t>
            </a:r>
            <a:r>
              <a:rPr lang="en-US"/>
              <a:t> </a:t>
            </a:r>
            <a:endParaRPr lang="en-US" sz="1200"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a:p>
          <a:p>
            <a:pPr marL="171450" indent="-171450">
              <a:buFont typeface="Arial" panose="020B0604020202020204" pitchFamily="34" charset="0"/>
              <a:buChar char="•"/>
              <a:defRPr/>
            </a:pPr>
            <a:r>
              <a:rPr lang="en-US" sz="1200" b="0"/>
              <a:t>The AAFP actively a</a:t>
            </a:r>
            <a:r>
              <a:rPr lang="en-US"/>
              <a:t>dvocates for additional GME financing in the areas of most need, particularly in rural and medically underserved areas.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AAFP supports programs to start up, expand, innovate, and continually improve through Residency Program Solutions (RPS) consultations by a panel of experienced program director consultants. RPS also supports programs to implement the new family medicine requirements through self-assessment and guidance contained in the </a:t>
            </a:r>
            <a:r>
              <a:rPr lang="en-US" i="1"/>
              <a:t>Criteria for Excellence </a:t>
            </a:r>
            <a:r>
              <a:rPr lang="en-US" i="0"/>
              <a:t>resource.</a:t>
            </a:r>
            <a:endParaRPr lang="en-US" i="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a:p>
          <a:p>
            <a:pPr marL="171450" indent="-171450">
              <a:buFont typeface="Arial" panose="020B0604020202020204" pitchFamily="34" charset="0"/>
              <a:buChar char="•"/>
              <a:defRPr/>
            </a:pPr>
            <a:r>
              <a:rPr lang="en-US" i="0"/>
              <a:t>The Residency Leadership Summit is designed to assist programs in the nuts and bolts of running residency programs. Over 1000 residency leaders attend each year.</a:t>
            </a:r>
            <a:r>
              <a:rPr lang="en-US"/>
              <a:t> </a:t>
            </a:r>
          </a:p>
          <a:p>
            <a:pPr marL="171450" indent="-171450">
              <a:buFont typeface="Arial" panose="020B0604020202020204" pitchFamily="34" charset="0"/>
              <a:buChar char="•"/>
              <a:defRPr/>
            </a:pPr>
            <a:endParaRPr lang="en-US" i="0">
              <a:cs typeface="Calibri"/>
            </a:endParaRPr>
          </a:p>
          <a:p>
            <a:pPr marL="171450" indent="-171450">
              <a:buFont typeface="Arial" panose="020B0604020202020204" pitchFamily="34" charset="0"/>
              <a:buChar char="•"/>
              <a:defRPr/>
            </a:pPr>
            <a:r>
              <a:rPr lang="en-US"/>
              <a:t>Additionally, AAFP supports both residents and residencies with resources for career, practice, and clinical topics as well as training opportunities in leadership and well-being.</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i="1">
                <a:ea typeface="Calibri"/>
                <a:cs typeface="Calibri"/>
              </a:rPr>
              <a:t>Updated/reviewed: March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15B22FC7-F67D-394E-9FCF-1523151739D6}" type="slidenum">
              <a:rPr lang="en-US" smtClean="0"/>
              <a:t>38</a:t>
            </a:fld>
            <a:endParaRPr lang="en-US"/>
          </a:p>
        </p:txBody>
      </p:sp>
    </p:spTree>
    <p:extLst>
      <p:ext uri="{BB962C8B-B14F-4D97-AF65-F5344CB8AC3E}">
        <p14:creationId xmlns:p14="http://schemas.microsoft.com/office/powerpoint/2010/main" val="4080684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AAFP </a:t>
            </a:r>
            <a:r>
              <a:rPr lang="en-US" i="1" dirty="0"/>
              <a:t>Strolling through the Match</a:t>
            </a:r>
            <a:r>
              <a:rPr lang="en-US" dirty="0"/>
              <a:t>, 2023 https://www.aafp.org/students-residents/medical-students/become-a-resident/match/strolling-through-the-match.html</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41</a:t>
            </a:fld>
            <a:endParaRPr lang="en-US"/>
          </a:p>
        </p:txBody>
      </p:sp>
    </p:spTree>
    <p:extLst>
      <p:ext uri="{BB962C8B-B14F-4D97-AF65-F5344CB8AC3E}">
        <p14:creationId xmlns:p14="http://schemas.microsoft.com/office/powerpoint/2010/main" val="3475293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rial" panose="020B0604020202020204" pitchFamily="34" charset="0"/>
                <a:cs typeface="Arial" panose="020B0604020202020204" pitchFamily="34" charset="0"/>
              </a:rPr>
              <a:t>Please note: If the options provided on the Member Census don’t fit the description of members’ employers, they have the option to write in the type of employer under “other.”</a:t>
            </a:r>
          </a:p>
          <a:p>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a typeface="Calibri"/>
                <a:cs typeface="Calibri"/>
              </a:rPr>
              <a:t>Updated/reviewed: March 2023</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15B22FC7-F67D-394E-9FCF-1523151739D6}" type="slidenum">
              <a:rPr lang="en-US" smtClean="0"/>
              <a:t>45</a:t>
            </a:fld>
            <a:endParaRPr lang="en-US"/>
          </a:p>
        </p:txBody>
      </p:sp>
    </p:spTree>
    <p:extLst>
      <p:ext uri="{BB962C8B-B14F-4D97-AF65-F5344CB8AC3E}">
        <p14:creationId xmlns:p14="http://schemas.microsoft.com/office/powerpoint/2010/main" val="145283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Chart source: https://www.merritthawkins.com/trends-and-insights/article/reports/2022-review-of-physician-advanced-practitioner-recruiting-incentives/</a:t>
            </a:r>
          </a:p>
          <a:p>
            <a:r>
              <a:rPr lang="en-US"/>
              <a:t>https://www.merritthawkins.com/uploadedFiles/MerrittHawkins/Content/News_and_Insights/Articles/mha-2022-incentive-review-final.pdf</a:t>
            </a:r>
          </a:p>
          <a:p>
            <a:endParaRPr lang="en-US"/>
          </a:p>
          <a:p>
            <a:endParaRPr lang="en-US"/>
          </a:p>
        </p:txBody>
      </p:sp>
      <p:sp>
        <p:nvSpPr>
          <p:cNvPr id="4" name="Slide Number Placeholder 3"/>
          <p:cNvSpPr>
            <a:spLocks noGrp="1"/>
          </p:cNvSpPr>
          <p:nvPr>
            <p:ph type="sldNum" sz="quarter" idx="5"/>
          </p:nvPr>
        </p:nvSpPr>
        <p:spPr/>
        <p:txBody>
          <a:bodyPr/>
          <a:lstStyle/>
          <a:p>
            <a:fld id="{15B22FC7-F67D-394E-9FCF-1523151739D6}" type="slidenum">
              <a:rPr lang="en-US" smtClean="0"/>
              <a:t>46</a:t>
            </a:fld>
            <a:endParaRPr lang="en-US"/>
          </a:p>
        </p:txBody>
      </p:sp>
    </p:spTree>
    <p:extLst>
      <p:ext uri="{BB962C8B-B14F-4D97-AF65-F5344CB8AC3E}">
        <p14:creationId xmlns:p14="http://schemas.microsoft.com/office/powerpoint/2010/main" val="3231993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To understand</a:t>
            </a:r>
            <a:r>
              <a:rPr lang="en-US" sz="2000" baseline="0" dirty="0"/>
              <a:t> how many possibilities you’ll have in your career if you become a family physician, you have to meet family physicians. In the first two years of medical school, however, this can prove a challenge. It might not be until your clinical rotations that you meet a practicing family doctor. Even then, you’ll have experienced maybe one practice setting, when the reality is that family medicine often looks different from clinic to clinic. This is in large part due to family physicians being trained to have a broad set of skills that equip them to care for any person, regardless of the patient’s age, gender, or health status. These qualities make them highly adaptable no matter what environment they find themselves in after training. In fact, family physicians are often characterized as the pluripotent stem cells of the health care system because they serve communities in an incredible number of ways. I hope to show you the scope of opportunities you’ll have in family practice through some of their stories. Here are some of the people I hope you keep in mind as you think about family medicine.</a:t>
            </a:r>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835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571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27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188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193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62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family physicians begin their training by graduating from an accredited school of medicine or osteopathic medicine. During medical school, students take board exams, either steps 1 and 2 of the United States Medical Licensing Examination (USMLE) or levels 1 and 2 of the Comprehensive Osteopathic Medical Licensing Examination of the United States, and complete core clerkships, or periods of clinical instruction. Passing both exams, core science courses, and the clerkships grants students the Doctor of Medicine (MD) or Doctor of Osteopathic Medicine (DO) degree, which entitles them to start full clinical training in a residency program.</a:t>
            </a:r>
          </a:p>
          <a:p>
            <a:endParaRPr lang="en-US"/>
          </a:p>
          <a:p>
            <a:endParaRPr lang="en-US"/>
          </a:p>
        </p:txBody>
      </p:sp>
      <p:sp>
        <p:nvSpPr>
          <p:cNvPr id="4" name="Slide Number Placeholder 3"/>
          <p:cNvSpPr>
            <a:spLocks noGrp="1"/>
          </p:cNvSpPr>
          <p:nvPr>
            <p:ph type="sldNum" sz="quarter" idx="5"/>
          </p:nvPr>
        </p:nvSpPr>
        <p:spPr/>
        <p:txBody>
          <a:bodyPr/>
          <a:lstStyle/>
          <a:p>
            <a:fld id="{15B22FC7-F67D-394E-9FCF-1523151739D6}" type="slidenum">
              <a:rPr lang="en-US" smtClean="0"/>
              <a:t>7</a:t>
            </a:fld>
            <a:endParaRPr lang="en-US"/>
          </a:p>
        </p:txBody>
      </p:sp>
    </p:spTree>
    <p:extLst>
      <p:ext uri="{BB962C8B-B14F-4D97-AF65-F5344CB8AC3E}">
        <p14:creationId xmlns:p14="http://schemas.microsoft.com/office/powerpoint/2010/main" val="1654244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932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205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703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963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910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629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15194-FE95-4385-A732-ACF4CA999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204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a:t>
            </a:r>
          </a:p>
        </p:txBody>
      </p:sp>
      <p:sp>
        <p:nvSpPr>
          <p:cNvPr id="4" name="Slide Number Placeholder 3"/>
          <p:cNvSpPr>
            <a:spLocks noGrp="1"/>
          </p:cNvSpPr>
          <p:nvPr>
            <p:ph type="sldNum" sz="quarter" idx="5"/>
          </p:nvPr>
        </p:nvSpPr>
        <p:spPr/>
        <p:txBody>
          <a:bodyPr/>
          <a:lstStyle/>
          <a:p>
            <a:fld id="{15B22FC7-F67D-394E-9FCF-1523151739D6}" type="slidenum">
              <a:rPr lang="en-US" smtClean="0"/>
              <a:t>69</a:t>
            </a:fld>
            <a:endParaRPr lang="en-US"/>
          </a:p>
        </p:txBody>
      </p:sp>
    </p:spTree>
    <p:extLst>
      <p:ext uri="{BB962C8B-B14F-4D97-AF65-F5344CB8AC3E}">
        <p14:creationId xmlns:p14="http://schemas.microsoft.com/office/powerpoint/2010/main" val="3854822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b="1">
                <a:solidFill>
                  <a:srgbClr val="000000"/>
                </a:solidFill>
                <a:latin typeface="Arial" panose="020B0604020202020204" pitchFamily="34" charset="0"/>
                <a:cs typeface="Arial" panose="020B0604020202020204" pitchFamily="34" charset="0"/>
              </a:rPr>
              <a:t>National Conference</a:t>
            </a:r>
          </a:p>
          <a:p>
            <a:pPr defTabSz="914132">
              <a:defRPr/>
            </a:pPr>
            <a:r>
              <a:rPr lang="en-US" b="1">
                <a:solidFill>
                  <a:srgbClr val="000000"/>
                </a:solidFill>
                <a:latin typeface="Arial" panose="020B0604020202020204" pitchFamily="34" charset="0"/>
                <a:cs typeface="Arial" panose="020B0604020202020204" pitchFamily="34" charset="0"/>
              </a:rPr>
              <a:t>The Academy keeps medical students and residents active and engaged in family medicine and their future as family physicians by hosting the National Conference of Family Medicine Residents and Medical Students each summer.</a:t>
            </a:r>
          </a:p>
          <a:p>
            <a:pPr marL="628650" lvl="1" indent="-171450" defTabSz="914132">
              <a:buFont typeface="Arial" panose="020B0604020202020204" pitchFamily="34" charset="0"/>
              <a:buChar char="•"/>
              <a:defRPr/>
            </a:pPr>
            <a:r>
              <a:rPr lang="en-US" b="1">
                <a:solidFill>
                  <a:srgbClr val="000000"/>
                </a:solidFill>
                <a:latin typeface="Arial" panose="020B0604020202020204" pitchFamily="34" charset="0"/>
                <a:cs typeface="Arial" panose="020B0604020202020204" pitchFamily="34" charset="0"/>
              </a:rPr>
              <a:t>Next year’s conference will be held in Kansas City, MO July 27-29, 2023.  The resident and student congresses will be during this event as well.</a:t>
            </a:r>
          </a:p>
          <a:p>
            <a:pPr marL="628466" lvl="1" indent="-171400" defTabSz="914132">
              <a:buFont typeface="Arial" panose="020B0604020202020204" pitchFamily="34" charset="0"/>
              <a:buChar char="•"/>
              <a:defRPr/>
            </a:pPr>
            <a:r>
              <a:rPr lang="en-US">
                <a:solidFill>
                  <a:srgbClr val="000000"/>
                </a:solidFill>
                <a:latin typeface="Arial" panose="020B0604020202020204" pitchFamily="34" charset="0"/>
                <a:cs typeface="Arial" panose="020B0604020202020204" pitchFamily="34" charset="0"/>
              </a:rPr>
              <a:t>Objective is to educate medical students on, and garner interest in, family medicine; reaffirm residents’ decisions to join family medicine. </a:t>
            </a:r>
          </a:p>
          <a:p>
            <a:pPr marL="1085532" lvl="2" indent="-171400" defTabSz="914132">
              <a:buFont typeface="Courier New" panose="02070309020205020404" pitchFamily="49" charset="0"/>
              <a:buChar char="o"/>
              <a:defRPr/>
            </a:pPr>
            <a:r>
              <a:rPr lang="en-US">
                <a:solidFill>
                  <a:srgbClr val="000000"/>
                </a:solidFill>
                <a:latin typeface="Arial" panose="020B0604020202020204" pitchFamily="34" charset="0"/>
                <a:cs typeface="Arial" panose="020B0604020202020204" pitchFamily="34" charset="0"/>
              </a:rPr>
              <a:t>Advocate for family medicine.</a:t>
            </a:r>
          </a:p>
          <a:p>
            <a:pPr marL="1085532" lvl="2" indent="-171400" defTabSz="914132">
              <a:buFont typeface="Courier New" panose="02070309020205020404" pitchFamily="49" charset="0"/>
              <a:buChar char="o"/>
              <a:defRPr/>
            </a:pPr>
            <a:r>
              <a:rPr lang="en-US">
                <a:solidFill>
                  <a:srgbClr val="000000"/>
                </a:solidFill>
                <a:latin typeface="Arial" panose="020B0604020202020204" pitchFamily="34" charset="0"/>
                <a:cs typeface="Arial" panose="020B0604020202020204" pitchFamily="34" charset="0"/>
              </a:rPr>
              <a:t>Foster leadership development and member empowerment.</a:t>
            </a:r>
          </a:p>
          <a:p>
            <a:pPr marL="1085532" lvl="2" indent="-171400" defTabSz="914132">
              <a:buFont typeface="Courier New" panose="02070309020205020404" pitchFamily="49" charset="0"/>
              <a:buChar char="o"/>
              <a:defRPr/>
            </a:pPr>
            <a:r>
              <a:rPr lang="en-US">
                <a:solidFill>
                  <a:srgbClr val="000000"/>
                </a:solidFill>
                <a:latin typeface="Arial" panose="020B0604020202020204" pitchFamily="34" charset="0"/>
                <a:cs typeface="Arial" panose="020B0604020202020204" pitchFamily="34" charset="0"/>
              </a:rPr>
              <a:t>Offer unique educational opportunities and clinical workshops.</a:t>
            </a:r>
          </a:p>
          <a:p>
            <a:pPr marL="1085532" lvl="2" indent="-171400" defTabSz="914132">
              <a:buFont typeface="Courier New" panose="02070309020205020404" pitchFamily="49" charset="0"/>
              <a:buChar char="o"/>
              <a:defRPr/>
            </a:pPr>
            <a:r>
              <a:rPr lang="en-US">
                <a:solidFill>
                  <a:srgbClr val="000000"/>
                </a:solidFill>
                <a:latin typeface="Arial" panose="020B0604020202020204" pitchFamily="34" charset="0"/>
                <a:cs typeface="Arial" panose="020B0604020202020204" pitchFamily="34" charset="0"/>
              </a:rPr>
              <a:t>Provide networking opportunities.</a:t>
            </a:r>
          </a:p>
          <a:p>
            <a:pPr marL="1085532" lvl="2" indent="-171400" defTabSz="914132">
              <a:buFont typeface="Courier New" panose="02070309020205020404" pitchFamily="49" charset="0"/>
              <a:buChar char="o"/>
              <a:defRPr/>
            </a:pPr>
            <a:r>
              <a:rPr lang="en-US">
                <a:solidFill>
                  <a:srgbClr val="000000"/>
                </a:solidFill>
                <a:latin typeface="Arial" panose="020B0604020202020204" pitchFamily="34" charset="0"/>
                <a:cs typeface="Arial" panose="020B0604020202020204" pitchFamily="34" charset="0"/>
              </a:rPr>
              <a:t>Provide a forum for residency programs.</a:t>
            </a:r>
          </a:p>
          <a:p>
            <a:pPr marL="1085532" lvl="2" indent="-171400" defTabSz="914132">
              <a:buFont typeface="Courier New" panose="02070309020205020404" pitchFamily="49" charset="0"/>
              <a:buChar char="o"/>
              <a:defRPr/>
            </a:pPr>
            <a:r>
              <a:rPr lang="en-US">
                <a:solidFill>
                  <a:srgbClr val="000000"/>
                </a:solidFill>
                <a:latin typeface="Arial" panose="020B0604020202020204" pitchFamily="34" charset="0"/>
                <a:cs typeface="Arial" panose="020B0604020202020204" pitchFamily="34" charset="0"/>
              </a:rPr>
              <a:t>Encourage and strengthen AAFP membership.</a:t>
            </a:r>
          </a:p>
          <a:p>
            <a:pPr marL="628466" lvl="1" indent="-171400" defTabSz="914132">
              <a:buFont typeface="Arial" panose="020B0604020202020204" pitchFamily="34" charset="0"/>
              <a:buChar char="•"/>
              <a:defRPr/>
            </a:pPr>
            <a:r>
              <a:rPr lang="en-US">
                <a:solidFill>
                  <a:srgbClr val="000000"/>
                </a:solidFill>
                <a:latin typeface="Arial" panose="020B0604020202020204" pitchFamily="34" charset="0"/>
                <a:cs typeface="Arial" panose="020B0604020202020204" pitchFamily="34" charset="0"/>
              </a:rPr>
              <a:t>The AAFP Foundation generously supports this event by providing 250 </a:t>
            </a:r>
            <a:r>
              <a:rPr lang="en-US" i="1">
                <a:solidFill>
                  <a:srgbClr val="000000"/>
                </a:solidFill>
                <a:latin typeface="Arial" panose="020B0604020202020204" pitchFamily="34" charset="0"/>
                <a:cs typeface="Arial" panose="020B0604020202020204" pitchFamily="34" charset="0"/>
              </a:rPr>
              <a:t>Family Medicine Leads Scholarships </a:t>
            </a:r>
            <a:r>
              <a:rPr lang="en-US">
                <a:solidFill>
                  <a:srgbClr val="000000"/>
                </a:solidFill>
                <a:latin typeface="Arial" panose="020B0604020202020204" pitchFamily="34" charset="0"/>
                <a:cs typeface="Arial" panose="020B0604020202020204" pitchFamily="34" charset="0"/>
              </a:rPr>
              <a:t>in the amount of $600. </a:t>
            </a:r>
          </a:p>
          <a:p>
            <a:pPr marL="474185" lvl="1" eaLnBrk="1" hangingPunct="1">
              <a:defRPr/>
            </a:pPr>
            <a:endParaRPr lang="en-US">
              <a:latin typeface="Arial" panose="020B0604020202020204" pitchFamily="34" charset="0"/>
              <a:cs typeface="Arial" panose="020B0604020202020204" pitchFamily="34" charset="0"/>
            </a:endParaRPr>
          </a:p>
          <a:p>
            <a:r>
              <a:rPr lang="en-US" sz="1200" b="1" kern="1200">
                <a:solidFill>
                  <a:schemeClr val="tx1"/>
                </a:solidFill>
                <a:effectLst/>
                <a:latin typeface="Arial" panose="020B0604020202020204" pitchFamily="34" charset="0"/>
                <a:ea typeface="+mn-ea"/>
                <a:cs typeface="Arial" panose="020B0604020202020204" pitchFamily="34" charset="0"/>
              </a:rPr>
              <a:t>FMX (Family Medicine Experience) is the AAFP’s largest annual meeting.</a:t>
            </a:r>
          </a:p>
          <a:p>
            <a:pPr marL="628650" lvl="1" indent="-171450">
              <a:buFont typeface="Arial" panose="020B0604020202020204" pitchFamily="34" charset="0"/>
              <a:buChar char="•"/>
            </a:pPr>
            <a:r>
              <a:rPr lang="en-US" sz="1200" b="1" kern="1200">
                <a:solidFill>
                  <a:schemeClr val="tx1"/>
                </a:solidFill>
                <a:effectLst/>
                <a:latin typeface="Arial" panose="020B0604020202020204" pitchFamily="34" charset="0"/>
                <a:ea typeface="+mn-ea"/>
                <a:cs typeface="Arial" panose="020B0604020202020204" pitchFamily="34" charset="0"/>
              </a:rPr>
              <a:t>FMX will be held in Chicago, Oct. 26-30, 2023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FMX is </a:t>
            </a:r>
            <a:r>
              <a:rPr lang="en-US" sz="1200" u="sng">
                <a:latin typeface="Arial" panose="020B0604020202020204" pitchFamily="34" charset="0"/>
                <a:cs typeface="Arial" panose="020B0604020202020204" pitchFamily="34" charset="0"/>
              </a:rPr>
              <a:t>the</a:t>
            </a:r>
            <a:r>
              <a:rPr lang="en-US" sz="1200">
                <a:latin typeface="Arial" panose="020B0604020202020204" pitchFamily="34" charset="0"/>
                <a:cs typeface="Arial" panose="020B0604020202020204" pitchFamily="34" charset="0"/>
              </a:rPr>
              <a:t> PREMIER event for family physicians and industry leaders to come together to advance the specialty of family medicine by bringing the best the AAFP has to offer in Education, Patient &amp; Practice Solutions and Networking Opportunities. </a:t>
            </a:r>
          </a:p>
          <a:p>
            <a:pPr marL="628650" lvl="1" indent="-171450">
              <a:buFont typeface="Arial" panose="020B0604020202020204" pitchFamily="34" charset="0"/>
              <a:buChar char="•"/>
            </a:pPr>
            <a:r>
              <a:rPr lang="en-US" sz="1200" b="0" i="0" kern="1200">
                <a:solidFill>
                  <a:schemeClr val="tx1"/>
                </a:solidFill>
                <a:effectLst/>
                <a:latin typeface="Arial" panose="020B0604020202020204" pitchFamily="34" charset="0"/>
                <a:ea typeface="+mn-ea"/>
                <a:cs typeface="Arial" panose="020B0604020202020204" pitchFamily="34" charset="0"/>
              </a:rPr>
              <a:t>FMX offers exclusive courses that provide attendees with the latest Family Medicine content updates.</a:t>
            </a:r>
          </a:p>
          <a:p>
            <a:pPr marL="628650" lvl="1" indent="-171450">
              <a:buFont typeface="Arial" panose="020B0604020202020204" pitchFamily="34" charset="0"/>
              <a:buChar char="•"/>
            </a:pPr>
            <a:r>
              <a:rPr lang="en-US" sz="1200" b="0" i="0" kern="1200">
                <a:solidFill>
                  <a:schemeClr val="tx1"/>
                </a:solidFill>
                <a:effectLst/>
                <a:latin typeface="Arial" panose="020B0604020202020204" pitchFamily="34" charset="0"/>
                <a:ea typeface="+mn-ea"/>
                <a:cs typeface="Arial" panose="020B0604020202020204" pitchFamily="34" charset="0"/>
              </a:rPr>
              <a:t>FMX is THE place for Family Physicians to recharge and refuel</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Congress of Delegates has historically been held just ahead of FMX each year </a:t>
            </a:r>
          </a:p>
          <a:p>
            <a:pPr marL="628650" lvl="1" indent="-171450">
              <a:buFont typeface="Arial" panose="020B0604020202020204" pitchFamily="34" charset="0"/>
              <a:buChar char="•"/>
            </a:pPr>
            <a:r>
              <a:rPr lang="en-US" b="1">
                <a:latin typeface="Arial" panose="020B0604020202020204" pitchFamily="34" charset="0"/>
                <a:cs typeface="Arial" panose="020B0604020202020204" pitchFamily="34" charset="0"/>
              </a:rPr>
              <a:t>2023 COD will take place in Chicago Oct. 25-27, 2023</a:t>
            </a:r>
          </a:p>
          <a:p>
            <a:pPr marL="628650" lvl="1" indent="-171450">
              <a:buFont typeface="Arial" panose="020B0604020202020204" pitchFamily="34" charset="0"/>
              <a:buChar char="•"/>
            </a:pPr>
            <a:r>
              <a:rPr lang="en-US" sz="1200" b="0" i="0" kern="1200">
                <a:solidFill>
                  <a:schemeClr val="tx1"/>
                </a:solidFill>
                <a:effectLst/>
                <a:latin typeface="Arial" panose="020B0604020202020204" pitchFamily="34" charset="0"/>
                <a:ea typeface="+mn-ea"/>
                <a:cs typeface="Arial" panose="020B0604020202020204" pitchFamily="34" charset="0"/>
              </a:rPr>
              <a:t>The Congress of Delegates is the Academy’s policy-making body. During the annual meeting, new officers are elected, and members can participate in reference committee hearings.</a:t>
            </a:r>
          </a:p>
          <a:p>
            <a:pPr marL="628650" lvl="1" indent="-171450">
              <a:buFont typeface="Arial" panose="020B0604020202020204" pitchFamily="34" charset="0"/>
              <a:buChar char="•"/>
            </a:pPr>
            <a:endParaRPr lang="en-US" sz="1200" b="0" i="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latin typeface="Arial" panose="020B0604020202020204" pitchFamily="34" charset="0"/>
                <a:cs typeface="Arial" panose="020B0604020202020204" pitchFamily="34" charset="0"/>
              </a:rPr>
              <a:t>Leadership conference is held each Spring, in Kansas City, MO. It consists of ACLF and NCCL. The 2023 leadership conference will be held May 9-11.</a:t>
            </a:r>
          </a:p>
          <a:p>
            <a:pPr marL="628650" lvl="1" indent="-171450">
              <a:buFont typeface="Arial" panose="020B0604020202020204" pitchFamily="34" charset="0"/>
              <a:buChar char="•"/>
            </a:pPr>
            <a:r>
              <a:rPr lang="en-US" b="1">
                <a:latin typeface="Arial" panose="020B0604020202020204" pitchFamily="34" charset="0"/>
                <a:cs typeface="Arial" panose="020B0604020202020204" pitchFamily="34" charset="0"/>
              </a:rPr>
              <a:t>The Annual Chapter Leader Forum (ACLF)</a:t>
            </a:r>
          </a:p>
          <a:p>
            <a:pPr marL="1085850" lvl="2" indent="-171450">
              <a:buFont typeface="Arial" panose="020B0604020202020204" pitchFamily="34" charset="0"/>
              <a:buChar char="•"/>
            </a:pPr>
            <a:r>
              <a:rPr lang="en-US">
                <a:latin typeface="Arial" panose="020B0604020202020204" pitchFamily="34" charset="0"/>
                <a:cs typeface="Arial" panose="020B0604020202020204" pitchFamily="34" charset="0"/>
              </a:rPr>
              <a:t>This meeting is an excellent opportunity to hone leadership skills, especially as it relates to current or future participation in leadership roles in chapters.</a:t>
            </a:r>
          </a:p>
          <a:p>
            <a:pPr marL="1085758" lvl="2" indent="-171425">
              <a:buFont typeface="Arial" panose="020B0604020202020204" pitchFamily="34" charset="0"/>
              <a:buChar char="•"/>
            </a:pPr>
            <a:r>
              <a:rPr lang="en-US">
                <a:latin typeface="Arial" panose="020B0604020202020204" pitchFamily="34" charset="0"/>
                <a:cs typeface="Arial" panose="020B0604020202020204" pitchFamily="34" charset="0"/>
              </a:rPr>
              <a:t>Over three days, participants network with peers and AAFP leaders, receive training on working with the media, understand different roles and responsibilities of the board and board members, and more, through nearly 40 breakout sessions.</a:t>
            </a:r>
          </a:p>
          <a:p>
            <a:pPr marL="628650" lvl="1" indent="-171450">
              <a:buFont typeface="Arial" panose="020B0604020202020204" pitchFamily="34" charset="0"/>
              <a:buChar char="•"/>
            </a:pPr>
            <a:r>
              <a:rPr lang="en-US" b="1">
                <a:latin typeface="Arial" panose="020B0604020202020204" pitchFamily="34" charset="0"/>
                <a:cs typeface="Arial" panose="020B0604020202020204" pitchFamily="34" charset="0"/>
              </a:rPr>
              <a:t>National Conference of Constituency Leaders (NCCL) is held each Spring. </a:t>
            </a:r>
          </a:p>
          <a:p>
            <a:pPr marL="1109203" lvl="2" indent="-177819">
              <a:buFont typeface="Arial" pitchFamily="34" charset="0"/>
              <a:buChar char="•"/>
              <a:defRPr/>
            </a:pPr>
            <a:r>
              <a:rPr lang="en-US">
                <a:latin typeface="Arial" panose="020B0604020202020204" pitchFamily="34" charset="0"/>
                <a:cs typeface="Arial" panose="020B0604020202020204" pitchFamily="34" charset="0"/>
              </a:rPr>
              <a:t>Leadership and policy development event for current and aspiring leaders where you can:</a:t>
            </a:r>
          </a:p>
          <a:p>
            <a:pPr marL="1583387" lvl="3" indent="-177819">
              <a:buFont typeface="Courier New" panose="02070309020205020404" pitchFamily="49" charset="0"/>
              <a:buChar char="o"/>
            </a:pPr>
            <a:r>
              <a:rPr lang="en-US">
                <a:latin typeface="Arial" panose="020B0604020202020204" pitchFamily="34" charset="0"/>
                <a:cs typeface="Arial" panose="020B0604020202020204" pitchFamily="34" charset="0"/>
              </a:rPr>
              <a:t>Gain and enhance skills to become an articulate policy advocate and an effective leader.</a:t>
            </a:r>
          </a:p>
          <a:p>
            <a:pPr marL="1583387" lvl="3" indent="-177819">
              <a:buFont typeface="Courier New" panose="02070309020205020404" pitchFamily="49" charset="0"/>
              <a:buChar char="o"/>
            </a:pPr>
            <a:r>
              <a:rPr lang="en-US">
                <a:latin typeface="Arial" panose="020B0604020202020204" pitchFamily="34" charset="0"/>
                <a:cs typeface="Arial" panose="020B0604020202020204" pitchFamily="34" charset="0"/>
              </a:rPr>
              <a:t>Meet others who share similar interests.</a:t>
            </a:r>
          </a:p>
          <a:p>
            <a:pPr marL="1583387" lvl="3" indent="-177819">
              <a:buFont typeface="Courier New" panose="02070309020205020404" pitchFamily="49" charset="0"/>
              <a:buChar char="o"/>
            </a:pPr>
            <a:r>
              <a:rPr lang="en-US">
                <a:latin typeface="Arial" panose="020B0604020202020204" pitchFamily="34" charset="0"/>
                <a:cs typeface="Arial" panose="020B0604020202020204" pitchFamily="34" charset="0"/>
              </a:rPr>
              <a:t>Develop your voice and be heard.</a:t>
            </a:r>
          </a:p>
          <a:p>
            <a:pPr marL="1583387" lvl="3" indent="-177819">
              <a:buFont typeface="Courier New" panose="02070309020205020404" pitchFamily="49" charset="0"/>
              <a:buChar char="o"/>
            </a:pPr>
            <a:r>
              <a:rPr lang="en-US">
                <a:latin typeface="Arial" panose="020B0604020202020204" pitchFamily="34" charset="0"/>
                <a:cs typeface="Arial" panose="020B0604020202020204" pitchFamily="34" charset="0"/>
              </a:rPr>
              <a:t>Elect national officers.</a:t>
            </a:r>
          </a:p>
          <a:p>
            <a:pPr marL="1583387" lvl="3" indent="-177819">
              <a:buFont typeface="Courier New" panose="02070309020205020404" pitchFamily="49" charset="0"/>
              <a:buChar char="o"/>
            </a:pPr>
            <a:r>
              <a:rPr lang="en-US">
                <a:latin typeface="Arial" panose="020B0604020202020204" pitchFamily="34" charset="0"/>
                <a:cs typeface="Arial" panose="020B0604020202020204" pitchFamily="34" charset="0"/>
              </a:rPr>
              <a:t>5 member constituencies:</a:t>
            </a:r>
          </a:p>
          <a:p>
            <a:pPr marL="2057572" lvl="4" indent="-177819">
              <a:buFont typeface="Wingdings" panose="05000000000000000000" pitchFamily="2" charset="2"/>
              <a:buChar char="§"/>
            </a:pPr>
            <a:r>
              <a:rPr lang="en-US">
                <a:latin typeface="Arial" panose="020B0604020202020204" pitchFamily="34" charset="0"/>
                <a:cs typeface="Arial" panose="020B0604020202020204" pitchFamily="34" charset="0"/>
              </a:rPr>
              <a:t>Women</a:t>
            </a:r>
          </a:p>
          <a:p>
            <a:pPr marL="2057572" lvl="4" indent="-177819">
              <a:buFont typeface="Wingdings" panose="05000000000000000000" pitchFamily="2" charset="2"/>
              <a:buChar char="§"/>
            </a:pPr>
            <a:r>
              <a:rPr lang="en-US">
                <a:latin typeface="Arial" panose="020B0604020202020204" pitchFamily="34" charset="0"/>
                <a:cs typeface="Arial" panose="020B0604020202020204" pitchFamily="34" charset="0"/>
              </a:rPr>
              <a:t>Minorities</a:t>
            </a:r>
          </a:p>
          <a:p>
            <a:pPr marL="2057572" lvl="4" indent="-177819">
              <a:buFont typeface="Wingdings" panose="05000000000000000000" pitchFamily="2" charset="2"/>
              <a:buChar char="§"/>
            </a:pPr>
            <a:r>
              <a:rPr lang="en-US">
                <a:latin typeface="Arial" panose="020B0604020202020204" pitchFamily="34" charset="0"/>
                <a:cs typeface="Arial" panose="020B0604020202020204" pitchFamily="34" charset="0"/>
              </a:rPr>
              <a:t>New physicians</a:t>
            </a:r>
          </a:p>
          <a:p>
            <a:pPr marL="2057572" lvl="4" indent="-177819">
              <a:buFont typeface="Wingdings" panose="05000000000000000000" pitchFamily="2" charset="2"/>
              <a:buChar char="§"/>
            </a:pPr>
            <a:r>
              <a:rPr lang="en-US">
                <a:latin typeface="Arial" panose="020B0604020202020204" pitchFamily="34" charset="0"/>
                <a:cs typeface="Arial" panose="020B0604020202020204" pitchFamily="34" charset="0"/>
              </a:rPr>
              <a:t>LGBT physicians</a:t>
            </a:r>
          </a:p>
          <a:p>
            <a:pPr marL="2057572" lvl="4" indent="-177819">
              <a:buFont typeface="Wingdings" panose="05000000000000000000" pitchFamily="2" charset="2"/>
              <a:buChar char="§"/>
            </a:pPr>
            <a:r>
              <a:rPr lang="en-US">
                <a:latin typeface="Arial" panose="020B0604020202020204" pitchFamily="34" charset="0"/>
                <a:cs typeface="Arial" panose="020B0604020202020204" pitchFamily="34" charset="0"/>
              </a:rPr>
              <a:t>International medical graduates</a:t>
            </a:r>
            <a:endParaRPr lang="en-US" b="1">
              <a:latin typeface="Arial" panose="020B0604020202020204" pitchFamily="34" charset="0"/>
              <a:cs typeface="Arial" panose="020B0604020202020204" pitchFamily="34" charset="0"/>
            </a:endParaRPr>
          </a:p>
          <a:p>
            <a:pPr marL="628558" lvl="1" indent="-171425">
              <a:buFont typeface="Arial" panose="020B0604020202020204" pitchFamily="34" charset="0"/>
              <a:buChar char="•"/>
            </a:pPr>
            <a:endParaRPr lang="en-US">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b="1"/>
          </a:p>
          <a:p>
            <a:pPr marL="183207" lvl="0" indent="-174657">
              <a:buFont typeface="Arial" pitchFamily="34" charset="0"/>
              <a:buChar char="•"/>
            </a:pPr>
            <a:r>
              <a:rPr lang="en-US">
                <a:latin typeface="Arial" panose="020B0604020202020204" pitchFamily="34" charset="0"/>
                <a:cs typeface="Arial" panose="020B0604020202020204" pitchFamily="34" charset="0"/>
              </a:rPr>
              <a:t>Updated/reviewed November 2022</a:t>
            </a:r>
          </a:p>
          <a:p>
            <a:endParaRPr lang="en-US"/>
          </a:p>
          <a:p>
            <a:endParaRPr lang="en-US"/>
          </a:p>
        </p:txBody>
      </p:sp>
      <p:sp>
        <p:nvSpPr>
          <p:cNvPr id="4" name="Slide Number Placeholder 3"/>
          <p:cNvSpPr>
            <a:spLocks noGrp="1"/>
          </p:cNvSpPr>
          <p:nvPr>
            <p:ph type="sldNum" sz="quarter" idx="5"/>
          </p:nvPr>
        </p:nvSpPr>
        <p:spPr/>
        <p:txBody>
          <a:bodyPr/>
          <a:lstStyle/>
          <a:p>
            <a:fld id="{15B22FC7-F67D-394E-9FCF-1523151739D6}" type="slidenum">
              <a:rPr lang="en-US" smtClean="0"/>
              <a:t>73</a:t>
            </a:fld>
            <a:endParaRPr lang="en-US"/>
          </a:p>
        </p:txBody>
      </p:sp>
    </p:spTree>
    <p:extLst>
      <p:ext uri="{BB962C8B-B14F-4D97-AF65-F5344CB8AC3E}">
        <p14:creationId xmlns:p14="http://schemas.microsoft.com/office/powerpoint/2010/main" val="263106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AAFP </a:t>
            </a:r>
            <a:r>
              <a:rPr lang="en-US" i="1" dirty="0"/>
              <a:t>Strolling through the Match</a:t>
            </a:r>
            <a:r>
              <a:rPr lang="en-US" dirty="0"/>
              <a:t>, 2023 https://www.aafp.org/students-residents/medical-students/become-a-resident/match/strolling-through-the-match.html</a:t>
            </a:r>
          </a:p>
        </p:txBody>
      </p:sp>
      <p:sp>
        <p:nvSpPr>
          <p:cNvPr id="4" name="Slide Number Placeholder 3"/>
          <p:cNvSpPr>
            <a:spLocks noGrp="1"/>
          </p:cNvSpPr>
          <p:nvPr>
            <p:ph type="sldNum" sz="quarter" idx="5"/>
          </p:nvPr>
        </p:nvSpPr>
        <p:spPr/>
        <p:txBody>
          <a:bodyPr/>
          <a:lstStyle/>
          <a:p>
            <a:fld id="{15B22FC7-F67D-394E-9FCF-1523151739D6}" type="slidenum">
              <a:rPr lang="en-US" smtClean="0"/>
              <a:t>8</a:t>
            </a:fld>
            <a:endParaRPr lang="en-US"/>
          </a:p>
        </p:txBody>
      </p:sp>
    </p:spTree>
    <p:extLst>
      <p:ext uri="{BB962C8B-B14F-4D97-AF65-F5344CB8AC3E}">
        <p14:creationId xmlns:p14="http://schemas.microsoft.com/office/powerpoint/2010/main" val="316582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medical schools also include emergency medicine, radiology, and neurology as core rotations, though the rotations may very in length.</a:t>
            </a:r>
          </a:p>
          <a:p>
            <a:endParaRPr lang="en-US"/>
          </a:p>
          <a:p>
            <a:r>
              <a:rPr lang="en-US"/>
              <a:t>Rotations provide you with the opportunity to develop the skills you need to excel as a family physician. You will strengthen procedural and cognitive skills, practice patient interaction skills, and the experience will serve as a reference point in the journey toward choosing your specialty. </a:t>
            </a:r>
          </a:p>
          <a:p>
            <a:endParaRPr lang="en-US"/>
          </a:p>
          <a:p>
            <a:r>
              <a:rPr lang="en-US"/>
              <a:t>After rotating through a core clinical specialty, you will be tested on your knowledge in standardized shelf exams. To prepare for the family medicine shelf exam, many medical students use the AAFP’s practice board review questions, which medical student members can access for free.</a:t>
            </a:r>
          </a:p>
          <a:p>
            <a:endParaRPr lang="en-US"/>
          </a:p>
        </p:txBody>
      </p:sp>
      <p:sp>
        <p:nvSpPr>
          <p:cNvPr id="4" name="Slide Number Placeholder 3"/>
          <p:cNvSpPr>
            <a:spLocks noGrp="1"/>
          </p:cNvSpPr>
          <p:nvPr>
            <p:ph type="sldNum" sz="quarter" idx="5"/>
          </p:nvPr>
        </p:nvSpPr>
        <p:spPr/>
        <p:txBody>
          <a:bodyPr/>
          <a:lstStyle/>
          <a:p>
            <a:fld id="{15B22FC7-F67D-394E-9FCF-1523151739D6}" type="slidenum">
              <a:rPr lang="en-US" smtClean="0"/>
              <a:t>9</a:t>
            </a:fld>
            <a:endParaRPr lang="en-US"/>
          </a:p>
        </p:txBody>
      </p:sp>
    </p:spTree>
    <p:extLst>
      <p:ext uri="{BB962C8B-B14F-4D97-AF65-F5344CB8AC3E}">
        <p14:creationId xmlns:p14="http://schemas.microsoft.com/office/powerpoint/2010/main" val="95272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Aspirations</a:t>
            </a:r>
          </a:p>
          <a:p>
            <a:r>
              <a:rPr lang="en-US"/>
              <a:t>What were your original goals when you decided to become a physician?</a:t>
            </a:r>
          </a:p>
          <a:p>
            <a:r>
              <a:rPr lang="en-US"/>
              <a:t>Have your goals changed during medical school? If so, how?</a:t>
            </a:r>
          </a:p>
          <a:p>
            <a:r>
              <a:rPr lang="en-US"/>
              <a:t>Professional Values</a:t>
            </a:r>
          </a:p>
          <a:p>
            <a:r>
              <a:rPr lang="en-US"/>
              <a:t>What do you value about the role of a physician? Consider things like intellectual challenge, the ability to help others, the respect it commands from others, the security of the lifestyle, the luxury of the lifestyle, or the ability to work autonomously.</a:t>
            </a:r>
          </a:p>
          <a:p>
            <a:r>
              <a:rPr lang="en-US"/>
              <a:t>Which aspects do you value the most?</a:t>
            </a:r>
          </a:p>
          <a:p>
            <a:r>
              <a:rPr lang="en-US"/>
              <a:t>Doctor-Patient Relationship</a:t>
            </a:r>
          </a:p>
          <a:p>
            <a:r>
              <a:rPr lang="en-US"/>
              <a:t>What type of doctor-patient relationships do you find the most rewarding?</a:t>
            </a:r>
          </a:p>
          <a:p>
            <a:r>
              <a:rPr lang="en-US"/>
              <a:t>Are there particular clinical situations or types of patient encounters that make you uncomfortable or for which you feel unsuited?</a:t>
            </a:r>
          </a:p>
          <a:p>
            <a:r>
              <a:rPr lang="en-US"/>
              <a:t>Daily Schedule</a:t>
            </a:r>
          </a:p>
          <a:p>
            <a:r>
              <a:rPr lang="en-US"/>
              <a:t>Would you prefer to concentrate on patient visits, surgical procedures, or a combination of both?</a:t>
            </a:r>
          </a:p>
          <a:p>
            <a:r>
              <a:rPr lang="en-US"/>
              <a:t>Lifestyle &amp; Income</a:t>
            </a:r>
          </a:p>
          <a:p>
            <a:r>
              <a:rPr lang="en-US"/>
              <a:t>What pace of life do you envision for yourself (time for family, time for other interests, vacation, etc.)?</a:t>
            </a:r>
          </a:p>
          <a:p>
            <a:r>
              <a:rPr lang="en-US"/>
              <a:t>What is your goal in terms of income? How quickly do you want to pay off your student loans?</a:t>
            </a:r>
          </a:p>
          <a:p>
            <a:r>
              <a:rPr lang="en-US"/>
              <a:t>Practice Setting</a:t>
            </a:r>
          </a:p>
          <a:p>
            <a:r>
              <a:rPr lang="en-US"/>
              <a:t>In what type of community do you see yourself practicing? What type of clinical setting?</a:t>
            </a:r>
          </a:p>
          <a:p>
            <a:r>
              <a:rPr lang="en-US"/>
              <a:t>Do you have a preference for community, academic or hospital settings?</a:t>
            </a:r>
          </a:p>
          <a:p>
            <a:r>
              <a:rPr lang="en-US"/>
              <a:t>Skills &amp; Personality</a:t>
            </a:r>
          </a:p>
          <a:p>
            <a:r>
              <a:rPr lang="en-US"/>
              <a:t>During medical school, have you displayed an uncanny knack for a particular aspect of medical care?</a:t>
            </a:r>
          </a:p>
          <a:p>
            <a:r>
              <a:rPr lang="en-US"/>
              <a:t>What skills (interpersonal, analytical, technical, etc.) do you value the most in yourself, and how do they affect your perception of the specialty or specialties to which your abilities are best suited?</a:t>
            </a:r>
          </a:p>
          <a:p>
            <a:r>
              <a:rPr lang="en-US"/>
              <a:t>Residency Training Requirements</a:t>
            </a:r>
          </a:p>
          <a:p>
            <a:r>
              <a:rPr lang="en-US"/>
              <a:t>How long is the required training for the specialty?</a:t>
            </a:r>
          </a:p>
          <a:p>
            <a:r>
              <a:rPr lang="en-US"/>
              <a:t>What does residency training prepare you to do?</a:t>
            </a:r>
          </a:p>
          <a:p>
            <a:r>
              <a:rPr lang="en-US"/>
              <a:t>How many residency positions are available?</a:t>
            </a:r>
          </a:p>
          <a:p>
            <a:r>
              <a:rPr lang="en-US"/>
              <a:t>What are the differences between training programs within the same specialty (e.g., geographic or institutional differences)?</a:t>
            </a:r>
          </a:p>
          <a:p>
            <a:r>
              <a:rPr lang="en-US"/>
              <a:t>What potential is there for further training following residency (e.g., subspecialty training or fellowships)?</a:t>
            </a:r>
          </a:p>
          <a:p>
            <a:r>
              <a:rPr lang="en-US"/>
              <a:t>Overall Outlook</a:t>
            </a:r>
          </a:p>
          <a:p>
            <a:r>
              <a:rPr lang="en-US"/>
              <a:t>What practice opportunities are available (e.g., demand for physicians, competition for patients or practice sites)?</a:t>
            </a:r>
          </a:p>
          <a:p>
            <a:r>
              <a:rPr lang="en-US"/>
              <a:t>What current trends or recent changes in practice patterns impact the specialty (e.g., cost of professional liability insurance, changes in Medicare reimbursement policies, healthcare legislation)?</a:t>
            </a:r>
          </a:p>
          <a:p>
            <a:r>
              <a:rPr lang="en-US"/>
              <a:t>What are the foreseeable additions to the repertoire of the specialty (e.g., new models of practice, new technologies, new drugs, new techniques)?</a:t>
            </a:r>
          </a:p>
          <a:p>
            <a:r>
              <a:rPr lang="en-US"/>
              <a:t>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15B22FC7-F67D-394E-9FCF-1523151739D6}" type="slidenum">
              <a:rPr lang="en-US" smtClean="0"/>
              <a:t>10</a:t>
            </a:fld>
            <a:endParaRPr lang="en-US"/>
          </a:p>
        </p:txBody>
      </p:sp>
    </p:spTree>
    <p:extLst>
      <p:ext uri="{BB962C8B-B14F-4D97-AF65-F5344CB8AC3E}">
        <p14:creationId xmlns:p14="http://schemas.microsoft.com/office/powerpoint/2010/main" val="2674721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AAFP </a:t>
            </a:r>
            <a:r>
              <a:rPr lang="en-US" i="1" dirty="0"/>
              <a:t>Strolling through the Match</a:t>
            </a:r>
            <a:r>
              <a:rPr lang="en-US" dirty="0"/>
              <a:t>, 2023 https://www.aafp.org/students-residents/medical-students/become-a-resident/match/strolling-through-the-match.html</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11</a:t>
            </a:fld>
            <a:endParaRPr lang="en-US"/>
          </a:p>
        </p:txBody>
      </p:sp>
    </p:spTree>
    <p:extLst>
      <p:ext uri="{BB962C8B-B14F-4D97-AF65-F5344CB8AC3E}">
        <p14:creationId xmlns:p14="http://schemas.microsoft.com/office/powerpoint/2010/main" val="319970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AAFP </a:t>
            </a:r>
            <a:r>
              <a:rPr lang="en-US" i="1" dirty="0"/>
              <a:t>Match Results for Family Medicine</a:t>
            </a:r>
            <a:r>
              <a:rPr lang="en-US" dirty="0"/>
              <a:t>, https://www.aafp.org/students-residents/residency-program-directors/national-resident-matching-program-results.html</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12</a:t>
            </a:fld>
            <a:endParaRPr lang="en-US"/>
          </a:p>
        </p:txBody>
      </p:sp>
    </p:spTree>
    <p:extLst>
      <p:ext uri="{BB962C8B-B14F-4D97-AF65-F5344CB8AC3E}">
        <p14:creationId xmlns:p14="http://schemas.microsoft.com/office/powerpoint/2010/main" val="3922944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AAFP </a:t>
            </a:r>
            <a:r>
              <a:rPr lang="en-US" i="1" dirty="0"/>
              <a:t>Strolling through the Match</a:t>
            </a:r>
            <a:r>
              <a:rPr lang="en-US" dirty="0"/>
              <a:t>, 2023 https://www.aafp.org/students-residents/medical-students/become-a-resident/match/strolling-through-the-match.html</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13</a:t>
            </a:fld>
            <a:endParaRPr lang="en-US"/>
          </a:p>
        </p:txBody>
      </p:sp>
    </p:spTree>
    <p:extLst>
      <p:ext uri="{BB962C8B-B14F-4D97-AF65-F5344CB8AC3E}">
        <p14:creationId xmlns:p14="http://schemas.microsoft.com/office/powerpoint/2010/main" val="2794590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CE6E-202A-480B-BA54-5D98F99FE4DF}"/>
              </a:ext>
            </a:extLst>
          </p:cNvPr>
          <p:cNvSpPr>
            <a:spLocks noGrp="1"/>
          </p:cNvSpPr>
          <p:nvPr>
            <p:ph type="ctrTitle" hasCustomPrompt="1"/>
          </p:nvPr>
        </p:nvSpPr>
        <p:spPr>
          <a:xfrm>
            <a:off x="520700" y="1295399"/>
            <a:ext cx="7518400" cy="2214563"/>
          </a:xfrm>
        </p:spPr>
        <p:txBody>
          <a:bodyPr anchor="b"/>
          <a:lstStyle>
            <a:lvl1pPr algn="l">
              <a:defRPr sz="6000">
                <a:solidFill>
                  <a:schemeClr val="bg1"/>
                </a:solidFill>
              </a:defRPr>
            </a:lvl1pPr>
          </a:lstStyle>
          <a:p>
            <a:r>
              <a:rPr lang="en-US" dirty="0"/>
              <a:t>Title: Arial Bold, 40-60 / white</a:t>
            </a:r>
          </a:p>
        </p:txBody>
      </p:sp>
      <p:sp>
        <p:nvSpPr>
          <p:cNvPr id="3" name="Subtitle 2">
            <a:extLst>
              <a:ext uri="{FF2B5EF4-FFF2-40B4-BE49-F238E27FC236}">
                <a16:creationId xmlns:a16="http://schemas.microsoft.com/office/drawing/2014/main" id="{EF1FC547-C509-46CB-9E66-6AA01C27ED12}"/>
              </a:ext>
            </a:extLst>
          </p:cNvPr>
          <p:cNvSpPr>
            <a:spLocks noGrp="1"/>
          </p:cNvSpPr>
          <p:nvPr>
            <p:ph type="subTitle" idx="1" hasCustomPrompt="1"/>
          </p:nvPr>
        </p:nvSpPr>
        <p:spPr>
          <a:xfrm>
            <a:off x="520700" y="3552191"/>
            <a:ext cx="7518400" cy="1198562"/>
          </a:xfrm>
        </p:spPr>
        <p:txBody>
          <a:bodyPr anchor="b">
            <a:normAutofit/>
          </a:bodyPr>
          <a:lstStyle>
            <a:lvl1pPr marL="0" indent="0" algn="l">
              <a:buNone/>
              <a:defRPr sz="3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Arial Bold, 24-36 / orange</a:t>
            </a:r>
          </a:p>
        </p:txBody>
      </p:sp>
      <p:sp>
        <p:nvSpPr>
          <p:cNvPr id="5" name="Text Placeholder 4">
            <a:extLst>
              <a:ext uri="{FF2B5EF4-FFF2-40B4-BE49-F238E27FC236}">
                <a16:creationId xmlns:a16="http://schemas.microsoft.com/office/drawing/2014/main" id="{88FC5653-E33E-4AF1-9770-669F9F0F001F}"/>
              </a:ext>
            </a:extLst>
          </p:cNvPr>
          <p:cNvSpPr>
            <a:spLocks noGrp="1"/>
          </p:cNvSpPr>
          <p:nvPr>
            <p:ph type="body" sz="quarter" idx="10" hasCustomPrompt="1"/>
          </p:nvPr>
        </p:nvSpPr>
        <p:spPr>
          <a:xfrm>
            <a:off x="520700" y="4792982"/>
            <a:ext cx="7518400" cy="521968"/>
          </a:xfrm>
        </p:spPr>
        <p:txBody>
          <a:bodyPr anchor="b">
            <a:normAutofit/>
          </a:bodyPr>
          <a:lstStyle>
            <a:lvl1pPr marL="0" indent="0">
              <a:buNone/>
              <a:defRPr sz="2400">
                <a:solidFill>
                  <a:schemeClr val="bg1"/>
                </a:solidFill>
              </a:defRPr>
            </a:lvl1pPr>
          </a:lstStyle>
          <a:p>
            <a:pPr lvl="0"/>
            <a:r>
              <a:rPr lang="en-US" dirty="0"/>
              <a:t>Presenter and Date, Arial Bold, 18-24 / white</a:t>
            </a:r>
          </a:p>
        </p:txBody>
      </p:sp>
    </p:spTree>
    <p:extLst>
      <p:ext uri="{BB962C8B-B14F-4D97-AF65-F5344CB8AC3E}">
        <p14:creationId xmlns:p14="http://schemas.microsoft.com/office/powerpoint/2010/main" val="1017807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388056-F1AF-4D00-8876-6F9D99943082}"/>
              </a:ext>
            </a:extLst>
          </p:cNvPr>
          <p:cNvSpPr>
            <a:spLocks noGrp="1"/>
          </p:cNvSpPr>
          <p:nvPr>
            <p:ph type="sldNum" sz="quarter" idx="10"/>
          </p:nvPr>
        </p:nvSpPr>
        <p:spPr>
          <a:xfrm>
            <a:off x="294968" y="6278255"/>
            <a:ext cx="403122" cy="409575"/>
          </a:xfrm>
        </p:spPr>
        <p:txBody>
          <a:bodyPr/>
          <a:lstStyle>
            <a:lvl1pPr>
              <a:defRPr sz="1400"/>
            </a:lvl1pPr>
          </a:lstStyle>
          <a:p>
            <a:fld id="{F3DA0F2E-FF01-4129-AEAC-2FCDDE850E5D}" type="slidenum">
              <a:rPr lang="en-US" smtClean="0"/>
              <a:t>‹#›</a:t>
            </a:fld>
            <a:endParaRPr lang="en-US"/>
          </a:p>
        </p:txBody>
      </p:sp>
    </p:spTree>
    <p:extLst>
      <p:ext uri="{BB962C8B-B14F-4D97-AF65-F5344CB8AC3E}">
        <p14:creationId xmlns:p14="http://schemas.microsoft.com/office/powerpoint/2010/main" val="303185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FF51-24AA-475C-8ED0-958F6759D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FD707C-7F9C-4C5A-AA20-C7479542AA04}"/>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72984DA-660F-4ACB-A870-86EA3DACE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89668A8D-9152-454A-81DE-03D95A0AFD8D}"/>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612891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0E86-6534-4FCB-9096-AF7BD6B0C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8FC382-6BA5-49E4-8ED4-12086863D0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808A7DD-380C-4B6C-A1CE-5D348E56D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C0E1477E-6872-4DFA-8FD1-3DB0A6DA948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4522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08476"/>
            <a:ext cx="9144000" cy="1520524"/>
          </a:xfrm>
        </p:spPr>
        <p:txBody>
          <a:bodyPr anchor="ctr">
            <a:normAutofit/>
          </a:bodyPr>
          <a:lstStyle>
            <a:lvl1pPr algn="ctr">
              <a:lnSpc>
                <a:spcPct val="120000"/>
              </a:lnSpc>
              <a:spcBef>
                <a:spcPts val="300"/>
              </a:spcBef>
              <a:spcAft>
                <a:spcPts val="500"/>
              </a:spcAft>
              <a:defRPr sz="4800" b="1" i="0">
                <a:solidFill>
                  <a:schemeClr val="accent1"/>
                </a:solidFill>
                <a:latin typeface="Arial" panose="020B0604020202020204" pitchFamily="34" charset="0"/>
                <a:cs typeface="Arial" panose="020B0604020202020204" pitchFamily="34" charset="0"/>
              </a:defRPr>
            </a:lvl1pPr>
          </a:lstStyle>
          <a:p>
            <a:r>
              <a:rPr lang="en-US"/>
              <a:t>Course Title Here – 48 pt. font, Arial Bold.</a:t>
            </a:r>
          </a:p>
        </p:txBody>
      </p:sp>
      <p:pic>
        <p:nvPicPr>
          <p:cNvPr id="8" name="Picture 7" descr="A white letter on an orange background&#10;&#10;Description automatically generated with low confidence">
            <a:extLst>
              <a:ext uri="{FF2B5EF4-FFF2-40B4-BE49-F238E27FC236}">
                <a16:creationId xmlns:a16="http://schemas.microsoft.com/office/drawing/2014/main" id="{FA843124-61CA-E4E6-1203-D205A2659D1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45405" y="1063024"/>
            <a:ext cx="2301189" cy="470243"/>
          </a:xfrm>
          <a:prstGeom prst="rect">
            <a:avLst/>
          </a:prstGeom>
        </p:spPr>
      </p:pic>
      <p:sp>
        <p:nvSpPr>
          <p:cNvPr id="6" name="Subtitle 2">
            <a:extLst>
              <a:ext uri="{FF2B5EF4-FFF2-40B4-BE49-F238E27FC236}">
                <a16:creationId xmlns:a16="http://schemas.microsoft.com/office/drawing/2014/main" id="{D0667122-BD29-8A36-3A86-AE86D0D4F019}"/>
              </a:ext>
            </a:extLst>
          </p:cNvPr>
          <p:cNvSpPr>
            <a:spLocks noGrp="1"/>
          </p:cNvSpPr>
          <p:nvPr>
            <p:ph type="subTitle" idx="1" hasCustomPrompt="1"/>
          </p:nvPr>
        </p:nvSpPr>
        <p:spPr>
          <a:xfrm>
            <a:off x="1524000" y="4743879"/>
            <a:ext cx="9144000" cy="437293"/>
          </a:xfrm>
          <a:prstGeom prst="rect">
            <a:avLst/>
          </a:prstGeom>
        </p:spPr>
        <p:txBody>
          <a:bodyPr/>
          <a:lstStyle>
            <a:lvl1pPr marL="0" indent="0" algn="ctr">
              <a:lnSpc>
                <a:spcPct val="120000"/>
              </a:lnSpc>
              <a:spcBef>
                <a:spcPts val="300"/>
              </a:spcBef>
              <a:spcAft>
                <a:spcPts val="500"/>
              </a:spcAft>
              <a:buNone/>
              <a:defRPr sz="22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Faculty Name goes here – 22 pt. font</a:t>
            </a:r>
          </a:p>
        </p:txBody>
      </p:sp>
      <p:sp>
        <p:nvSpPr>
          <p:cNvPr id="7" name="Text Placeholder 20">
            <a:extLst>
              <a:ext uri="{FF2B5EF4-FFF2-40B4-BE49-F238E27FC236}">
                <a16:creationId xmlns:a16="http://schemas.microsoft.com/office/drawing/2014/main" id="{A0012047-A978-8C53-5F70-891BB2864B2B}"/>
              </a:ext>
            </a:extLst>
          </p:cNvPr>
          <p:cNvSpPr>
            <a:spLocks noGrp="1"/>
          </p:cNvSpPr>
          <p:nvPr>
            <p:ph type="body" sz="quarter" idx="11" hasCustomPrompt="1"/>
          </p:nvPr>
        </p:nvSpPr>
        <p:spPr>
          <a:xfrm>
            <a:off x="1524000" y="5286976"/>
            <a:ext cx="9144000" cy="508000"/>
          </a:xfrm>
          <a:prstGeom prst="rect">
            <a:avLst/>
          </a:prstGeom>
        </p:spPr>
        <p:txBody>
          <a:bodyPr/>
          <a:lstStyle>
            <a:lvl1pPr marL="0" indent="0" algn="ctr">
              <a:lnSpc>
                <a:spcPct val="120000"/>
              </a:lnSpc>
              <a:spcBef>
                <a:spcPts val="300"/>
              </a:spcBef>
              <a:spcAft>
                <a:spcPts val="500"/>
              </a:spcAft>
              <a:buFontTx/>
              <a:buNone/>
              <a:defRPr sz="2200">
                <a:latin typeface="Arial" panose="020B0604020202020204" pitchFamily="34" charset="0"/>
                <a:cs typeface="Arial" panose="020B0604020202020204" pitchFamily="34" charset="0"/>
              </a:defRPr>
            </a:lvl1pPr>
          </a:lstStyle>
          <a:p>
            <a:pPr lvl="0"/>
            <a:r>
              <a:rPr lang="en-US"/>
              <a:t>Faculty Title - 22 pt. font</a:t>
            </a:r>
          </a:p>
        </p:txBody>
      </p:sp>
    </p:spTree>
    <p:extLst>
      <p:ext uri="{BB962C8B-B14F-4D97-AF65-F5344CB8AC3E}">
        <p14:creationId xmlns:p14="http://schemas.microsoft.com/office/powerpoint/2010/main" val="3444320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fo-Heav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20000"/>
              </a:lnSpc>
              <a:spcBef>
                <a:spcPts val="300"/>
              </a:spcBef>
              <a:spcAft>
                <a:spcPts val="500"/>
              </a:spcAft>
              <a:defRPr/>
            </a:lvl1pPr>
          </a:lstStyle>
          <a:p>
            <a:r>
              <a:rPr lang="en-US"/>
              <a:t>Informational Slide – 36pt. font, Arial Bold. </a:t>
            </a:r>
          </a:p>
        </p:txBody>
      </p:sp>
      <p:sp>
        <p:nvSpPr>
          <p:cNvPr id="5" name="Text Placeholder 20">
            <a:extLst>
              <a:ext uri="{FF2B5EF4-FFF2-40B4-BE49-F238E27FC236}">
                <a16:creationId xmlns:a16="http://schemas.microsoft.com/office/drawing/2014/main" id="{7231BD6E-EF47-516B-A8F3-798CC4E7B439}"/>
              </a:ext>
            </a:extLst>
          </p:cNvPr>
          <p:cNvSpPr>
            <a:spLocks noGrp="1"/>
          </p:cNvSpPr>
          <p:nvPr>
            <p:ph type="body" sz="quarter" idx="11" hasCustomPrompt="1"/>
          </p:nvPr>
        </p:nvSpPr>
        <p:spPr>
          <a:xfrm>
            <a:off x="838199" y="1715047"/>
            <a:ext cx="10515599" cy="3902916"/>
          </a:xfrm>
          <a:prstGeom prst="rect">
            <a:avLst/>
          </a:prstGeom>
        </p:spPr>
        <p:txBody>
          <a:bodyPr/>
          <a:lstStyle>
            <a:lvl1pPr marL="0" indent="0" algn="l">
              <a:lnSpc>
                <a:spcPct val="120000"/>
              </a:lnSpc>
              <a:spcBef>
                <a:spcPts val="300"/>
              </a:spcBef>
              <a:spcAft>
                <a:spcPts val="500"/>
              </a:spcAft>
              <a:buFontTx/>
              <a:buNone/>
              <a:defRPr sz="2400" baseline="0">
                <a:solidFill>
                  <a:schemeClr val="tx1"/>
                </a:solidFill>
                <a:latin typeface="Arial" panose="020B0604020202020204" pitchFamily="34" charset="0"/>
                <a:cs typeface="Arial" panose="020B0604020202020204" pitchFamily="34" charset="0"/>
              </a:defRPr>
            </a:lvl1pPr>
          </a:lstStyle>
          <a:p>
            <a:r>
              <a:rPr lang="en-US" sz="2000" b="0" i="0">
                <a:solidFill>
                  <a:srgbClr val="62676B"/>
                </a:solidFill>
                <a:latin typeface="Arial" panose="020B0604020202020204" pitchFamily="34" charset="0"/>
                <a:cs typeface="Arial" panose="020B0604020202020204" pitchFamily="34" charset="0"/>
              </a:rPr>
              <a:t>Keep text inside this text box. You may reduce the font size to 18 if there is a lot of content to fit on your slide. Try not to go any lower than 18. If you need to, split the content into 2 slides. This will allow you more space and will help the user digest information.</a:t>
            </a:r>
          </a:p>
        </p:txBody>
      </p:sp>
    </p:spTree>
    <p:extLst>
      <p:ext uri="{BB962C8B-B14F-4D97-AF65-F5344CB8AC3E}">
        <p14:creationId xmlns:p14="http://schemas.microsoft.com/office/powerpoint/2010/main" val="2857633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Divider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1E64ADE-9377-2B6A-001A-3072129D8DE4}"/>
              </a:ext>
            </a:extLst>
          </p:cNvPr>
          <p:cNvSpPr>
            <a:spLocks noGrp="1"/>
          </p:cNvSpPr>
          <p:nvPr>
            <p:ph type="title" hasCustomPrompt="1"/>
          </p:nvPr>
        </p:nvSpPr>
        <p:spPr>
          <a:xfrm>
            <a:off x="838200" y="1430867"/>
            <a:ext cx="10515600" cy="1472972"/>
          </a:xfrm>
        </p:spPr>
        <p:txBody>
          <a:bodyPr anchor="b"/>
          <a:lstStyle>
            <a:lvl1pPr algn="ctr">
              <a:lnSpc>
                <a:spcPct val="100000"/>
              </a:lnSpc>
              <a:spcBef>
                <a:spcPts val="300"/>
              </a:spcBef>
              <a:spcAft>
                <a:spcPts val="500"/>
              </a:spcAft>
              <a:defRPr/>
            </a:lvl1pPr>
          </a:lstStyle>
          <a:p>
            <a:r>
              <a:rPr lang="en-US"/>
              <a:t>Divider Slide – 36pt. font, Arial Bold. </a:t>
            </a:r>
            <a:br>
              <a:rPr lang="en-US"/>
            </a:br>
            <a:r>
              <a:rPr lang="en-US"/>
              <a:t>Use when needed.</a:t>
            </a:r>
          </a:p>
        </p:txBody>
      </p:sp>
      <p:sp>
        <p:nvSpPr>
          <p:cNvPr id="18" name="Text Placeholder 2">
            <a:extLst>
              <a:ext uri="{FF2B5EF4-FFF2-40B4-BE49-F238E27FC236}">
                <a16:creationId xmlns:a16="http://schemas.microsoft.com/office/drawing/2014/main" id="{918A8496-D932-D0A7-4E90-62007B7204C7}"/>
              </a:ext>
            </a:extLst>
          </p:cNvPr>
          <p:cNvSpPr>
            <a:spLocks noGrp="1"/>
          </p:cNvSpPr>
          <p:nvPr>
            <p:ph type="body" idx="1" hasCustomPrompt="1"/>
          </p:nvPr>
        </p:nvSpPr>
        <p:spPr>
          <a:xfrm>
            <a:off x="1514689" y="3036973"/>
            <a:ext cx="9162621" cy="784054"/>
          </a:xfrm>
          <a:prstGeom prst="rect">
            <a:avLst/>
          </a:prstGeom>
        </p:spPr>
        <p:txBody>
          <a:bodyPr/>
          <a:lstStyle>
            <a:lvl1pPr marL="0" indent="0" algn="ctr">
              <a:lnSpc>
                <a:spcPct val="120000"/>
              </a:lnSpc>
              <a:spcBef>
                <a:spcPts val="300"/>
              </a:spcBef>
              <a:spcAft>
                <a:spcPts val="500"/>
              </a:spcAft>
              <a:buNone/>
              <a:defRPr sz="2400" b="1"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2400">
                <a:solidFill>
                  <a:srgbClr val="62676B"/>
                </a:solidFill>
                <a:latin typeface="Arial" panose="020B0604020202020204" pitchFamily="34" charset="0"/>
                <a:cs typeface="Arial" panose="020B0604020202020204" pitchFamily="34" charset="0"/>
              </a:rPr>
              <a:t>Subhead goes here</a:t>
            </a:r>
            <a:endParaRPr lang="en-US" sz="2400">
              <a:solidFill>
                <a:srgbClr val="62676B"/>
              </a:solidFill>
              <a:effectLst/>
              <a:latin typeface="Arial" panose="020B0604020202020204" pitchFamily="34" charset="0"/>
              <a:cs typeface="Arial" panose="020B0604020202020204" pitchFamily="34" charset="0"/>
            </a:endParaRPr>
          </a:p>
        </p:txBody>
      </p:sp>
      <p:sp>
        <p:nvSpPr>
          <p:cNvPr id="19" name="Text Placeholder 2">
            <a:extLst>
              <a:ext uri="{FF2B5EF4-FFF2-40B4-BE49-F238E27FC236}">
                <a16:creationId xmlns:a16="http://schemas.microsoft.com/office/drawing/2014/main" id="{3327A0CD-4F94-F73C-9B83-C2A9AD6E69EC}"/>
              </a:ext>
            </a:extLst>
          </p:cNvPr>
          <p:cNvSpPr>
            <a:spLocks noGrp="1"/>
          </p:cNvSpPr>
          <p:nvPr>
            <p:ph type="body" idx="10" hasCustomPrompt="1"/>
          </p:nvPr>
        </p:nvSpPr>
        <p:spPr>
          <a:xfrm>
            <a:off x="1514689" y="4214813"/>
            <a:ext cx="9162621" cy="1617575"/>
          </a:xfrm>
          <a:prstGeom prst="rect">
            <a:avLst/>
          </a:prstGeom>
        </p:spPr>
        <p:txBody>
          <a:bodyPr/>
          <a:lstStyle>
            <a:lvl1pPr marL="0" indent="0" algn="ctr">
              <a:lnSpc>
                <a:spcPct val="120000"/>
              </a:lnSpc>
              <a:spcBef>
                <a:spcPts val="300"/>
              </a:spcBef>
              <a:spcAft>
                <a:spcPts val="500"/>
              </a:spcAft>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2400">
                <a:solidFill>
                  <a:srgbClr val="62676B"/>
                </a:solidFill>
                <a:latin typeface="Arial" panose="020B0604020202020204" pitchFamily="34" charset="0"/>
                <a:cs typeface="Arial" panose="020B0604020202020204" pitchFamily="34" charset="0"/>
              </a:rPr>
              <a:t>Secondary information</a:t>
            </a:r>
            <a:endParaRPr lang="en-US" sz="2400">
              <a:solidFill>
                <a:srgbClr val="62676B"/>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1302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formational Slide w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D2CE27-A962-6D80-886D-A952A61B13EA}"/>
              </a:ext>
            </a:extLst>
          </p:cNvPr>
          <p:cNvSpPr>
            <a:spLocks noGrp="1"/>
          </p:cNvSpPr>
          <p:nvPr>
            <p:ph type="title" hasCustomPrompt="1"/>
          </p:nvPr>
        </p:nvSpPr>
        <p:spPr>
          <a:xfrm>
            <a:off x="838200" y="785255"/>
            <a:ext cx="10515600" cy="784054"/>
          </a:xfrm>
        </p:spPr>
        <p:txBody>
          <a:bodyPr/>
          <a:lstStyle>
            <a:lvl1pPr>
              <a:lnSpc>
                <a:spcPct val="120000"/>
              </a:lnSpc>
              <a:spcBef>
                <a:spcPts val="300"/>
              </a:spcBef>
              <a:spcAft>
                <a:spcPts val="500"/>
              </a:spcAft>
              <a:defRPr/>
            </a:lvl1pPr>
          </a:lstStyle>
          <a:p>
            <a:r>
              <a:rPr lang="en-US"/>
              <a:t>Infor Slide w/ Image – 36pt. font, Arial Bold. </a:t>
            </a:r>
          </a:p>
        </p:txBody>
      </p:sp>
      <p:sp>
        <p:nvSpPr>
          <p:cNvPr id="8" name="Text Placeholder 2">
            <a:extLst>
              <a:ext uri="{FF2B5EF4-FFF2-40B4-BE49-F238E27FC236}">
                <a16:creationId xmlns:a16="http://schemas.microsoft.com/office/drawing/2014/main" id="{8B734887-DB43-322E-A498-FF0FA745C979}"/>
              </a:ext>
            </a:extLst>
          </p:cNvPr>
          <p:cNvSpPr>
            <a:spLocks noGrp="1"/>
          </p:cNvSpPr>
          <p:nvPr>
            <p:ph type="body" idx="1" hasCustomPrompt="1"/>
          </p:nvPr>
        </p:nvSpPr>
        <p:spPr>
          <a:xfrm>
            <a:off x="831850" y="1718670"/>
            <a:ext cx="6915836" cy="4361896"/>
          </a:xfrm>
          <a:prstGeom prst="rect">
            <a:avLst/>
          </a:prstGeom>
        </p:spPr>
        <p:txBody>
          <a:bodyPr/>
          <a:lstStyle>
            <a:lvl1pPr marL="0" indent="0">
              <a:lnSpc>
                <a:spcPct val="120000"/>
              </a:lnSpc>
              <a:spcBef>
                <a:spcPts val="300"/>
              </a:spcBef>
              <a:spcAft>
                <a:spcPts val="500"/>
              </a:spcAft>
              <a:buNone/>
              <a:defRPr sz="2400" b="0" i="0">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2400">
                <a:solidFill>
                  <a:srgbClr val="62676B"/>
                </a:solidFill>
                <a:latin typeface="Arial" panose="020B0604020202020204" pitchFamily="34" charset="0"/>
                <a:cs typeface="Arial" panose="020B0604020202020204" pitchFamily="34" charset="0"/>
              </a:rPr>
              <a:t>When designing for this slide, it is best to use a 1:1 (Square) image, or something close to that ratio. Be sure that the top of the image aligns with the top of this text box.</a:t>
            </a:r>
            <a:endParaRPr lang="en-US" sz="2400">
              <a:solidFill>
                <a:srgbClr val="62676B"/>
              </a:solidFill>
              <a:effectLst/>
              <a:latin typeface="Arial" panose="020B0604020202020204" pitchFamily="34" charset="0"/>
              <a:cs typeface="Arial" panose="020B0604020202020204" pitchFamily="34" charset="0"/>
            </a:endParaRPr>
          </a:p>
        </p:txBody>
      </p:sp>
      <p:sp>
        <p:nvSpPr>
          <p:cNvPr id="10" name="Picture Placeholder 9">
            <a:extLst>
              <a:ext uri="{FF2B5EF4-FFF2-40B4-BE49-F238E27FC236}">
                <a16:creationId xmlns:a16="http://schemas.microsoft.com/office/drawing/2014/main" id="{46DE1988-D694-C56C-05F1-031272DBA57B}"/>
              </a:ext>
            </a:extLst>
          </p:cNvPr>
          <p:cNvSpPr>
            <a:spLocks noGrp="1"/>
          </p:cNvSpPr>
          <p:nvPr>
            <p:ph type="pic" sz="quarter" idx="10"/>
          </p:nvPr>
        </p:nvSpPr>
        <p:spPr>
          <a:xfrm>
            <a:off x="7883611" y="1742725"/>
            <a:ext cx="3470189" cy="3815191"/>
          </a:xfrm>
          <a:prstGeom prst="rect">
            <a:avLst/>
          </a:prstGeom>
        </p:spPr>
        <p:txBody>
          <a:bodyPr/>
          <a:lstStyle/>
          <a:p>
            <a:endParaRPr lang="en-US"/>
          </a:p>
        </p:txBody>
      </p:sp>
    </p:spTree>
    <p:extLst>
      <p:ext uri="{BB962C8B-B14F-4D97-AF65-F5344CB8AC3E}">
        <p14:creationId xmlns:p14="http://schemas.microsoft.com/office/powerpoint/2010/main" val="883581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lleted Slide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B38773-FADA-4641-3625-C040E6E393D6}"/>
              </a:ext>
            </a:extLst>
          </p:cNvPr>
          <p:cNvSpPr>
            <a:spLocks noGrp="1"/>
          </p:cNvSpPr>
          <p:nvPr>
            <p:ph type="title" hasCustomPrompt="1"/>
          </p:nvPr>
        </p:nvSpPr>
        <p:spPr>
          <a:xfrm>
            <a:off x="838200" y="785255"/>
            <a:ext cx="10515600" cy="784054"/>
          </a:xfrm>
        </p:spPr>
        <p:txBody>
          <a:bodyPr/>
          <a:lstStyle>
            <a:lvl1pPr marL="0">
              <a:lnSpc>
                <a:spcPct val="120000"/>
              </a:lnSpc>
              <a:spcBef>
                <a:spcPts val="300"/>
              </a:spcBef>
              <a:spcAft>
                <a:spcPts val="500"/>
              </a:spcAft>
              <a:defRPr/>
            </a:lvl1pPr>
          </a:lstStyle>
          <a:p>
            <a:r>
              <a:rPr lang="en-US"/>
              <a:t>Bulleted Slide – 36pt. font, Arial Bold. </a:t>
            </a:r>
          </a:p>
        </p:txBody>
      </p:sp>
      <p:sp>
        <p:nvSpPr>
          <p:cNvPr id="2" name="Text Placeholder 2">
            <a:extLst>
              <a:ext uri="{FF2B5EF4-FFF2-40B4-BE49-F238E27FC236}">
                <a16:creationId xmlns:a16="http://schemas.microsoft.com/office/drawing/2014/main" id="{659DB259-A4A2-1340-1AD9-6D5BF4688890}"/>
              </a:ext>
            </a:extLst>
          </p:cNvPr>
          <p:cNvSpPr>
            <a:spLocks noGrp="1"/>
          </p:cNvSpPr>
          <p:nvPr>
            <p:ph type="body" idx="1" hasCustomPrompt="1"/>
          </p:nvPr>
        </p:nvSpPr>
        <p:spPr>
          <a:xfrm>
            <a:off x="831850" y="1715058"/>
            <a:ext cx="10521950" cy="3965360"/>
          </a:xfrm>
          <a:prstGeom prst="rect">
            <a:avLst/>
          </a:prstGeom>
        </p:spPr>
        <p:txBody>
          <a:bodyPr/>
          <a:lstStyle>
            <a:lvl1pPr marL="0" indent="0">
              <a:lnSpc>
                <a:spcPct val="120000"/>
              </a:lnSpc>
              <a:spcBef>
                <a:spcPts val="300"/>
              </a:spcBef>
              <a:spcAft>
                <a:spcPts val="500"/>
              </a:spcAft>
              <a:buNone/>
              <a:defRPr sz="2400" b="0" i="0">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457200" indent="-457200">
              <a:buAutoNum type="arabicPeriod"/>
            </a:pPr>
            <a:r>
              <a:rPr lang="en-US" sz="2400">
                <a:solidFill>
                  <a:srgbClr val="62676B"/>
                </a:solidFill>
                <a:latin typeface="Arial" panose="020B0604020202020204" pitchFamily="34" charset="0"/>
                <a:cs typeface="Arial" panose="020B0604020202020204" pitchFamily="34" charset="0"/>
              </a:rPr>
              <a:t>Bullets are under the home tab. </a:t>
            </a:r>
          </a:p>
        </p:txBody>
      </p:sp>
    </p:spTree>
    <p:extLst>
      <p:ext uri="{BB962C8B-B14F-4D97-AF65-F5344CB8AC3E}">
        <p14:creationId xmlns:p14="http://schemas.microsoft.com/office/powerpoint/2010/main" val="1770403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umbered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B38773-FADA-4641-3625-C040E6E393D6}"/>
              </a:ext>
            </a:extLst>
          </p:cNvPr>
          <p:cNvSpPr>
            <a:spLocks noGrp="1"/>
          </p:cNvSpPr>
          <p:nvPr>
            <p:ph type="title" hasCustomPrompt="1"/>
          </p:nvPr>
        </p:nvSpPr>
        <p:spPr>
          <a:xfrm>
            <a:off x="838200" y="785255"/>
            <a:ext cx="10515600" cy="784054"/>
          </a:xfrm>
        </p:spPr>
        <p:txBody>
          <a:bodyPr/>
          <a:lstStyle>
            <a:lvl1pPr>
              <a:lnSpc>
                <a:spcPct val="120000"/>
              </a:lnSpc>
              <a:spcBef>
                <a:spcPts val="300"/>
              </a:spcBef>
              <a:spcAft>
                <a:spcPts val="500"/>
              </a:spcAft>
              <a:defRPr/>
            </a:lvl1pPr>
          </a:lstStyle>
          <a:p>
            <a:r>
              <a:rPr lang="en-US"/>
              <a:t>Numbered Slide – 36pt. font, Arial Bold. </a:t>
            </a:r>
          </a:p>
        </p:txBody>
      </p:sp>
      <p:sp>
        <p:nvSpPr>
          <p:cNvPr id="14" name="Text Placeholder 2">
            <a:extLst>
              <a:ext uri="{FF2B5EF4-FFF2-40B4-BE49-F238E27FC236}">
                <a16:creationId xmlns:a16="http://schemas.microsoft.com/office/drawing/2014/main" id="{1664F9DD-6A90-4611-1D78-EEFEDC421029}"/>
              </a:ext>
            </a:extLst>
          </p:cNvPr>
          <p:cNvSpPr>
            <a:spLocks noGrp="1"/>
          </p:cNvSpPr>
          <p:nvPr>
            <p:ph type="body" idx="1" hasCustomPrompt="1"/>
          </p:nvPr>
        </p:nvSpPr>
        <p:spPr>
          <a:xfrm>
            <a:off x="831850" y="1718670"/>
            <a:ext cx="10515600" cy="4361896"/>
          </a:xfrm>
          <a:prstGeom prst="rect">
            <a:avLst/>
          </a:prstGeom>
        </p:spPr>
        <p:txBody>
          <a:bodyPr/>
          <a:lstStyle>
            <a:lvl1pPr marL="0" indent="0">
              <a:lnSpc>
                <a:spcPct val="120000"/>
              </a:lnSpc>
              <a:spcBef>
                <a:spcPts val="300"/>
              </a:spcBef>
              <a:spcAft>
                <a:spcPts val="500"/>
              </a:spcAft>
              <a:buNone/>
              <a:defRPr sz="2400" b="0" i="0">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457200" indent="-457200">
              <a:buAutoNum type="arabicPeriod"/>
            </a:pPr>
            <a:r>
              <a:rPr lang="en-US" sz="2400">
                <a:solidFill>
                  <a:srgbClr val="62676B"/>
                </a:solidFill>
                <a:latin typeface="Arial" panose="020B0604020202020204" pitchFamily="34" charset="0"/>
                <a:cs typeface="Arial" panose="020B0604020202020204" pitchFamily="34" charset="0"/>
              </a:rPr>
              <a:t>To add numbers, go under ‘Home’ &gt; ‘Numbering’ and select the first numbering option. </a:t>
            </a:r>
            <a:endParaRPr lang="en-US" sz="2400">
              <a:solidFill>
                <a:srgbClr val="62676B"/>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916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1284C0-8640-A67B-429F-BD757A8909B4}"/>
              </a:ext>
            </a:extLst>
          </p:cNvPr>
          <p:cNvSpPr/>
          <p:nvPr userDrawn="1"/>
        </p:nvSpPr>
        <p:spPr>
          <a:xfrm>
            <a:off x="0" y="0"/>
            <a:ext cx="12192000" cy="6858000"/>
          </a:xfrm>
          <a:prstGeom prst="rect">
            <a:avLst/>
          </a:prstGeom>
          <a:solidFill>
            <a:srgbClr val="F790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A558539-D36E-688E-7F6F-6E217D1CABAB}"/>
              </a:ext>
            </a:extLst>
          </p:cNvPr>
          <p:cNvPicPr>
            <a:picLocks noChangeAspect="1"/>
          </p:cNvPicPr>
          <p:nvPr userDrawn="1"/>
        </p:nvPicPr>
        <p:blipFill>
          <a:blip r:embed="rId2"/>
          <a:stretch>
            <a:fillRect/>
          </a:stretch>
        </p:blipFill>
        <p:spPr>
          <a:xfrm>
            <a:off x="3629861" y="925465"/>
            <a:ext cx="4932277" cy="3811304"/>
          </a:xfrm>
          <a:prstGeom prst="rect">
            <a:avLst/>
          </a:prstGeom>
        </p:spPr>
      </p:pic>
    </p:spTree>
    <p:extLst>
      <p:ext uri="{BB962C8B-B14F-4D97-AF65-F5344CB8AC3E}">
        <p14:creationId xmlns:p14="http://schemas.microsoft.com/office/powerpoint/2010/main" val="4186624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A752-8AF5-43D4-A5D4-F173BA465AB6}"/>
              </a:ext>
            </a:extLst>
          </p:cNvPr>
          <p:cNvSpPr>
            <a:spLocks noGrp="1"/>
          </p:cNvSpPr>
          <p:nvPr>
            <p:ph type="title" hasCustomPrompt="1"/>
          </p:nvPr>
        </p:nvSpPr>
        <p:spPr/>
        <p:txBody>
          <a:bodyPr/>
          <a:lstStyle>
            <a:lvl1pPr>
              <a:defRPr/>
            </a:lvl1pPr>
          </a:lstStyle>
          <a:p>
            <a:r>
              <a:rPr lang="en-US" dirty="0"/>
              <a:t>Headline: Arial Bold, 36-48 / black</a:t>
            </a:r>
          </a:p>
        </p:txBody>
      </p:sp>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p:txBody>
          <a:bodyPr/>
          <a:lstStyle>
            <a:lvl1pPr>
              <a:defRPr/>
            </a:lvl1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107A7967-B26D-4488-9BF4-D9C8D427BF58}"/>
              </a:ext>
            </a:extLst>
          </p:cNvPr>
          <p:cNvSpPr>
            <a:spLocks noGrp="1"/>
          </p:cNvSpPr>
          <p:nvPr>
            <p:ph type="sldNum" sz="quarter" idx="10"/>
          </p:nvPr>
        </p:nvSpPr>
        <p:spPr>
          <a:xfrm>
            <a:off x="294968" y="6292646"/>
            <a:ext cx="403122" cy="412954"/>
          </a:xfrm>
        </p:spPr>
        <p:txBody>
          <a:bodyPr/>
          <a:lstStyle>
            <a:lvl1pPr algn="ctr">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547634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S Question">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2FD4F8F-9348-6D4A-1AC4-CDDE7CD0F006}"/>
              </a:ext>
            </a:extLst>
          </p:cNvPr>
          <p:cNvPicPr>
            <a:picLocks noChangeAspect="1"/>
          </p:cNvPicPr>
          <p:nvPr userDrawn="1"/>
        </p:nvPicPr>
        <p:blipFill>
          <a:blip r:embed="rId2"/>
          <a:stretch>
            <a:fillRect/>
          </a:stretch>
        </p:blipFill>
        <p:spPr>
          <a:xfrm>
            <a:off x="4309127" y="2216132"/>
            <a:ext cx="3573745" cy="3573745"/>
          </a:xfrm>
          <a:prstGeom prst="rect">
            <a:avLst/>
          </a:prstGeom>
        </p:spPr>
      </p:pic>
      <p:sp>
        <p:nvSpPr>
          <p:cNvPr id="7" name="TextBox 6">
            <a:extLst>
              <a:ext uri="{FF2B5EF4-FFF2-40B4-BE49-F238E27FC236}">
                <a16:creationId xmlns:a16="http://schemas.microsoft.com/office/drawing/2014/main" id="{6BD169A8-925B-22D5-7185-3F3D321233C1}"/>
              </a:ext>
            </a:extLst>
          </p:cNvPr>
          <p:cNvSpPr txBox="1"/>
          <p:nvPr userDrawn="1"/>
        </p:nvSpPr>
        <p:spPr>
          <a:xfrm>
            <a:off x="3902674" y="1030977"/>
            <a:ext cx="4386649" cy="696024"/>
          </a:xfrm>
          <a:prstGeom prst="rect">
            <a:avLst/>
          </a:prstGeom>
          <a:noFill/>
        </p:spPr>
        <p:txBody>
          <a:bodyPr wrap="square" rtlCol="0">
            <a:spAutoFit/>
          </a:bodyPr>
          <a:lstStyle/>
          <a:p>
            <a:pPr algn="ctr">
              <a:lnSpc>
                <a:spcPct val="120000"/>
              </a:lnSpc>
              <a:spcBef>
                <a:spcPts val="300"/>
              </a:spcBef>
              <a:spcAft>
                <a:spcPts val="500"/>
              </a:spcAft>
            </a:pPr>
            <a:r>
              <a:rPr lang="en-US" sz="3600" b="1" i="0">
                <a:solidFill>
                  <a:schemeClr val="accent1"/>
                </a:solidFill>
                <a:latin typeface="Arial" panose="020B0604020202020204" pitchFamily="34" charset="0"/>
                <a:cs typeface="Arial" panose="020B0604020202020204" pitchFamily="34" charset="0"/>
              </a:rPr>
              <a:t>AES Question</a:t>
            </a:r>
          </a:p>
        </p:txBody>
      </p:sp>
    </p:spTree>
    <p:extLst>
      <p:ext uri="{BB962C8B-B14F-4D97-AF65-F5344CB8AC3E}">
        <p14:creationId xmlns:p14="http://schemas.microsoft.com/office/powerpoint/2010/main" val="1689573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S - Answ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B38773-FADA-4641-3625-C040E6E393D6}"/>
              </a:ext>
            </a:extLst>
          </p:cNvPr>
          <p:cNvSpPr>
            <a:spLocks noGrp="1"/>
          </p:cNvSpPr>
          <p:nvPr>
            <p:ph type="title" hasCustomPrompt="1"/>
          </p:nvPr>
        </p:nvSpPr>
        <p:spPr>
          <a:xfrm>
            <a:off x="838200" y="785255"/>
            <a:ext cx="10515600" cy="784054"/>
          </a:xfrm>
        </p:spPr>
        <p:txBody>
          <a:bodyPr/>
          <a:lstStyle>
            <a:lvl1pPr>
              <a:lnSpc>
                <a:spcPct val="120000"/>
              </a:lnSpc>
              <a:spcBef>
                <a:spcPts val="300"/>
              </a:spcBef>
              <a:spcAft>
                <a:spcPts val="500"/>
              </a:spcAft>
              <a:defRPr/>
            </a:lvl1pPr>
          </a:lstStyle>
          <a:p>
            <a:r>
              <a:rPr lang="en-US"/>
              <a:t>Question 1</a:t>
            </a:r>
          </a:p>
        </p:txBody>
      </p:sp>
      <p:sp>
        <p:nvSpPr>
          <p:cNvPr id="14" name="Text Placeholder 2">
            <a:extLst>
              <a:ext uri="{FF2B5EF4-FFF2-40B4-BE49-F238E27FC236}">
                <a16:creationId xmlns:a16="http://schemas.microsoft.com/office/drawing/2014/main" id="{1664F9DD-6A90-4611-1D78-EEFEDC421029}"/>
              </a:ext>
            </a:extLst>
          </p:cNvPr>
          <p:cNvSpPr>
            <a:spLocks noGrp="1"/>
          </p:cNvSpPr>
          <p:nvPr>
            <p:ph type="body" idx="1" hasCustomPrompt="1"/>
          </p:nvPr>
        </p:nvSpPr>
        <p:spPr>
          <a:xfrm>
            <a:off x="831850" y="3994679"/>
            <a:ext cx="10515600" cy="2202920"/>
          </a:xfrm>
          <a:prstGeom prst="rect">
            <a:avLst/>
          </a:prstGeom>
        </p:spPr>
        <p:txBody>
          <a:bodyPr/>
          <a:lstStyle>
            <a:lvl1pPr marL="0" indent="0">
              <a:lnSpc>
                <a:spcPct val="120000"/>
              </a:lnSpc>
              <a:spcBef>
                <a:spcPts val="300"/>
              </a:spcBef>
              <a:spcAft>
                <a:spcPts val="500"/>
              </a:spcAft>
              <a:buNone/>
              <a:defRPr sz="2400" b="0" i="0">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457200" indent="-457200">
              <a:buAutoNum type="arabicPeriod"/>
            </a:pPr>
            <a:r>
              <a:rPr lang="en-US" sz="2400">
                <a:solidFill>
                  <a:srgbClr val="62676B"/>
                </a:solidFill>
                <a:effectLst/>
                <a:latin typeface="Arial" panose="020B0604020202020204" pitchFamily="34" charset="0"/>
                <a:cs typeface="Arial" panose="020B0604020202020204" pitchFamily="34" charset="0"/>
              </a:rPr>
              <a:t>Answer choice</a:t>
            </a:r>
          </a:p>
          <a:p>
            <a:pPr marL="457200" indent="-457200">
              <a:buAutoNum type="arabicPeriod"/>
            </a:pPr>
            <a:r>
              <a:rPr lang="en-US" sz="2400">
                <a:solidFill>
                  <a:srgbClr val="62676B"/>
                </a:solidFill>
                <a:effectLst/>
                <a:latin typeface="Arial" panose="020B0604020202020204" pitchFamily="34" charset="0"/>
                <a:cs typeface="Arial" panose="020B0604020202020204" pitchFamily="34" charset="0"/>
              </a:rPr>
              <a:t>Answer choice</a:t>
            </a:r>
          </a:p>
          <a:p>
            <a:pPr marL="457200" marR="0" lvl="0" indent="-457200" algn="l" defTabSz="914400" rtl="0" eaLnBrk="1" fontAlgn="auto" latinLnBrk="0" hangingPunct="1">
              <a:lnSpc>
                <a:spcPct val="120000"/>
              </a:lnSpc>
              <a:spcBef>
                <a:spcPts val="300"/>
              </a:spcBef>
              <a:spcAft>
                <a:spcPts val="500"/>
              </a:spcAft>
              <a:buClrTx/>
              <a:buSzTx/>
              <a:buFont typeface="Arial" panose="020B0604020202020204" pitchFamily="34" charset="0"/>
              <a:buAutoNum type="arabicPeriod"/>
              <a:tabLst/>
              <a:defRPr/>
            </a:pPr>
            <a:r>
              <a:rPr lang="en-US" sz="2400">
                <a:solidFill>
                  <a:srgbClr val="62676B"/>
                </a:solidFill>
                <a:effectLst/>
                <a:latin typeface="Arial" panose="020B0604020202020204" pitchFamily="34" charset="0"/>
                <a:cs typeface="Arial" panose="020B0604020202020204" pitchFamily="34" charset="0"/>
              </a:rPr>
              <a:t>Answer choice</a:t>
            </a:r>
          </a:p>
          <a:p>
            <a:pPr marL="457200" marR="0" lvl="0" indent="-457200" algn="l" defTabSz="914400" rtl="0" eaLnBrk="1" fontAlgn="auto" latinLnBrk="0" hangingPunct="1">
              <a:lnSpc>
                <a:spcPct val="120000"/>
              </a:lnSpc>
              <a:spcBef>
                <a:spcPts val="300"/>
              </a:spcBef>
              <a:spcAft>
                <a:spcPts val="500"/>
              </a:spcAft>
              <a:buClrTx/>
              <a:buSzTx/>
              <a:buFont typeface="Arial" panose="020B0604020202020204" pitchFamily="34" charset="0"/>
              <a:buAutoNum type="arabicPeriod"/>
              <a:tabLst/>
              <a:defRPr/>
            </a:pPr>
            <a:r>
              <a:rPr lang="en-US" sz="2400">
                <a:solidFill>
                  <a:srgbClr val="62676B"/>
                </a:solidFill>
                <a:effectLst/>
                <a:latin typeface="Arial" panose="020B0604020202020204" pitchFamily="34" charset="0"/>
                <a:cs typeface="Arial" panose="020B0604020202020204" pitchFamily="34" charset="0"/>
              </a:rPr>
              <a:t>Answer choice</a:t>
            </a:r>
          </a:p>
          <a:p>
            <a:pPr marL="457200" indent="-457200">
              <a:buAutoNum type="arabicPeriod"/>
            </a:pPr>
            <a:endParaRPr lang="en-US" sz="2400">
              <a:solidFill>
                <a:srgbClr val="62676B"/>
              </a:solidFill>
              <a:effectLst/>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FD1142F-E728-F532-73AE-FC35C6244981}"/>
              </a:ext>
            </a:extLst>
          </p:cNvPr>
          <p:cNvSpPr>
            <a:spLocks noGrp="1"/>
          </p:cNvSpPr>
          <p:nvPr>
            <p:ph type="body" idx="11" hasCustomPrompt="1"/>
          </p:nvPr>
        </p:nvSpPr>
        <p:spPr>
          <a:xfrm>
            <a:off x="831849" y="1683279"/>
            <a:ext cx="10521951" cy="2202920"/>
          </a:xfrm>
          <a:prstGeom prst="rect">
            <a:avLst/>
          </a:prstGeom>
        </p:spPr>
        <p:txBody>
          <a:bodyPr/>
          <a:lstStyle>
            <a:lvl1pPr marL="0" indent="0">
              <a:lnSpc>
                <a:spcPct val="120000"/>
              </a:lnSpc>
              <a:spcBef>
                <a:spcPts val="300"/>
              </a:spcBef>
              <a:spcAft>
                <a:spcPts val="500"/>
              </a:spcAft>
              <a:buNone/>
              <a:defRPr sz="2400" b="0" i="0">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2400">
                <a:solidFill>
                  <a:srgbClr val="62676B"/>
                </a:solidFill>
                <a:latin typeface="Arial" panose="020B0604020202020204" pitchFamily="34" charset="0"/>
                <a:cs typeface="Arial" panose="020B0604020202020204" pitchFamily="34" charset="0"/>
              </a:rPr>
              <a:t>Case background information and question. </a:t>
            </a:r>
            <a:endParaRPr lang="en-US" sz="2400">
              <a:solidFill>
                <a:srgbClr val="62676B"/>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520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Sampl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9D0D71E-CA01-FA04-EBA3-B5EA383F0C5D}"/>
              </a:ext>
            </a:extLst>
          </p:cNvPr>
          <p:cNvSpPr>
            <a:spLocks noGrp="1"/>
          </p:cNvSpPr>
          <p:nvPr>
            <p:ph type="title" hasCustomPrompt="1"/>
          </p:nvPr>
        </p:nvSpPr>
        <p:spPr>
          <a:xfrm>
            <a:off x="838200" y="785255"/>
            <a:ext cx="10515600" cy="784054"/>
          </a:xfrm>
        </p:spPr>
        <p:txBody>
          <a:bodyPr/>
          <a:lstStyle>
            <a:lvl1pPr>
              <a:lnSpc>
                <a:spcPct val="120000"/>
              </a:lnSpc>
              <a:spcBef>
                <a:spcPts val="300"/>
              </a:spcBef>
              <a:spcAft>
                <a:spcPts val="500"/>
              </a:spcAft>
              <a:defRPr/>
            </a:lvl1pPr>
          </a:lstStyle>
          <a:p>
            <a:r>
              <a:rPr lang="en-US"/>
              <a:t>Chart Samples – 36pt. font, Arial Bold.</a:t>
            </a:r>
          </a:p>
        </p:txBody>
      </p:sp>
      <p:sp>
        <p:nvSpPr>
          <p:cNvPr id="12" name="Chart Placeholder 11">
            <a:extLst>
              <a:ext uri="{FF2B5EF4-FFF2-40B4-BE49-F238E27FC236}">
                <a16:creationId xmlns:a16="http://schemas.microsoft.com/office/drawing/2014/main" id="{C8B46E30-8710-E001-2018-3D9E11BDBF3D}"/>
              </a:ext>
            </a:extLst>
          </p:cNvPr>
          <p:cNvSpPr>
            <a:spLocks noGrp="1"/>
          </p:cNvSpPr>
          <p:nvPr>
            <p:ph type="chart" sz="quarter" idx="10"/>
          </p:nvPr>
        </p:nvSpPr>
        <p:spPr>
          <a:xfrm>
            <a:off x="838200" y="1960216"/>
            <a:ext cx="5427663" cy="4210050"/>
          </a:xfrm>
          <a:prstGeom prst="rect">
            <a:avLst/>
          </a:prstGeom>
        </p:spPr>
        <p:txBody>
          <a:bodyPr/>
          <a:lstStyle/>
          <a:p>
            <a:endParaRPr lang="en-US"/>
          </a:p>
        </p:txBody>
      </p:sp>
      <p:sp>
        <p:nvSpPr>
          <p:cNvPr id="14" name="Chart Placeholder 13">
            <a:extLst>
              <a:ext uri="{FF2B5EF4-FFF2-40B4-BE49-F238E27FC236}">
                <a16:creationId xmlns:a16="http://schemas.microsoft.com/office/drawing/2014/main" id="{AA45D7A2-B002-EF84-B0CC-113E301B9626}"/>
              </a:ext>
            </a:extLst>
          </p:cNvPr>
          <p:cNvSpPr>
            <a:spLocks noGrp="1"/>
          </p:cNvSpPr>
          <p:nvPr>
            <p:ph type="chart" sz="quarter" idx="11"/>
          </p:nvPr>
        </p:nvSpPr>
        <p:spPr>
          <a:xfrm>
            <a:off x="6908800" y="1960563"/>
            <a:ext cx="4445000" cy="4210050"/>
          </a:xfrm>
          <a:prstGeom prst="rect">
            <a:avLst/>
          </a:prstGeom>
        </p:spPr>
        <p:txBody>
          <a:bodyPr/>
          <a:lstStyle/>
          <a:p>
            <a:endParaRPr lang="en-US"/>
          </a:p>
        </p:txBody>
      </p:sp>
    </p:spTree>
    <p:extLst>
      <p:ext uri="{BB962C8B-B14F-4D97-AF65-F5344CB8AC3E}">
        <p14:creationId xmlns:p14="http://schemas.microsoft.com/office/powerpoint/2010/main" val="359548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anded Colo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20000"/>
              </a:lnSpc>
              <a:spcBef>
                <a:spcPts val="300"/>
              </a:spcBef>
              <a:spcAft>
                <a:spcPts val="500"/>
              </a:spcAft>
              <a:defRPr/>
            </a:lvl1pPr>
          </a:lstStyle>
          <a:p>
            <a:r>
              <a:rPr lang="en-US"/>
              <a:t>AAFP Branded Colors</a:t>
            </a:r>
          </a:p>
        </p:txBody>
      </p:sp>
      <p:pic>
        <p:nvPicPr>
          <p:cNvPr id="3" name="Picture 2" descr="A close-up of a color palette&#10;&#10;Description automatically generated with low confidence">
            <a:extLst>
              <a:ext uri="{FF2B5EF4-FFF2-40B4-BE49-F238E27FC236}">
                <a16:creationId xmlns:a16="http://schemas.microsoft.com/office/drawing/2014/main" id="{C4667F5C-AB9A-546C-0300-E04518F48294}"/>
              </a:ext>
            </a:extLst>
          </p:cNvPr>
          <p:cNvPicPr>
            <a:picLocks noChangeAspect="1"/>
          </p:cNvPicPr>
          <p:nvPr userDrawn="1"/>
        </p:nvPicPr>
        <p:blipFill>
          <a:blip r:embed="rId2"/>
          <a:stretch>
            <a:fillRect/>
          </a:stretch>
        </p:blipFill>
        <p:spPr>
          <a:xfrm>
            <a:off x="654921" y="1879282"/>
            <a:ext cx="6973545" cy="4398875"/>
          </a:xfrm>
          <a:prstGeom prst="rect">
            <a:avLst/>
          </a:prstGeom>
        </p:spPr>
      </p:pic>
    </p:spTree>
    <p:extLst>
      <p:ext uri="{BB962C8B-B14F-4D97-AF65-F5344CB8AC3E}">
        <p14:creationId xmlns:p14="http://schemas.microsoft.com/office/powerpoint/2010/main" val="3477909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4754880" y="225425"/>
            <a:ext cx="7143750" cy="4037965"/>
          </a:xfrm>
        </p:spPr>
        <p:txBody>
          <a:bodyPr/>
          <a:lstStyle>
            <a:lvl1pPr>
              <a:defRPr/>
            </a:lvl1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1131D636-0E1F-40A0-AB1C-D8BCD02B4E4A}"/>
              </a:ext>
            </a:extLst>
          </p:cNvPr>
          <p:cNvSpPr>
            <a:spLocks noGrp="1"/>
          </p:cNvSpPr>
          <p:nvPr>
            <p:ph sz="quarter" idx="10" hasCustomPrompt="1"/>
          </p:nvPr>
        </p:nvSpPr>
        <p:spPr>
          <a:xfrm>
            <a:off x="4011613" y="4594861"/>
            <a:ext cx="4492625" cy="1120140"/>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Arial Regular, 18 </a:t>
            </a:r>
            <a:r>
              <a:rPr lang="en-US" dirty="0" err="1"/>
              <a:t>pt</a:t>
            </a:r>
            <a:r>
              <a:rPr lang="en-US" dirty="0"/>
              <a:t> / white </a:t>
            </a:r>
          </a:p>
        </p:txBody>
      </p:sp>
      <p:sp>
        <p:nvSpPr>
          <p:cNvPr id="6" name="Slide Number Placeholder 5">
            <a:extLst>
              <a:ext uri="{FF2B5EF4-FFF2-40B4-BE49-F238E27FC236}">
                <a16:creationId xmlns:a16="http://schemas.microsoft.com/office/drawing/2014/main" id="{73E0AF03-4D55-454D-BA0D-17F8DBE8E4B9}"/>
              </a:ext>
            </a:extLst>
          </p:cNvPr>
          <p:cNvSpPr>
            <a:spLocks noGrp="1"/>
          </p:cNvSpPr>
          <p:nvPr>
            <p:ph type="sldNum" sz="quarter" idx="11"/>
          </p:nvPr>
        </p:nvSpPr>
        <p:spPr/>
        <p:txBody>
          <a:bodyPr/>
          <a:lstStyle/>
          <a:p>
            <a:fld id="{AC38F574-C4C0-48B1-B81D-85833E98F04F}" type="slidenum">
              <a:rPr lang="en-US" smtClean="0"/>
              <a:t>‹#›</a:t>
            </a:fld>
            <a:endParaRPr lang="en-US" dirty="0"/>
          </a:p>
        </p:txBody>
      </p:sp>
    </p:spTree>
    <p:extLst>
      <p:ext uri="{BB962C8B-B14F-4D97-AF65-F5344CB8AC3E}">
        <p14:creationId xmlns:p14="http://schemas.microsoft.com/office/powerpoint/2010/main" val="3876274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6309360" y="1865078"/>
            <a:ext cx="5132070" cy="3438442"/>
          </a:xfrm>
        </p:spPr>
        <p:txBody>
          <a:bodyPr/>
          <a:lstStyle>
            <a:lvl1pPr marL="457200" indent="-457200">
              <a:buFont typeface="Wingdings" panose="05000000000000000000" pitchFamily="2" charset="2"/>
              <a:buChar char="§"/>
              <a:defRPr/>
            </a:lvl1pPr>
            <a:lvl2pPr marL="457200" indent="0">
              <a:buNone/>
              <a:defRPr/>
            </a:lvl2pPr>
          </a:lstStyle>
          <a:p>
            <a:pPr lvl="0"/>
            <a:r>
              <a:rPr lang="en-US" dirty="0"/>
              <a:t>Body: Arial Regular, 18-32 / black</a:t>
            </a:r>
          </a:p>
          <a:p>
            <a:pPr lvl="0"/>
            <a:endParaRPr lang="en-US" dirty="0"/>
          </a:p>
        </p:txBody>
      </p:sp>
      <p:sp>
        <p:nvSpPr>
          <p:cNvPr id="4" name="Slide Number Placeholder 3">
            <a:extLst>
              <a:ext uri="{FF2B5EF4-FFF2-40B4-BE49-F238E27FC236}">
                <a16:creationId xmlns:a16="http://schemas.microsoft.com/office/drawing/2014/main" id="{C80FCF73-9439-4A85-92BD-8A6E52BEA29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pic>
        <p:nvPicPr>
          <p:cNvPr id="2" name="Picture 1">
            <a:extLst>
              <a:ext uri="{FF2B5EF4-FFF2-40B4-BE49-F238E27FC236}">
                <a16:creationId xmlns:a16="http://schemas.microsoft.com/office/drawing/2014/main" id="{5440C980-E9FD-4434-8AAB-FEDF9AD8DC49}"/>
              </a:ext>
            </a:extLst>
          </p:cNvPr>
          <p:cNvPicPr>
            <a:picLocks noChangeAspect="1"/>
          </p:cNvPicPr>
          <p:nvPr/>
        </p:nvPicPr>
        <p:blipFill>
          <a:blip r:embed="rId3"/>
          <a:stretch>
            <a:fillRect/>
          </a:stretch>
        </p:blipFill>
        <p:spPr>
          <a:xfrm>
            <a:off x="0" y="1865078"/>
            <a:ext cx="5681964" cy="3438442"/>
          </a:xfrm>
          <a:prstGeom prst="rect">
            <a:avLst/>
          </a:prstGeom>
        </p:spPr>
      </p:pic>
      <p:sp>
        <p:nvSpPr>
          <p:cNvPr id="7" name="Picture Placeholder 6">
            <a:extLst>
              <a:ext uri="{FF2B5EF4-FFF2-40B4-BE49-F238E27FC236}">
                <a16:creationId xmlns:a16="http://schemas.microsoft.com/office/drawing/2014/main" id="{BE3CE161-E5BD-453D-A62E-5B104CFEB979}"/>
              </a:ext>
            </a:extLst>
          </p:cNvPr>
          <p:cNvSpPr>
            <a:spLocks noGrp="1"/>
          </p:cNvSpPr>
          <p:nvPr>
            <p:ph type="pic" sz="quarter" idx="11"/>
          </p:nvPr>
        </p:nvSpPr>
        <p:spPr>
          <a:xfrm>
            <a:off x="0" y="1865313"/>
            <a:ext cx="5683250" cy="3438525"/>
          </a:xfrm>
        </p:spPr>
        <p:txBody>
          <a:bodyPr/>
          <a:lstStyle/>
          <a:p>
            <a:r>
              <a:rPr lang="en-US"/>
              <a:t>Click icon to add picture</a:t>
            </a:r>
          </a:p>
        </p:txBody>
      </p:sp>
      <p:sp>
        <p:nvSpPr>
          <p:cNvPr id="13" name="Text Placeholder 12">
            <a:extLst>
              <a:ext uri="{FF2B5EF4-FFF2-40B4-BE49-F238E27FC236}">
                <a16:creationId xmlns:a16="http://schemas.microsoft.com/office/drawing/2014/main" id="{8AF396B7-26C9-496A-B925-51A6340C45BE}"/>
              </a:ext>
            </a:extLst>
          </p:cNvPr>
          <p:cNvSpPr>
            <a:spLocks noGrp="1"/>
          </p:cNvSpPr>
          <p:nvPr>
            <p:ph type="body" sz="quarter" idx="12" hasCustomPrompt="1"/>
          </p:nvPr>
        </p:nvSpPr>
        <p:spPr>
          <a:xfrm>
            <a:off x="698500" y="373063"/>
            <a:ext cx="10742613" cy="1258887"/>
          </a:xfrm>
        </p:spPr>
        <p:txBody>
          <a:bodyPr anchor="t">
            <a:normAutofit/>
          </a:bodyPr>
          <a:lstStyle>
            <a:lvl1pPr marL="0" indent="0" algn="ctr">
              <a:buNone/>
              <a:defRPr sz="3600" b="1"/>
            </a:lvl1pPr>
          </a:lstStyle>
          <a:p>
            <a:pPr lvl="0"/>
            <a:r>
              <a:rPr lang="en-US" dirty="0"/>
              <a:t>Headline:  Arial Bold 36-48 </a:t>
            </a:r>
            <a:r>
              <a:rPr lang="en-US" dirty="0" err="1"/>
              <a:t>pt</a:t>
            </a:r>
            <a:r>
              <a:rPr lang="en-US" dirty="0"/>
              <a:t> / black </a:t>
            </a:r>
          </a:p>
        </p:txBody>
      </p:sp>
    </p:spTree>
    <p:extLst>
      <p:ext uri="{BB962C8B-B14F-4D97-AF65-F5344CB8AC3E}">
        <p14:creationId xmlns:p14="http://schemas.microsoft.com/office/powerpoint/2010/main" val="34481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56">
          <p15:clr>
            <a:srgbClr val="FBAE40"/>
          </p15:clr>
        </p15:guide>
        <p15:guide id="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1474470" y="1732598"/>
            <a:ext cx="7360920" cy="3570922"/>
          </a:xfrm>
        </p:spPr>
        <p:txBody>
          <a:bodyPr anchor="t">
            <a:normAutofit/>
          </a:bodyPr>
          <a:lstStyle>
            <a:lvl1pPr>
              <a:defRPr sz="4000">
                <a:solidFill>
                  <a:schemeClr val="bg1"/>
                </a:solidFill>
              </a:defRPr>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E0AC78CB-7971-469D-8B53-F376091A7A09}"/>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30005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4057650" y="1629728"/>
            <a:ext cx="7212330" cy="3548062"/>
          </a:xfrm>
        </p:spPr>
        <p:txBody>
          <a:bodyPr anchor="t">
            <a:normAutofit/>
          </a:bodyPr>
          <a:lstStyle>
            <a:lvl1pPr>
              <a:defRPr sz="4000">
                <a:solidFill>
                  <a:schemeClr val="bg1"/>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5642DBB4-4B7C-43D6-B512-0BABBC5F247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98167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5AFE-9400-494B-9609-CA6DADF2094F}"/>
              </a:ext>
            </a:extLst>
          </p:cNvPr>
          <p:cNvSpPr>
            <a:spLocks noGrp="1"/>
          </p:cNvSpPr>
          <p:nvPr>
            <p:ph type="title" hasCustomPrompt="1"/>
          </p:nvPr>
        </p:nvSpPr>
        <p:spPr/>
        <p:txBody>
          <a:bodyPr/>
          <a:lstStyle/>
          <a:p>
            <a:r>
              <a:rPr lang="en-US" dirty="0"/>
              <a:t>Headline: Arial Bold, 36-48 / black</a:t>
            </a:r>
          </a:p>
        </p:txBody>
      </p:sp>
      <p:sp>
        <p:nvSpPr>
          <p:cNvPr id="3" name="Content Placeholder 2">
            <a:extLst>
              <a:ext uri="{FF2B5EF4-FFF2-40B4-BE49-F238E27FC236}">
                <a16:creationId xmlns:a16="http://schemas.microsoft.com/office/drawing/2014/main" id="{6F40CEEB-F1FA-41C6-80C9-AB0D6FF4D609}"/>
              </a:ext>
            </a:extLst>
          </p:cNvPr>
          <p:cNvSpPr>
            <a:spLocks noGrp="1"/>
          </p:cNvSpPr>
          <p:nvPr>
            <p:ph sz="half" idx="1" hasCustomPrompt="1"/>
          </p:nvPr>
        </p:nvSpPr>
        <p:spPr>
          <a:xfrm>
            <a:off x="838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853783-399C-4952-A52D-2A86A2CBDD96}"/>
              </a:ext>
            </a:extLst>
          </p:cNvPr>
          <p:cNvSpPr>
            <a:spLocks noGrp="1"/>
          </p:cNvSpPr>
          <p:nvPr>
            <p:ph sz="half" idx="2" hasCustomPrompt="1"/>
          </p:nvPr>
        </p:nvSpPr>
        <p:spPr>
          <a:xfrm>
            <a:off x="6172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4243C010-4CA6-48ED-B79D-8786987BA3B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217288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7B41-1C13-4D9F-8F4E-1315482B24BC}"/>
              </a:ext>
            </a:extLst>
          </p:cNvPr>
          <p:cNvSpPr>
            <a:spLocks noGrp="1"/>
          </p:cNvSpPr>
          <p:nvPr>
            <p:ph type="title" hasCustomPrompt="1"/>
          </p:nvPr>
        </p:nvSpPr>
        <p:spPr>
          <a:xfrm>
            <a:off x="839788" y="365125"/>
            <a:ext cx="10515600" cy="1325563"/>
          </a:xfrm>
        </p:spPr>
        <p:txBody>
          <a:bodyPr/>
          <a:lstStyle/>
          <a:p>
            <a:r>
              <a:rPr lang="en-US" dirty="0"/>
              <a:t>Headline: Arial Bold, 36-48 / black</a:t>
            </a:r>
          </a:p>
        </p:txBody>
      </p:sp>
      <p:sp>
        <p:nvSpPr>
          <p:cNvPr id="3" name="Text Placeholder 2">
            <a:extLst>
              <a:ext uri="{FF2B5EF4-FFF2-40B4-BE49-F238E27FC236}">
                <a16:creationId xmlns:a16="http://schemas.microsoft.com/office/drawing/2014/main" id="{A7597D80-9373-422B-B4E9-AD0DC050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80BE34-7244-46FD-8CB9-2190D796DE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6C2A3-B873-4C7D-AE1E-5AFFC4691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C6446-808A-4F61-ADF9-BA2D5029A2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A75DC033-9F66-406F-820E-44815212035F}"/>
              </a:ext>
            </a:extLst>
          </p:cNvPr>
          <p:cNvSpPr/>
          <p:nvPr/>
        </p:nvSpPr>
        <p:spPr>
          <a:xfrm>
            <a:off x="275303" y="6331663"/>
            <a:ext cx="452284" cy="307777"/>
          </a:xfrm>
          <a:prstGeom prst="rect">
            <a:avLst/>
          </a:prstGeom>
        </p:spPr>
        <p:txBody>
          <a:bodyPr wrap="square">
            <a:spAutoFit/>
          </a:bodyPr>
          <a:lstStyle/>
          <a:p>
            <a:pPr algn="ctr"/>
            <a:fld id="{AC38F574-C4C0-48B1-B81D-85833E98F04F}" type="slidenum">
              <a:rPr lang="en-US" sz="1400" b="1" smtClean="0">
                <a:solidFill>
                  <a:schemeClr val="bg1"/>
                </a:solidFill>
              </a:rPr>
              <a:pPr algn="ctr"/>
              <a:t>‹#›</a:t>
            </a:fld>
            <a:endParaRPr lang="en-US" sz="1400" b="1" dirty="0">
              <a:solidFill>
                <a:schemeClr val="bg1"/>
              </a:solidFill>
            </a:endParaRPr>
          </a:p>
        </p:txBody>
      </p:sp>
    </p:spTree>
    <p:extLst>
      <p:ext uri="{BB962C8B-B14F-4D97-AF65-F5344CB8AC3E}">
        <p14:creationId xmlns:p14="http://schemas.microsoft.com/office/powerpoint/2010/main" val="86764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243-E65E-43D5-A55F-086B6DF40E84}"/>
              </a:ext>
            </a:extLst>
          </p:cNvPr>
          <p:cNvSpPr>
            <a:spLocks noGrp="1"/>
          </p:cNvSpPr>
          <p:nvPr>
            <p:ph type="title" hasCustomPrompt="1"/>
          </p:nvPr>
        </p:nvSpPr>
        <p:spPr/>
        <p:txBody>
          <a:bodyPr/>
          <a:lstStyle/>
          <a:p>
            <a:r>
              <a:rPr lang="en-US" dirty="0"/>
              <a:t>Headline: Arial Bold, 36-48 / black</a:t>
            </a:r>
          </a:p>
        </p:txBody>
      </p:sp>
      <p:sp>
        <p:nvSpPr>
          <p:cNvPr id="6" name="Slide Number Placeholder 5">
            <a:extLst>
              <a:ext uri="{FF2B5EF4-FFF2-40B4-BE49-F238E27FC236}">
                <a16:creationId xmlns:a16="http://schemas.microsoft.com/office/drawing/2014/main" id="{E0E4707D-B6B7-49B3-B18C-B61254E4A1D0}"/>
              </a:ext>
            </a:extLst>
          </p:cNvPr>
          <p:cNvSpPr>
            <a:spLocks noGrp="1"/>
          </p:cNvSpPr>
          <p:nvPr>
            <p:ph type="sldNum" sz="quarter" idx="10"/>
          </p:nvPr>
        </p:nvSpPr>
        <p:spPr>
          <a:xfrm>
            <a:off x="294968" y="6263150"/>
            <a:ext cx="403122" cy="434514"/>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468601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70A61-5424-4D0F-8315-BB22B8CB5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00D429A-B927-414D-80BD-ADB4F71A5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6DD56F4-B78E-41CB-8C5D-BE130C082E01}"/>
              </a:ext>
            </a:extLst>
          </p:cNvPr>
          <p:cNvSpPr>
            <a:spLocks noGrp="1"/>
          </p:cNvSpPr>
          <p:nvPr>
            <p:ph type="sldNum" sz="quarter" idx="4"/>
          </p:nvPr>
        </p:nvSpPr>
        <p:spPr>
          <a:xfrm>
            <a:off x="294968" y="6278256"/>
            <a:ext cx="403122" cy="409575"/>
          </a:xfrm>
          <a:prstGeom prst="rect">
            <a:avLst/>
          </a:prstGeom>
        </p:spPr>
        <p:txBody>
          <a:bodyPr vert="horz" lIns="91440" tIns="45720" rIns="91440" bIns="45720" rtlCol="0" anchor="ctr"/>
          <a:lstStyle>
            <a:lvl1pPr algn="ctr">
              <a:defRPr sz="1400" b="1">
                <a:solidFill>
                  <a:schemeClr val="bg1"/>
                </a:solidFill>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352350646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7" r:id="rId13"/>
    <p:sldLayoutId id="2147483878" r:id="rId14"/>
    <p:sldLayoutId id="2147483879" r:id="rId15"/>
    <p:sldLayoutId id="2147483880" r:id="rId16"/>
    <p:sldLayoutId id="2147483881" r:id="rId17"/>
    <p:sldLayoutId id="2147483882" r:id="rId18"/>
    <p:sldLayoutId id="2147483883" r:id="rId19"/>
    <p:sldLayoutId id="2147483855" r:id="rId20"/>
    <p:sldLayoutId id="2147483857" r:id="rId21"/>
    <p:sldLayoutId id="2147483858" r:id="rId22"/>
    <p:sldLayoutId id="2147483860" r:id="rId23"/>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hyperlink" Target="https://www.acgme.org/about/overview/" TargetMode="Externa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8/10/relationships/comments" Target="../comments/modernComment_169_FCA4E0BF.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9.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 Id="rId9" Type="http://schemas.openxmlformats.org/officeDocument/2006/relationships/image" Target="../media/image99.png"/></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8159-8E50-5786-5AD5-A9A761AF5FC2}"/>
              </a:ext>
            </a:extLst>
          </p:cNvPr>
          <p:cNvSpPr>
            <a:spLocks noGrp="1"/>
          </p:cNvSpPr>
          <p:nvPr>
            <p:ph type="ctrTitle"/>
          </p:nvPr>
        </p:nvSpPr>
        <p:spPr/>
        <p:txBody>
          <a:bodyPr>
            <a:normAutofit fontScale="90000"/>
          </a:bodyPr>
          <a:lstStyle/>
          <a:p>
            <a:r>
              <a:rPr lang="en-US"/>
              <a:t>The Educational Path </a:t>
            </a:r>
            <a:br>
              <a:rPr lang="en-US"/>
            </a:br>
            <a:r>
              <a:rPr lang="en-US"/>
              <a:t>to Family Medicine</a:t>
            </a:r>
          </a:p>
        </p:txBody>
      </p:sp>
      <p:sp>
        <p:nvSpPr>
          <p:cNvPr id="5" name="Subtitle 4">
            <a:extLst>
              <a:ext uri="{FF2B5EF4-FFF2-40B4-BE49-F238E27FC236}">
                <a16:creationId xmlns:a16="http://schemas.microsoft.com/office/drawing/2014/main" id="{CD1744A8-59F9-A54D-1174-2A0524BD84F2}"/>
              </a:ext>
            </a:extLst>
          </p:cNvPr>
          <p:cNvSpPr>
            <a:spLocks noGrp="1"/>
          </p:cNvSpPr>
          <p:nvPr>
            <p:ph type="subTitle" idx="1"/>
          </p:nvPr>
        </p:nvSpPr>
        <p:spPr/>
        <p:txBody>
          <a:bodyPr/>
          <a:lstStyle/>
          <a:p>
            <a:endParaRPr lang="en-US"/>
          </a:p>
        </p:txBody>
      </p:sp>
      <p:sp>
        <p:nvSpPr>
          <p:cNvPr id="6" name="Text Placeholder 5">
            <a:extLst>
              <a:ext uri="{FF2B5EF4-FFF2-40B4-BE49-F238E27FC236}">
                <a16:creationId xmlns:a16="http://schemas.microsoft.com/office/drawing/2014/main" id="{80488FB9-2916-4866-9585-6C296324FDF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6708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96ECF6-450E-B33F-6BC8-23002ECF0584}"/>
              </a:ext>
            </a:extLst>
          </p:cNvPr>
          <p:cNvSpPr>
            <a:spLocks noGrp="1"/>
          </p:cNvSpPr>
          <p:nvPr>
            <p:ph type="title"/>
          </p:nvPr>
        </p:nvSpPr>
        <p:spPr/>
        <p:txBody>
          <a:bodyPr>
            <a:normAutofit/>
          </a:bodyPr>
          <a:lstStyle/>
          <a:p>
            <a:r>
              <a:rPr lang="en-US"/>
              <a:t>Specialty Considerations</a:t>
            </a:r>
          </a:p>
        </p:txBody>
      </p:sp>
      <p:sp>
        <p:nvSpPr>
          <p:cNvPr id="12" name="Content Placeholder 5">
            <a:extLst>
              <a:ext uri="{FF2B5EF4-FFF2-40B4-BE49-F238E27FC236}">
                <a16:creationId xmlns:a16="http://schemas.microsoft.com/office/drawing/2014/main" id="{FCFDE2D1-2F5F-1F44-F026-C8E46D493A31}"/>
              </a:ext>
            </a:extLst>
          </p:cNvPr>
          <p:cNvSpPr txBox="1">
            <a:spLocks/>
          </p:cNvSpPr>
          <p:nvPr/>
        </p:nvSpPr>
        <p:spPr>
          <a:xfrm>
            <a:off x="6172200" y="1825625"/>
            <a:ext cx="526694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lnSpc>
                <a:spcPct val="100000"/>
              </a:lnSpc>
              <a:spcBef>
                <a:spcPts val="0"/>
              </a:spcBef>
              <a:spcAft>
                <a:spcPts val="600"/>
              </a:spcAft>
              <a:buClrTx/>
              <a:buSzTx/>
              <a:buNone/>
              <a:tabLst/>
              <a:defRPr/>
            </a:pPr>
            <a:r>
              <a:rPr lang="en-US" sz="2000" b="1" dirty="0">
                <a:solidFill>
                  <a:schemeClr val="accent1"/>
                </a:solidFill>
                <a:cs typeface="Arial" panose="020B0604020202020204" pitchFamily="34" charset="0"/>
              </a:rPr>
              <a:t>Practice Setting</a:t>
            </a:r>
          </a:p>
          <a:p>
            <a:pPr marL="274320" marR="0" lvl="0" indent="-274320" fontAlgn="auto">
              <a:lnSpc>
                <a:spcPct val="100000"/>
              </a:lnSpc>
              <a:spcBef>
                <a:spcPts val="0"/>
              </a:spcBef>
              <a:spcAft>
                <a:spcPts val="600"/>
              </a:spcAft>
              <a:buClrTx/>
              <a:buSzTx/>
              <a:tabLst/>
              <a:defRPr/>
            </a:pPr>
            <a:r>
              <a:rPr lang="en-US" sz="2000" dirty="0">
                <a:cs typeface="Arial" panose="020B0604020202020204" pitchFamily="34" charset="0"/>
              </a:rPr>
              <a:t>Community, academic, hospital, etc. </a:t>
            </a:r>
          </a:p>
          <a:p>
            <a:pPr marL="0" indent="0">
              <a:lnSpc>
                <a:spcPct val="100000"/>
              </a:lnSpc>
              <a:spcBef>
                <a:spcPts val="0"/>
              </a:spcBef>
              <a:spcAft>
                <a:spcPts val="600"/>
              </a:spcAft>
              <a:buNone/>
            </a:pPr>
            <a:r>
              <a:rPr lang="en-US" sz="2000" b="1" dirty="0">
                <a:solidFill>
                  <a:schemeClr val="accent1"/>
                </a:solidFill>
                <a:cs typeface="Arial" panose="020B0604020202020204" pitchFamily="34" charset="0"/>
              </a:rPr>
              <a:t>Skills &amp; Personality</a:t>
            </a:r>
          </a:p>
          <a:p>
            <a:pPr marL="274320" indent="-274320">
              <a:lnSpc>
                <a:spcPct val="100000"/>
              </a:lnSpc>
              <a:spcBef>
                <a:spcPts val="0"/>
              </a:spcBef>
              <a:spcAft>
                <a:spcPts val="600"/>
              </a:spcAft>
            </a:pPr>
            <a:r>
              <a:rPr lang="en-US" sz="2000" dirty="0">
                <a:cs typeface="Arial" panose="020B0604020202020204" pitchFamily="34" charset="0"/>
              </a:rPr>
              <a:t>interpersonal, analytical, technical, etc.</a:t>
            </a:r>
          </a:p>
          <a:p>
            <a:pPr marL="0" marR="0" lvl="0" indent="0" fontAlgn="auto">
              <a:lnSpc>
                <a:spcPct val="100000"/>
              </a:lnSpc>
              <a:spcBef>
                <a:spcPts val="0"/>
              </a:spcBef>
              <a:spcAft>
                <a:spcPts val="600"/>
              </a:spcAft>
              <a:buClrTx/>
              <a:buSzTx/>
              <a:buNone/>
              <a:tabLst/>
              <a:defRPr/>
            </a:pPr>
            <a:r>
              <a:rPr lang="en-US" sz="2000" b="1" dirty="0">
                <a:solidFill>
                  <a:schemeClr val="accent1"/>
                </a:solidFill>
                <a:cs typeface="Arial" panose="020B0604020202020204" pitchFamily="34" charset="0"/>
              </a:rPr>
              <a:t>Residency Training Requirements</a:t>
            </a:r>
          </a:p>
          <a:p>
            <a:pPr marL="274320" marR="0" lvl="0" indent="-274320" fontAlgn="auto">
              <a:lnSpc>
                <a:spcPct val="100000"/>
              </a:lnSpc>
              <a:spcBef>
                <a:spcPts val="0"/>
              </a:spcBef>
              <a:spcAft>
                <a:spcPts val="600"/>
              </a:spcAft>
              <a:buClrTx/>
              <a:buSzTx/>
              <a:tabLst/>
              <a:defRPr/>
            </a:pPr>
            <a:r>
              <a:rPr lang="en-US" sz="2000" dirty="0">
                <a:cs typeface="Arial" panose="020B0604020202020204" pitchFamily="34" charset="0"/>
              </a:rPr>
              <a:t>Length of training, positions, comparison, fellowships, retention</a:t>
            </a:r>
          </a:p>
          <a:p>
            <a:pPr marL="0" indent="0">
              <a:lnSpc>
                <a:spcPct val="100000"/>
              </a:lnSpc>
              <a:spcBef>
                <a:spcPts val="0"/>
              </a:spcBef>
              <a:spcAft>
                <a:spcPts val="600"/>
              </a:spcAft>
              <a:buNone/>
            </a:pPr>
            <a:r>
              <a:rPr lang="en-US" sz="2000" b="1" dirty="0">
                <a:solidFill>
                  <a:schemeClr val="accent1"/>
                </a:solidFill>
                <a:cs typeface="Arial" panose="020B0604020202020204" pitchFamily="34" charset="0"/>
              </a:rPr>
              <a:t>Overall Outlook</a:t>
            </a:r>
          </a:p>
          <a:p>
            <a:pPr marL="274320" indent="-274320">
              <a:lnSpc>
                <a:spcPct val="100000"/>
              </a:lnSpc>
              <a:spcBef>
                <a:spcPts val="0"/>
              </a:spcBef>
              <a:spcAft>
                <a:spcPts val="600"/>
              </a:spcAft>
            </a:pPr>
            <a:r>
              <a:rPr lang="en-US" sz="2000" dirty="0">
                <a:cs typeface="Arial" panose="020B0604020202020204" pitchFamily="34" charset="0"/>
              </a:rPr>
              <a:t>practice opportunities, trends or recent changes, practice scope </a:t>
            </a: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 name="Text Placeholder 8">
            <a:extLst>
              <a:ext uri="{FF2B5EF4-FFF2-40B4-BE49-F238E27FC236}">
                <a16:creationId xmlns:a16="http://schemas.microsoft.com/office/drawing/2014/main" id="{F19E10AC-97ED-973B-E13C-59709953D308}"/>
              </a:ext>
            </a:extLst>
          </p:cNvPr>
          <p:cNvSpPr>
            <a:spLocks noGrp="1"/>
          </p:cNvSpPr>
          <p:nvPr>
            <p:ph sz="half" idx="1"/>
          </p:nvPr>
        </p:nvSpPr>
        <p:spPr/>
        <p:txBody>
          <a:bodyPr>
            <a:noAutofit/>
          </a:bodyPr>
          <a:lstStyle/>
          <a:p>
            <a:pPr marL="0" indent="0">
              <a:lnSpc>
                <a:spcPct val="100000"/>
              </a:lnSpc>
              <a:spcBef>
                <a:spcPts val="0"/>
              </a:spcBef>
              <a:spcAft>
                <a:spcPts val="600"/>
              </a:spcAft>
              <a:buNone/>
            </a:pPr>
            <a:r>
              <a:rPr lang="en-US" sz="2000" b="1" dirty="0">
                <a:solidFill>
                  <a:schemeClr val="accent1"/>
                </a:solidFill>
              </a:rPr>
              <a:t>Aspirations</a:t>
            </a:r>
          </a:p>
          <a:p>
            <a:pPr marL="274320" indent="-274320">
              <a:lnSpc>
                <a:spcPct val="100000"/>
              </a:lnSpc>
              <a:spcBef>
                <a:spcPts val="0"/>
              </a:spcBef>
              <a:spcAft>
                <a:spcPts val="600"/>
              </a:spcAft>
              <a:buFont typeface="Arial" panose="020B0604020202020204" pitchFamily="34" charset="0"/>
              <a:buChar char="•"/>
            </a:pPr>
            <a:r>
              <a:rPr lang="en-US" sz="2000" dirty="0"/>
              <a:t>original goals, current goals </a:t>
            </a:r>
          </a:p>
          <a:p>
            <a:pPr marL="0" indent="0">
              <a:lnSpc>
                <a:spcPct val="100000"/>
              </a:lnSpc>
              <a:spcBef>
                <a:spcPts val="0"/>
              </a:spcBef>
              <a:spcAft>
                <a:spcPts val="600"/>
              </a:spcAft>
              <a:buNone/>
            </a:pPr>
            <a:r>
              <a:rPr lang="en-US" sz="2000" b="1" dirty="0">
                <a:solidFill>
                  <a:schemeClr val="accent1"/>
                </a:solidFill>
              </a:rPr>
              <a:t>Professional Values</a:t>
            </a:r>
          </a:p>
          <a:p>
            <a:pPr marL="274320" indent="-274320">
              <a:lnSpc>
                <a:spcPct val="100000"/>
              </a:lnSpc>
              <a:spcBef>
                <a:spcPts val="0"/>
              </a:spcBef>
              <a:spcAft>
                <a:spcPts val="600"/>
              </a:spcAft>
              <a:buFont typeface="Arial" panose="020B0604020202020204" pitchFamily="34" charset="0"/>
              <a:buChar char="•"/>
            </a:pPr>
            <a:r>
              <a:rPr lang="en-US" sz="2000" dirty="0"/>
              <a:t>intellectual stimulation, lifestyle, autonomy, service</a:t>
            </a:r>
          </a:p>
          <a:p>
            <a:pPr marL="0" indent="0">
              <a:lnSpc>
                <a:spcPct val="100000"/>
              </a:lnSpc>
              <a:spcBef>
                <a:spcPts val="0"/>
              </a:spcBef>
              <a:spcAft>
                <a:spcPts val="600"/>
              </a:spcAft>
              <a:buNone/>
            </a:pPr>
            <a:r>
              <a:rPr lang="en-US" sz="2000" b="1" dirty="0">
                <a:solidFill>
                  <a:schemeClr val="accent1"/>
                </a:solidFill>
              </a:rPr>
              <a:t>Doctor-Patient Relationship</a:t>
            </a:r>
          </a:p>
          <a:p>
            <a:pPr marL="274320" indent="-274320">
              <a:lnSpc>
                <a:spcPct val="100000"/>
              </a:lnSpc>
              <a:spcBef>
                <a:spcPts val="0"/>
              </a:spcBef>
              <a:spcAft>
                <a:spcPts val="600"/>
              </a:spcAft>
              <a:buFont typeface="Arial" panose="020B0604020202020204" pitchFamily="34" charset="0"/>
              <a:buChar char="•"/>
            </a:pPr>
            <a:r>
              <a:rPr lang="en-US" sz="2000" dirty="0"/>
              <a:t>setting, clinical situation, type of patient</a:t>
            </a:r>
          </a:p>
          <a:p>
            <a:pPr marL="0" indent="0">
              <a:lnSpc>
                <a:spcPct val="100000"/>
              </a:lnSpc>
              <a:spcBef>
                <a:spcPts val="0"/>
              </a:spcBef>
              <a:spcAft>
                <a:spcPts val="600"/>
              </a:spcAft>
              <a:buNone/>
            </a:pPr>
            <a:r>
              <a:rPr lang="en-US" sz="2000" b="1" dirty="0">
                <a:solidFill>
                  <a:schemeClr val="accent1"/>
                </a:solidFill>
              </a:rPr>
              <a:t>Daily Schedule</a:t>
            </a:r>
          </a:p>
          <a:p>
            <a:pPr marL="274320" indent="-274320">
              <a:lnSpc>
                <a:spcPct val="100000"/>
              </a:lnSpc>
              <a:spcBef>
                <a:spcPts val="0"/>
              </a:spcBef>
              <a:spcAft>
                <a:spcPts val="600"/>
              </a:spcAft>
              <a:buFont typeface="Arial" panose="020B0604020202020204" pitchFamily="34" charset="0"/>
              <a:buChar char="•"/>
            </a:pPr>
            <a:r>
              <a:rPr lang="en-US" sz="2000" dirty="0"/>
              <a:t>patient visits, surgical procedures, combo</a:t>
            </a:r>
          </a:p>
          <a:p>
            <a:pPr marL="0" indent="0">
              <a:lnSpc>
                <a:spcPct val="100000"/>
              </a:lnSpc>
              <a:spcBef>
                <a:spcPts val="0"/>
              </a:spcBef>
              <a:spcAft>
                <a:spcPts val="600"/>
              </a:spcAft>
              <a:buNone/>
            </a:pPr>
            <a:r>
              <a:rPr lang="en-US" sz="2000" b="1" dirty="0">
                <a:solidFill>
                  <a:schemeClr val="accent1"/>
                </a:solidFill>
              </a:rPr>
              <a:t>Lifestyle &amp; Income</a:t>
            </a:r>
          </a:p>
          <a:p>
            <a:pPr marL="274320" indent="-274320">
              <a:lnSpc>
                <a:spcPct val="100000"/>
              </a:lnSpc>
              <a:spcBef>
                <a:spcPts val="0"/>
              </a:spcBef>
              <a:spcAft>
                <a:spcPts val="600"/>
              </a:spcAft>
              <a:buFont typeface="Arial" panose="020B0604020202020204" pitchFamily="34" charset="0"/>
              <a:buChar char="•"/>
            </a:pPr>
            <a:r>
              <a:rPr lang="en-US" sz="2000" dirty="0"/>
              <a:t>pace of life, family, friends, hobbies, vacation, loan payment</a:t>
            </a:r>
          </a:p>
          <a:p>
            <a:pPr>
              <a:lnSpc>
                <a:spcPct val="100000"/>
              </a:lnSpc>
              <a:spcBef>
                <a:spcPts val="0"/>
              </a:spcBef>
              <a:spcAft>
                <a:spcPts val="600"/>
              </a:spcAft>
            </a:pPr>
            <a:endParaRPr lang="en-US" sz="2000" dirty="0"/>
          </a:p>
        </p:txBody>
      </p:sp>
    </p:spTree>
    <p:extLst>
      <p:ext uri="{BB962C8B-B14F-4D97-AF65-F5344CB8AC3E}">
        <p14:creationId xmlns:p14="http://schemas.microsoft.com/office/powerpoint/2010/main" val="3422852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026FAD-D8FA-F8A4-56CC-243A1E4AB088}"/>
              </a:ext>
            </a:extLst>
          </p:cNvPr>
          <p:cNvPicPr>
            <a:picLocks noChangeAspect="1"/>
          </p:cNvPicPr>
          <p:nvPr/>
        </p:nvPicPr>
        <p:blipFill>
          <a:blip r:embed="rId3"/>
          <a:stretch>
            <a:fillRect/>
          </a:stretch>
        </p:blipFill>
        <p:spPr>
          <a:xfrm>
            <a:off x="3014679" y="397564"/>
            <a:ext cx="6162641" cy="5780372"/>
          </a:xfrm>
          <a:prstGeom prst="rect">
            <a:avLst/>
          </a:prstGeom>
        </p:spPr>
      </p:pic>
    </p:spTree>
    <p:extLst>
      <p:ext uri="{BB962C8B-B14F-4D97-AF65-F5344CB8AC3E}">
        <p14:creationId xmlns:p14="http://schemas.microsoft.com/office/powerpoint/2010/main" val="1299484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AC1F7-FFD6-369B-1718-463FE2C85258}"/>
              </a:ext>
            </a:extLst>
          </p:cNvPr>
          <p:cNvSpPr>
            <a:spLocks noGrp="1"/>
          </p:cNvSpPr>
          <p:nvPr>
            <p:ph type="title"/>
          </p:nvPr>
        </p:nvSpPr>
        <p:spPr>
          <a:xfrm>
            <a:off x="798444" y="1378917"/>
            <a:ext cx="2859157" cy="1325563"/>
          </a:xfrm>
        </p:spPr>
        <p:txBody>
          <a:bodyPr>
            <a:noAutofit/>
          </a:bodyPr>
          <a:lstStyle/>
          <a:p>
            <a:pPr>
              <a:lnSpc>
                <a:spcPct val="100000"/>
              </a:lnSpc>
              <a:spcBef>
                <a:spcPts val="600"/>
              </a:spcBef>
            </a:pPr>
            <a:r>
              <a:rPr lang="en-US" dirty="0"/>
              <a:t>Family Medicine Match Trends</a:t>
            </a:r>
            <a:br>
              <a:rPr lang="en-US" dirty="0"/>
            </a:br>
            <a:r>
              <a:rPr lang="en-US" sz="3200" b="0" dirty="0"/>
              <a:t>2003-2023</a:t>
            </a:r>
            <a:endParaRPr lang="en-US" b="0" dirty="0"/>
          </a:p>
        </p:txBody>
      </p:sp>
      <p:grpSp>
        <p:nvGrpSpPr>
          <p:cNvPr id="7" name="Group 6">
            <a:extLst>
              <a:ext uri="{FF2B5EF4-FFF2-40B4-BE49-F238E27FC236}">
                <a16:creationId xmlns:a16="http://schemas.microsoft.com/office/drawing/2014/main" id="{6356993E-C45A-A70B-6B27-A7E2F2E2D3E9}"/>
              </a:ext>
            </a:extLst>
          </p:cNvPr>
          <p:cNvGrpSpPr/>
          <p:nvPr/>
        </p:nvGrpSpPr>
        <p:grpSpPr>
          <a:xfrm>
            <a:off x="4050633" y="213144"/>
            <a:ext cx="7839456" cy="6161561"/>
            <a:chOff x="4727559" y="628174"/>
            <a:chExt cx="7169473" cy="5634976"/>
          </a:xfrm>
        </p:grpSpPr>
        <p:pic>
          <p:nvPicPr>
            <p:cNvPr id="8" name="Picture 7" descr="A graph of different colored lines&#10;&#10;Description automatically generated">
              <a:extLst>
                <a:ext uri="{FF2B5EF4-FFF2-40B4-BE49-F238E27FC236}">
                  <a16:creationId xmlns:a16="http://schemas.microsoft.com/office/drawing/2014/main" id="{A60D25DB-5E06-6F55-5643-199F426A948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27559" y="628174"/>
              <a:ext cx="7169473" cy="5634976"/>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0968D825-5B3B-81CA-24E0-52D4AC7C7C2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851400" y="5372027"/>
              <a:ext cx="5588000" cy="373265"/>
            </a:xfrm>
            <a:prstGeom prst="rect">
              <a:avLst/>
            </a:prstGeom>
          </p:spPr>
        </p:pic>
      </p:grpSp>
    </p:spTree>
    <p:extLst>
      <p:ext uri="{BB962C8B-B14F-4D97-AF65-F5344CB8AC3E}">
        <p14:creationId xmlns:p14="http://schemas.microsoft.com/office/powerpoint/2010/main" val="1816596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3228A6-9899-1D41-8B9E-51684C3402D7}"/>
              </a:ext>
            </a:extLst>
          </p:cNvPr>
          <p:cNvPicPr>
            <a:picLocks noChangeAspect="1"/>
          </p:cNvPicPr>
          <p:nvPr/>
        </p:nvPicPr>
        <p:blipFill>
          <a:blip r:embed="rId3"/>
          <a:stretch>
            <a:fillRect/>
          </a:stretch>
        </p:blipFill>
        <p:spPr>
          <a:xfrm>
            <a:off x="1263055" y="240844"/>
            <a:ext cx="9665890" cy="3974189"/>
          </a:xfrm>
          <a:prstGeom prst="rect">
            <a:avLst/>
          </a:prstGeom>
        </p:spPr>
      </p:pic>
      <p:pic>
        <p:nvPicPr>
          <p:cNvPr id="6" name="Picture 5">
            <a:extLst>
              <a:ext uri="{FF2B5EF4-FFF2-40B4-BE49-F238E27FC236}">
                <a16:creationId xmlns:a16="http://schemas.microsoft.com/office/drawing/2014/main" id="{6F5A5A9F-A4A9-06C5-F4AB-DDB46547BCD0}"/>
              </a:ext>
            </a:extLst>
          </p:cNvPr>
          <p:cNvPicPr>
            <a:picLocks noChangeAspect="1"/>
          </p:cNvPicPr>
          <p:nvPr/>
        </p:nvPicPr>
        <p:blipFill>
          <a:blip r:embed="rId4"/>
          <a:stretch>
            <a:fillRect/>
          </a:stretch>
        </p:blipFill>
        <p:spPr>
          <a:xfrm>
            <a:off x="1285628" y="3895330"/>
            <a:ext cx="9620744" cy="2403599"/>
          </a:xfrm>
          <a:prstGeom prst="rect">
            <a:avLst/>
          </a:prstGeom>
        </p:spPr>
      </p:pic>
    </p:spTree>
    <p:extLst>
      <p:ext uri="{BB962C8B-B14F-4D97-AF65-F5344CB8AC3E}">
        <p14:creationId xmlns:p14="http://schemas.microsoft.com/office/powerpoint/2010/main" val="1150315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76A1AB-02AE-3ABE-9134-B2AC0490423E}"/>
              </a:ext>
            </a:extLst>
          </p:cNvPr>
          <p:cNvPicPr>
            <a:picLocks noChangeAspect="1"/>
          </p:cNvPicPr>
          <p:nvPr/>
        </p:nvPicPr>
        <p:blipFill>
          <a:blip r:embed="rId3"/>
          <a:stretch>
            <a:fillRect/>
          </a:stretch>
        </p:blipFill>
        <p:spPr>
          <a:xfrm>
            <a:off x="1690315" y="160471"/>
            <a:ext cx="8811370" cy="6140566"/>
          </a:xfrm>
          <a:prstGeom prst="rect">
            <a:avLst/>
          </a:prstGeom>
        </p:spPr>
      </p:pic>
    </p:spTree>
    <p:extLst>
      <p:ext uri="{BB962C8B-B14F-4D97-AF65-F5344CB8AC3E}">
        <p14:creationId xmlns:p14="http://schemas.microsoft.com/office/powerpoint/2010/main" val="535826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09B7-1A00-EDB0-0B1B-87173C15CA7A}"/>
              </a:ext>
            </a:extLst>
          </p:cNvPr>
          <p:cNvSpPr>
            <a:spLocks noGrp="1"/>
          </p:cNvSpPr>
          <p:nvPr>
            <p:ph type="title"/>
          </p:nvPr>
        </p:nvSpPr>
        <p:spPr/>
        <p:txBody>
          <a:bodyPr>
            <a:normAutofit/>
          </a:bodyPr>
          <a:lstStyle/>
          <a:p>
            <a:r>
              <a:rPr lang="en-US"/>
              <a:t>International Medical Graduates</a:t>
            </a:r>
          </a:p>
        </p:txBody>
      </p:sp>
      <p:sp>
        <p:nvSpPr>
          <p:cNvPr id="5" name="Text Placeholder 4">
            <a:extLst>
              <a:ext uri="{FF2B5EF4-FFF2-40B4-BE49-F238E27FC236}">
                <a16:creationId xmlns:a16="http://schemas.microsoft.com/office/drawing/2014/main" id="{4A1F94AD-C75B-3F1C-A7D8-F0E78CA9A7EC}"/>
              </a:ext>
            </a:extLst>
          </p:cNvPr>
          <p:cNvSpPr>
            <a:spLocks noGrp="1"/>
          </p:cNvSpPr>
          <p:nvPr>
            <p:ph idx="1"/>
          </p:nvPr>
        </p:nvSpPr>
        <p:spPr/>
        <p:txBody>
          <a:bodyPr/>
          <a:lstStyle/>
          <a:p>
            <a:pPr marL="0" indent="0">
              <a:buNone/>
            </a:pPr>
            <a:r>
              <a:rPr lang="en-US" dirty="0"/>
              <a:t>ECFMG Certification</a:t>
            </a:r>
          </a:p>
          <a:p>
            <a:pPr marL="342900" indent="-342900">
              <a:buFont typeface="Arial" panose="020B0604020202020204" pitchFamily="34" charset="0"/>
              <a:buChar char="•"/>
            </a:pPr>
            <a:r>
              <a:rPr lang="en-US" dirty="0"/>
              <a:t>Step 1: Meet medical education credential requirements</a:t>
            </a:r>
          </a:p>
          <a:p>
            <a:pPr marL="342900" indent="-342900">
              <a:buFont typeface="Arial" panose="020B0604020202020204" pitchFamily="34" charset="0"/>
              <a:buChar char="•"/>
            </a:pPr>
            <a:r>
              <a:rPr lang="en-US" dirty="0"/>
              <a:t>Step 2: Apply for ECFMG certification</a:t>
            </a:r>
          </a:p>
          <a:p>
            <a:pPr marL="342900" indent="-342900">
              <a:buFont typeface="Arial" panose="020B0604020202020204" pitchFamily="34" charset="0"/>
              <a:buChar char="•"/>
            </a:pPr>
            <a:r>
              <a:rPr lang="en-US" dirty="0"/>
              <a:t>Step 3: Meet examination eligibility requirements</a:t>
            </a:r>
          </a:p>
          <a:p>
            <a:endParaRPr lang="en-US" dirty="0"/>
          </a:p>
          <a:p>
            <a:pPr marL="0" indent="0">
              <a:buNone/>
            </a:pPr>
            <a:r>
              <a:rPr lang="en-US" dirty="0"/>
              <a:t>It’s crucial to verify your eligibility within each U.S. state and to each program before you apply for the USMLE.</a:t>
            </a:r>
          </a:p>
          <a:p>
            <a:endParaRPr lang="en-US" dirty="0"/>
          </a:p>
        </p:txBody>
      </p:sp>
    </p:spTree>
    <p:extLst>
      <p:ext uri="{BB962C8B-B14F-4D97-AF65-F5344CB8AC3E}">
        <p14:creationId xmlns:p14="http://schemas.microsoft.com/office/powerpoint/2010/main" val="3442020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4D3B16-8A4A-C648-AEB1-D37FB79A7A7A}"/>
              </a:ext>
            </a:extLst>
          </p:cNvPr>
          <p:cNvGrpSpPr/>
          <p:nvPr/>
        </p:nvGrpSpPr>
        <p:grpSpPr>
          <a:xfrm>
            <a:off x="450681" y="378134"/>
            <a:ext cx="11449664" cy="5902950"/>
            <a:chOff x="698090" y="267937"/>
            <a:chExt cx="11449664" cy="5902950"/>
          </a:xfrm>
        </p:grpSpPr>
        <p:pic>
          <p:nvPicPr>
            <p:cNvPr id="5" name="Picture 4">
              <a:extLst>
                <a:ext uri="{FF2B5EF4-FFF2-40B4-BE49-F238E27FC236}">
                  <a16:creationId xmlns:a16="http://schemas.microsoft.com/office/drawing/2014/main" id="{375895E9-82DB-D79F-28FC-FCB26AA6A2A7}"/>
                </a:ext>
              </a:extLst>
            </p:cNvPr>
            <p:cNvPicPr>
              <a:picLocks noChangeAspect="1"/>
            </p:cNvPicPr>
            <p:nvPr/>
          </p:nvPicPr>
          <p:blipFill>
            <a:blip r:embed="rId3"/>
            <a:stretch>
              <a:fillRect/>
            </a:stretch>
          </p:blipFill>
          <p:spPr>
            <a:xfrm>
              <a:off x="698090" y="267937"/>
              <a:ext cx="7020668" cy="4547844"/>
            </a:xfrm>
            <a:prstGeom prst="rect">
              <a:avLst/>
            </a:prstGeom>
          </p:spPr>
        </p:pic>
        <p:pic>
          <p:nvPicPr>
            <p:cNvPr id="6" name="Picture 5">
              <a:extLst>
                <a:ext uri="{FF2B5EF4-FFF2-40B4-BE49-F238E27FC236}">
                  <a16:creationId xmlns:a16="http://schemas.microsoft.com/office/drawing/2014/main" id="{2B612438-4B57-393B-6F1F-5A39E164560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76126" y="3277821"/>
              <a:ext cx="6271628" cy="2893066"/>
            </a:xfrm>
            <a:prstGeom prst="rect">
              <a:avLst/>
            </a:prstGeom>
          </p:spPr>
        </p:pic>
        <p:pic>
          <p:nvPicPr>
            <p:cNvPr id="7" name="Picture 6">
              <a:extLst>
                <a:ext uri="{FF2B5EF4-FFF2-40B4-BE49-F238E27FC236}">
                  <a16:creationId xmlns:a16="http://schemas.microsoft.com/office/drawing/2014/main" id="{60F9CB77-B6DA-D1FB-5B5B-AF7DEA0857B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8090" y="4815781"/>
              <a:ext cx="3159432" cy="1355106"/>
            </a:xfrm>
            <a:prstGeom prst="rect">
              <a:avLst/>
            </a:prstGeom>
          </p:spPr>
        </p:pic>
      </p:grpSp>
    </p:spTree>
    <p:extLst>
      <p:ext uri="{BB962C8B-B14F-4D97-AF65-F5344CB8AC3E}">
        <p14:creationId xmlns:p14="http://schemas.microsoft.com/office/powerpoint/2010/main" val="131161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798A5-F5F6-70F8-E6F1-3DE945B42F67}"/>
              </a:ext>
            </a:extLst>
          </p:cNvPr>
          <p:cNvSpPr>
            <a:spLocks noGrp="1"/>
          </p:cNvSpPr>
          <p:nvPr>
            <p:ph type="title"/>
          </p:nvPr>
        </p:nvSpPr>
        <p:spPr/>
        <p:txBody>
          <a:bodyPr>
            <a:normAutofit/>
          </a:bodyPr>
          <a:lstStyle/>
          <a:p>
            <a:r>
              <a:rPr lang="en-US"/>
              <a:t>Finding the Right Residency Program</a:t>
            </a:r>
          </a:p>
        </p:txBody>
      </p:sp>
      <p:pic>
        <p:nvPicPr>
          <p:cNvPr id="6" name="Picture 8">
            <a:extLst>
              <a:ext uri="{FF2B5EF4-FFF2-40B4-BE49-F238E27FC236}">
                <a16:creationId xmlns:a16="http://schemas.microsoft.com/office/drawing/2014/main" id="{5D996872-0E38-9A6C-ADBB-07616FF835E6}"/>
              </a:ext>
            </a:extLst>
          </p:cNvPr>
          <p:cNvPicPr>
            <a:picLocks noChangeAspect="1"/>
          </p:cNvPicPr>
          <p:nvPr/>
        </p:nvPicPr>
        <p:blipFill>
          <a:blip r:embed="rId2"/>
          <a:stretch>
            <a:fillRect/>
          </a:stretch>
        </p:blipFill>
        <p:spPr>
          <a:xfrm>
            <a:off x="953509" y="1690688"/>
            <a:ext cx="10284981" cy="4351338"/>
          </a:xfrm>
          <a:prstGeom prst="rect">
            <a:avLst/>
          </a:prstGeom>
        </p:spPr>
      </p:pic>
    </p:spTree>
    <p:extLst>
      <p:ext uri="{BB962C8B-B14F-4D97-AF65-F5344CB8AC3E}">
        <p14:creationId xmlns:p14="http://schemas.microsoft.com/office/powerpoint/2010/main" val="3166755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745D39-D201-E70A-C861-0A18E3AA4B6C}"/>
              </a:ext>
            </a:extLst>
          </p:cNvPr>
          <p:cNvPicPr>
            <a:picLocks noChangeAspect="1"/>
          </p:cNvPicPr>
          <p:nvPr/>
        </p:nvPicPr>
        <p:blipFill>
          <a:blip r:embed="rId3"/>
          <a:stretch>
            <a:fillRect/>
          </a:stretch>
        </p:blipFill>
        <p:spPr>
          <a:xfrm>
            <a:off x="683171" y="175083"/>
            <a:ext cx="6577668" cy="6602427"/>
          </a:xfrm>
          <a:prstGeom prst="rect">
            <a:avLst/>
          </a:prstGeom>
        </p:spPr>
      </p:pic>
      <p:pic>
        <p:nvPicPr>
          <p:cNvPr id="5" name="Picture 4">
            <a:extLst>
              <a:ext uri="{FF2B5EF4-FFF2-40B4-BE49-F238E27FC236}">
                <a16:creationId xmlns:a16="http://schemas.microsoft.com/office/drawing/2014/main" id="{95D92278-BF57-4FDF-1FD1-8FA6864DF60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14745" y="930166"/>
            <a:ext cx="3894084" cy="5092262"/>
          </a:xfrm>
          <a:prstGeom prst="rect">
            <a:avLst/>
          </a:prstGeom>
          <a:effectLst>
            <a:outerShdw blurRad="50800" dist="38100" dir="13500000" sx="101000" sy="101000" algn="br" rotWithShape="0">
              <a:prstClr val="black">
                <a:alpha val="40000"/>
              </a:prstClr>
            </a:outerShdw>
          </a:effectLst>
        </p:spPr>
      </p:pic>
    </p:spTree>
    <p:extLst>
      <p:ext uri="{BB962C8B-B14F-4D97-AF65-F5344CB8AC3E}">
        <p14:creationId xmlns:p14="http://schemas.microsoft.com/office/powerpoint/2010/main" val="3768588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B3920-FC81-24DD-5BF0-9723BF3C6C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56440" y="0"/>
            <a:ext cx="4679120" cy="6858000"/>
          </a:xfrm>
          <a:prstGeom prst="rect">
            <a:avLst/>
          </a:prstGeom>
          <a:ln>
            <a:solidFill>
              <a:schemeClr val="tx1"/>
            </a:solidFill>
          </a:ln>
        </p:spPr>
      </p:pic>
    </p:spTree>
    <p:extLst>
      <p:ext uri="{BB962C8B-B14F-4D97-AF65-F5344CB8AC3E}">
        <p14:creationId xmlns:p14="http://schemas.microsoft.com/office/powerpoint/2010/main" val="2932354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2ECE-B0F7-70B8-874B-6FE4E0C5992D}"/>
              </a:ext>
            </a:extLst>
          </p:cNvPr>
          <p:cNvSpPr>
            <a:spLocks noGrp="1"/>
          </p:cNvSpPr>
          <p:nvPr>
            <p:ph type="title"/>
          </p:nvPr>
        </p:nvSpPr>
        <p:spPr/>
        <p:txBody>
          <a:bodyPr/>
          <a:lstStyle/>
          <a:p>
            <a:r>
              <a:rPr lang="en-US"/>
              <a:t>Learning Objectives</a:t>
            </a:r>
          </a:p>
        </p:txBody>
      </p:sp>
      <p:sp>
        <p:nvSpPr>
          <p:cNvPr id="3" name="Text Placeholder 2">
            <a:extLst>
              <a:ext uri="{FF2B5EF4-FFF2-40B4-BE49-F238E27FC236}">
                <a16:creationId xmlns:a16="http://schemas.microsoft.com/office/drawing/2014/main" id="{C8DCEBD0-AE91-9D0C-D594-B33184151749}"/>
              </a:ext>
            </a:extLst>
          </p:cNvPr>
          <p:cNvSpPr>
            <a:spLocks noGrp="1"/>
          </p:cNvSpPr>
          <p:nvPr>
            <p:ph type="body" sz="quarter" idx="11"/>
          </p:nvPr>
        </p:nvSpPr>
        <p:spPr/>
        <p:txBody>
          <a:bodyPr/>
          <a:lstStyle/>
          <a:p>
            <a:pPr marL="457200" indent="-457200">
              <a:buFont typeface="+mj-lt"/>
              <a:buAutoNum type="arabicPeriod"/>
            </a:pPr>
            <a:r>
              <a:rPr lang="en-US" sz="2200"/>
              <a:t>Describe the educational requirements and steps to obtain a career in family medicine. </a:t>
            </a:r>
          </a:p>
          <a:p>
            <a:pPr marL="457200" indent="-457200">
              <a:buFont typeface="+mj-lt"/>
              <a:buAutoNum type="arabicPeriod"/>
            </a:pPr>
            <a:r>
              <a:rPr lang="en-US" sz="2200"/>
              <a:t>Describe the training family physicians receive in residency and how it prepares them to be adaptable throughout their careers</a:t>
            </a:r>
          </a:p>
        </p:txBody>
      </p:sp>
    </p:spTree>
    <p:extLst>
      <p:ext uri="{BB962C8B-B14F-4D97-AF65-F5344CB8AC3E}">
        <p14:creationId xmlns:p14="http://schemas.microsoft.com/office/powerpoint/2010/main" val="317365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5131B-C4F2-0D7D-A71D-7A81505779C5}"/>
              </a:ext>
            </a:extLst>
          </p:cNvPr>
          <p:cNvSpPr>
            <a:spLocks noGrp="1"/>
          </p:cNvSpPr>
          <p:nvPr>
            <p:ph type="title"/>
          </p:nvPr>
        </p:nvSpPr>
        <p:spPr/>
        <p:txBody>
          <a:bodyPr>
            <a:normAutofit/>
          </a:bodyPr>
          <a:lstStyle/>
          <a:p>
            <a:r>
              <a:rPr lang="en-US"/>
              <a:t>Seven Do’s of Residency Selection</a:t>
            </a:r>
          </a:p>
        </p:txBody>
      </p:sp>
      <p:sp>
        <p:nvSpPr>
          <p:cNvPr id="4" name="Text Placeholder 3">
            <a:extLst>
              <a:ext uri="{FF2B5EF4-FFF2-40B4-BE49-F238E27FC236}">
                <a16:creationId xmlns:a16="http://schemas.microsoft.com/office/drawing/2014/main" id="{DFCE1071-BB6E-B70B-74AD-AF4D56233E0C}"/>
              </a:ext>
            </a:extLst>
          </p:cNvPr>
          <p:cNvSpPr>
            <a:spLocks noGrp="1"/>
          </p:cNvSpPr>
          <p:nvPr>
            <p:ph idx="1"/>
          </p:nvPr>
        </p:nvSpPr>
        <p:spPr/>
        <p:txBody>
          <a:bodyPr>
            <a:normAutofit fontScale="92500" lnSpcReduction="20000"/>
          </a:bodyPr>
          <a:lstStyle/>
          <a:p>
            <a:pPr marL="457200" indent="-457200">
              <a:lnSpc>
                <a:spcPct val="100000"/>
              </a:lnSpc>
              <a:buFont typeface="+mj-lt"/>
              <a:buAutoNum type="arabicPeriod"/>
            </a:pPr>
            <a:r>
              <a:rPr lang="en-US"/>
              <a:t>DO ask your FM chair and faculty for advice.</a:t>
            </a:r>
          </a:p>
          <a:p>
            <a:pPr marL="457200" indent="-457200">
              <a:lnSpc>
                <a:spcPct val="100000"/>
              </a:lnSpc>
              <a:buFont typeface="+mj-lt"/>
              <a:buAutoNum type="arabicPeriod"/>
            </a:pPr>
            <a:r>
              <a:rPr lang="en-US"/>
              <a:t>DO keep an open mind about the quality of each program. </a:t>
            </a:r>
          </a:p>
          <a:p>
            <a:pPr marL="457200" indent="-457200">
              <a:lnSpc>
                <a:spcPct val="100000"/>
              </a:lnSpc>
              <a:buFont typeface="+mj-lt"/>
              <a:buAutoNum type="arabicPeriod"/>
            </a:pPr>
            <a:r>
              <a:rPr lang="en-US"/>
              <a:t>DO look for the training program that best meets your unique needs and goals.</a:t>
            </a:r>
          </a:p>
          <a:p>
            <a:pPr marL="457200" indent="-457200">
              <a:lnSpc>
                <a:spcPct val="100000"/>
              </a:lnSpc>
              <a:buFont typeface="+mj-lt"/>
              <a:buAutoNum type="arabicPeriod"/>
            </a:pPr>
            <a:r>
              <a:rPr lang="en-US"/>
              <a:t>DO be wary of any source that attempts to rank programs.</a:t>
            </a:r>
          </a:p>
          <a:p>
            <a:pPr marL="457200" indent="-457200">
              <a:lnSpc>
                <a:spcPct val="100000"/>
              </a:lnSpc>
              <a:buFont typeface="+mj-lt"/>
              <a:buAutoNum type="arabicPeriod"/>
            </a:pPr>
            <a:r>
              <a:rPr lang="en-US"/>
              <a:t>DO contact physicians who are doing their residencies in your chosen field. </a:t>
            </a:r>
          </a:p>
          <a:p>
            <a:pPr marL="457200" indent="-457200">
              <a:lnSpc>
                <a:spcPct val="100000"/>
              </a:lnSpc>
              <a:buFont typeface="+mj-lt"/>
              <a:buAutoNum type="arabicPeriod"/>
            </a:pPr>
            <a:r>
              <a:rPr lang="en-US"/>
              <a:t>DO talk to students who have rotated through a program or who attend that institution. </a:t>
            </a:r>
          </a:p>
          <a:p>
            <a:pPr marL="457200" indent="-457200">
              <a:lnSpc>
                <a:spcPct val="100000"/>
              </a:lnSpc>
              <a:buFont typeface="+mj-lt"/>
              <a:buAutoNum type="arabicPeriod"/>
            </a:pPr>
            <a:r>
              <a:rPr lang="en-US"/>
              <a:t>DO apply to programs that interest you. </a:t>
            </a:r>
          </a:p>
        </p:txBody>
      </p:sp>
    </p:spTree>
    <p:extLst>
      <p:ext uri="{BB962C8B-B14F-4D97-AF65-F5344CB8AC3E}">
        <p14:creationId xmlns:p14="http://schemas.microsoft.com/office/powerpoint/2010/main" val="3702881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5EE4C-5E50-FA9B-4AFE-B612EB3FEC4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8"/>
          <a:stretch/>
        </p:blipFill>
        <p:spPr>
          <a:xfrm>
            <a:off x="341908" y="0"/>
            <a:ext cx="11508183" cy="6303539"/>
          </a:xfrm>
          <a:prstGeom prst="rect">
            <a:avLst/>
          </a:prstGeom>
        </p:spPr>
      </p:pic>
    </p:spTree>
    <p:extLst>
      <p:ext uri="{BB962C8B-B14F-4D97-AF65-F5344CB8AC3E}">
        <p14:creationId xmlns:p14="http://schemas.microsoft.com/office/powerpoint/2010/main" val="3446594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FBC1F9-374B-D2CD-00AB-F4290CF0DD0D}"/>
              </a:ext>
            </a:extLst>
          </p:cNvPr>
          <p:cNvPicPr>
            <a:picLocks noChangeAspect="1"/>
          </p:cNvPicPr>
          <p:nvPr/>
        </p:nvPicPr>
        <p:blipFill>
          <a:blip r:embed="rId2"/>
          <a:stretch>
            <a:fillRect/>
          </a:stretch>
        </p:blipFill>
        <p:spPr>
          <a:xfrm>
            <a:off x="1038848" y="636608"/>
            <a:ext cx="10114305" cy="5489524"/>
          </a:xfrm>
          <a:prstGeom prst="rect">
            <a:avLst/>
          </a:prstGeom>
        </p:spPr>
      </p:pic>
    </p:spTree>
    <p:extLst>
      <p:ext uri="{BB962C8B-B14F-4D97-AF65-F5344CB8AC3E}">
        <p14:creationId xmlns:p14="http://schemas.microsoft.com/office/powerpoint/2010/main" val="218434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A928EB-DEBB-765E-65C9-F9AABF99CE34}"/>
              </a:ext>
            </a:extLst>
          </p:cNvPr>
          <p:cNvSpPr>
            <a:spLocks noGrp="1"/>
          </p:cNvSpPr>
          <p:nvPr>
            <p:ph type="title"/>
          </p:nvPr>
        </p:nvSpPr>
        <p:spPr>
          <a:xfrm>
            <a:off x="443949" y="365125"/>
            <a:ext cx="5807763" cy="1325563"/>
          </a:xfrm>
        </p:spPr>
        <p:txBody>
          <a:bodyPr>
            <a:noAutofit/>
          </a:bodyPr>
          <a:lstStyle/>
          <a:p>
            <a:pPr>
              <a:lnSpc>
                <a:spcPct val="100000"/>
              </a:lnSpc>
              <a:spcBef>
                <a:spcPts val="0"/>
              </a:spcBef>
              <a:spcAft>
                <a:spcPts val="0"/>
              </a:spcAft>
            </a:pPr>
            <a:r>
              <a:rPr lang="en-US" sz="3200" b="0" dirty="0"/>
              <a:t>2023-24</a:t>
            </a:r>
            <a:r>
              <a:rPr lang="en-US" sz="3200" dirty="0"/>
              <a:t> </a:t>
            </a:r>
            <a:br>
              <a:rPr lang="en-US" sz="3200" dirty="0"/>
            </a:br>
            <a:r>
              <a:rPr lang="en-US" sz="3200" i="1" dirty="0"/>
              <a:t>Strolling Through the Match </a:t>
            </a:r>
            <a:r>
              <a:rPr lang="en-US" sz="3200" b="0" dirty="0"/>
              <a:t>Guidebook</a:t>
            </a:r>
          </a:p>
        </p:txBody>
      </p:sp>
      <p:sp>
        <p:nvSpPr>
          <p:cNvPr id="9" name="Content Placeholder 8">
            <a:extLst>
              <a:ext uri="{FF2B5EF4-FFF2-40B4-BE49-F238E27FC236}">
                <a16:creationId xmlns:a16="http://schemas.microsoft.com/office/drawing/2014/main" id="{2B3BC50E-51F6-68DA-6993-5251AB1846BC}"/>
              </a:ext>
            </a:extLst>
          </p:cNvPr>
          <p:cNvSpPr>
            <a:spLocks noGrp="1"/>
          </p:cNvSpPr>
          <p:nvPr>
            <p:ph sz="half" idx="2"/>
          </p:nvPr>
        </p:nvSpPr>
        <p:spPr>
          <a:xfrm>
            <a:off x="6241770" y="365124"/>
            <a:ext cx="5724939" cy="5648049"/>
          </a:xfrm>
        </p:spPr>
        <p:txBody>
          <a:bodyPr>
            <a:noAutofit/>
          </a:bodyPr>
          <a:lstStyle/>
          <a:p>
            <a:pPr marL="0" indent="0">
              <a:lnSpc>
                <a:spcPct val="100000"/>
              </a:lnSpc>
              <a:spcBef>
                <a:spcPts val="600"/>
              </a:spcBef>
              <a:buNone/>
            </a:pPr>
            <a:r>
              <a:rPr lang="en-US" sz="2000" dirty="0"/>
              <a:t>Features of the Guide</a:t>
            </a:r>
          </a:p>
          <a:p>
            <a:pPr>
              <a:lnSpc>
                <a:spcPct val="100000"/>
              </a:lnSpc>
              <a:spcBef>
                <a:spcPts val="600"/>
              </a:spcBef>
            </a:pPr>
            <a:r>
              <a:rPr lang="en-US" sz="1800" dirty="0"/>
              <a:t>How to use signaling, past experience, and geographic preference in residency applications</a:t>
            </a:r>
          </a:p>
          <a:p>
            <a:pPr>
              <a:lnSpc>
                <a:spcPct val="100000"/>
              </a:lnSpc>
              <a:spcBef>
                <a:spcPts val="600"/>
              </a:spcBef>
            </a:pPr>
            <a:r>
              <a:rPr lang="en-US" sz="1800" dirty="0"/>
              <a:t>Side-by-side comparison of residency training experiences in the primary care specialties</a:t>
            </a:r>
          </a:p>
          <a:p>
            <a:pPr>
              <a:lnSpc>
                <a:spcPct val="100000"/>
              </a:lnSpc>
              <a:spcBef>
                <a:spcPts val="600"/>
              </a:spcBef>
            </a:pPr>
            <a:r>
              <a:rPr lang="en-US" sz="1800" dirty="0"/>
              <a:t>Match statistics and strategies for successful match into family medicine</a:t>
            </a:r>
          </a:p>
          <a:p>
            <a:pPr>
              <a:lnSpc>
                <a:spcPct val="100000"/>
              </a:lnSpc>
              <a:spcBef>
                <a:spcPts val="600"/>
              </a:spcBef>
            </a:pPr>
            <a:r>
              <a:rPr lang="en-US" sz="1800" dirty="0"/>
              <a:t>Events and conferences with residency fairs</a:t>
            </a:r>
          </a:p>
          <a:p>
            <a:pPr>
              <a:lnSpc>
                <a:spcPct val="100000"/>
              </a:lnSpc>
              <a:spcBef>
                <a:spcPts val="600"/>
              </a:spcBef>
            </a:pPr>
            <a:r>
              <a:rPr lang="en-US" sz="1800" dirty="0"/>
              <a:t>Interview question lists on a variety of subjects</a:t>
            </a:r>
          </a:p>
          <a:p>
            <a:pPr>
              <a:lnSpc>
                <a:spcPct val="100000"/>
              </a:lnSpc>
              <a:spcBef>
                <a:spcPts val="600"/>
              </a:spcBef>
            </a:pPr>
            <a:r>
              <a:rPr lang="en-US" sz="1800" dirty="0"/>
              <a:t>Guidance for international medical graduates</a:t>
            </a:r>
          </a:p>
          <a:p>
            <a:pPr>
              <a:lnSpc>
                <a:spcPct val="100000"/>
              </a:lnSpc>
              <a:spcBef>
                <a:spcPts val="600"/>
              </a:spcBef>
            </a:pPr>
            <a:r>
              <a:rPr lang="en-US" sz="1800" dirty="0"/>
              <a:t>Tips on interviewing and writing CVs and personal statements</a:t>
            </a:r>
          </a:p>
          <a:p>
            <a:pPr>
              <a:lnSpc>
                <a:spcPct val="100000"/>
              </a:lnSpc>
              <a:spcBef>
                <a:spcPts val="600"/>
              </a:spcBef>
            </a:pPr>
            <a:r>
              <a:rPr lang="en-US" sz="1800" dirty="0"/>
              <a:t>Residency selection steps and program evaluation advice</a:t>
            </a:r>
          </a:p>
          <a:p>
            <a:pPr>
              <a:lnSpc>
                <a:spcPct val="100000"/>
              </a:lnSpc>
              <a:spcBef>
                <a:spcPts val="600"/>
              </a:spcBef>
            </a:pPr>
            <a:r>
              <a:rPr lang="en-US" sz="1800" dirty="0"/>
              <a:t>Real stories from students who have matched into family medicine</a:t>
            </a:r>
          </a:p>
          <a:p>
            <a:pPr>
              <a:lnSpc>
                <a:spcPct val="100000"/>
              </a:lnSpc>
              <a:spcBef>
                <a:spcPts val="600"/>
              </a:spcBef>
            </a:pPr>
            <a:r>
              <a:rPr lang="en-US" sz="1800" dirty="0"/>
              <a:t>Virtual interview advice</a:t>
            </a:r>
          </a:p>
          <a:p>
            <a:pPr>
              <a:lnSpc>
                <a:spcPct val="100000"/>
              </a:lnSpc>
              <a:spcBef>
                <a:spcPts val="600"/>
              </a:spcBef>
            </a:pPr>
            <a:r>
              <a:rPr lang="en-US" sz="1800" dirty="0"/>
              <a:t>Updated statistics on the SOAP</a:t>
            </a:r>
            <a:endParaRPr lang="en-US" sz="2000" dirty="0"/>
          </a:p>
        </p:txBody>
      </p:sp>
      <p:grpSp>
        <p:nvGrpSpPr>
          <p:cNvPr id="3" name="Group 2">
            <a:extLst>
              <a:ext uri="{FF2B5EF4-FFF2-40B4-BE49-F238E27FC236}">
                <a16:creationId xmlns:a16="http://schemas.microsoft.com/office/drawing/2014/main" id="{C836CCEA-B4D0-9EDB-4AE6-3C00486BAA4A}"/>
              </a:ext>
            </a:extLst>
          </p:cNvPr>
          <p:cNvGrpSpPr/>
          <p:nvPr/>
        </p:nvGrpSpPr>
        <p:grpSpPr>
          <a:xfrm>
            <a:off x="344906" y="2301513"/>
            <a:ext cx="5564913" cy="3880398"/>
            <a:chOff x="344906" y="2301513"/>
            <a:chExt cx="5564913" cy="3880398"/>
          </a:xfrm>
        </p:grpSpPr>
        <p:pic>
          <p:nvPicPr>
            <p:cNvPr id="8" name="Picture 7">
              <a:extLst>
                <a:ext uri="{FF2B5EF4-FFF2-40B4-BE49-F238E27FC236}">
                  <a16:creationId xmlns:a16="http://schemas.microsoft.com/office/drawing/2014/main" id="{13A33FFF-0123-923D-1587-4EE94A532A2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177313" y="2315365"/>
              <a:ext cx="2732506" cy="3866546"/>
            </a:xfrm>
            <a:prstGeom prst="rect">
              <a:avLst/>
            </a:prstGeom>
          </p:spPr>
        </p:pic>
        <p:pic>
          <p:nvPicPr>
            <p:cNvPr id="2" name="Picture 1">
              <a:extLst>
                <a:ext uri="{FF2B5EF4-FFF2-40B4-BE49-F238E27FC236}">
                  <a16:creationId xmlns:a16="http://schemas.microsoft.com/office/drawing/2014/main" id="{F52B672C-198A-37CC-C383-54C504A0D87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44906" y="2301513"/>
              <a:ext cx="2887821" cy="3866546"/>
            </a:xfrm>
            <a:prstGeom prst="rect">
              <a:avLst/>
            </a:prstGeom>
          </p:spPr>
        </p:pic>
      </p:grpSp>
    </p:spTree>
    <p:extLst>
      <p:ext uri="{BB962C8B-B14F-4D97-AF65-F5344CB8AC3E}">
        <p14:creationId xmlns:p14="http://schemas.microsoft.com/office/powerpoint/2010/main" val="4245647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0">
            <a:extLst>
              <a:ext uri="{FF2B5EF4-FFF2-40B4-BE49-F238E27FC236}">
                <a16:creationId xmlns:a16="http://schemas.microsoft.com/office/drawing/2014/main" id="{6C90780E-410B-E5C7-5FBB-288D8F58EE0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68"/>
          <a:stretch/>
        </p:blipFill>
        <p:spPr>
          <a:xfrm>
            <a:off x="134911" y="606938"/>
            <a:ext cx="11922177" cy="5108713"/>
          </a:xfrm>
          <a:prstGeom prst="rect">
            <a:avLst/>
          </a:prstGeom>
        </p:spPr>
      </p:pic>
    </p:spTree>
    <p:extLst>
      <p:ext uri="{BB962C8B-B14F-4D97-AF65-F5344CB8AC3E}">
        <p14:creationId xmlns:p14="http://schemas.microsoft.com/office/powerpoint/2010/main" val="1591765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564D2A18-4114-5977-D8E3-5E36EA839E3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3"/>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B8F0E6D6-FF7B-03FF-B4F2-C56BD8094F7F}"/>
              </a:ext>
            </a:extLst>
          </p:cNvPr>
          <p:cNvSpPr>
            <a:spLocks noGrp="1"/>
          </p:cNvSpPr>
          <p:nvPr>
            <p:ph type="title"/>
          </p:nvPr>
        </p:nvSpPr>
        <p:spPr>
          <a:xfrm>
            <a:off x="838200" y="365125"/>
            <a:ext cx="5025887" cy="1325563"/>
          </a:xfrm>
        </p:spPr>
        <p:txBody>
          <a:bodyPr>
            <a:noAutofit/>
          </a:bodyPr>
          <a:lstStyle/>
          <a:p>
            <a:r>
              <a:rPr lang="en-US" dirty="0"/>
              <a:t>Wellbeing During Interview Season</a:t>
            </a:r>
          </a:p>
        </p:txBody>
      </p:sp>
      <p:sp>
        <p:nvSpPr>
          <p:cNvPr id="3" name="Text Placeholder 2">
            <a:extLst>
              <a:ext uri="{FF2B5EF4-FFF2-40B4-BE49-F238E27FC236}">
                <a16:creationId xmlns:a16="http://schemas.microsoft.com/office/drawing/2014/main" id="{79743E98-B780-1F50-15C2-FE0AB5608ECF}"/>
              </a:ext>
            </a:extLst>
          </p:cNvPr>
          <p:cNvSpPr>
            <a:spLocks noGrp="1"/>
          </p:cNvSpPr>
          <p:nvPr>
            <p:ph sz="half" idx="1"/>
          </p:nvPr>
        </p:nvSpPr>
        <p:spPr>
          <a:xfrm>
            <a:off x="838200" y="2534477"/>
            <a:ext cx="5181600" cy="3642485"/>
          </a:xfrm>
        </p:spPr>
        <p:txBody>
          <a:bodyPr/>
          <a:lstStyle/>
          <a:p>
            <a:pPr marL="342900" indent="-342900">
              <a:buFont typeface="Arial" panose="020B0604020202020204" pitchFamily="34" charset="0"/>
              <a:buChar char="•"/>
            </a:pPr>
            <a:r>
              <a:rPr lang="en-US" dirty="0"/>
              <a:t>Know your worth</a:t>
            </a:r>
          </a:p>
          <a:p>
            <a:pPr marL="342900" indent="-342900">
              <a:buFont typeface="Arial" panose="020B0604020202020204" pitchFamily="34" charset="0"/>
              <a:buChar char="•"/>
            </a:pPr>
            <a:r>
              <a:rPr lang="en-US" dirty="0"/>
              <a:t>Put things in perspective</a:t>
            </a:r>
          </a:p>
          <a:p>
            <a:pPr marL="342900" indent="-342900">
              <a:buFont typeface="Arial" panose="020B0604020202020204" pitchFamily="34" charset="0"/>
              <a:buChar char="•"/>
            </a:pPr>
            <a:r>
              <a:rPr lang="en-US" dirty="0"/>
              <a:t>Build yourself up</a:t>
            </a:r>
          </a:p>
          <a:p>
            <a:pPr marL="342900" indent="-342900">
              <a:buFont typeface="Arial" panose="020B0604020202020204" pitchFamily="34" charset="0"/>
              <a:buChar char="•"/>
            </a:pPr>
            <a:r>
              <a:rPr lang="en-US" dirty="0"/>
              <a:t>Reach out for support</a:t>
            </a:r>
          </a:p>
          <a:p>
            <a:pPr marL="342900" indent="-342900">
              <a:buFont typeface="Arial" panose="020B0604020202020204" pitchFamily="34" charset="0"/>
              <a:buChar char="•"/>
            </a:pPr>
            <a:r>
              <a:rPr lang="en-US" dirty="0"/>
              <a:t>Let go of mistakes</a:t>
            </a:r>
          </a:p>
        </p:txBody>
      </p:sp>
    </p:spTree>
    <p:extLst>
      <p:ext uri="{BB962C8B-B14F-4D97-AF65-F5344CB8AC3E}">
        <p14:creationId xmlns:p14="http://schemas.microsoft.com/office/powerpoint/2010/main" val="29742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53685F-EFE4-1067-AB4C-80BF9013EE7E}"/>
              </a:ext>
            </a:extLst>
          </p:cNvPr>
          <p:cNvSpPr>
            <a:spLocks noGrp="1"/>
          </p:cNvSpPr>
          <p:nvPr>
            <p:ph type="title"/>
          </p:nvPr>
        </p:nvSpPr>
        <p:spPr/>
        <p:txBody>
          <a:bodyPr/>
          <a:lstStyle/>
          <a:p>
            <a:r>
              <a:rPr lang="en-US" dirty="0"/>
              <a:t>Residency</a:t>
            </a:r>
          </a:p>
        </p:txBody>
      </p:sp>
    </p:spTree>
    <p:extLst>
      <p:ext uri="{BB962C8B-B14F-4D97-AF65-F5344CB8AC3E}">
        <p14:creationId xmlns:p14="http://schemas.microsoft.com/office/powerpoint/2010/main" val="2857282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189B37-56C9-CC12-DDA3-3C4376AADA39}"/>
              </a:ext>
            </a:extLst>
          </p:cNvPr>
          <p:cNvPicPr>
            <a:picLocks noChangeAspect="1"/>
          </p:cNvPicPr>
          <p:nvPr/>
        </p:nvPicPr>
        <p:blipFill>
          <a:blip r:embed="rId3"/>
          <a:stretch>
            <a:fillRect/>
          </a:stretch>
        </p:blipFill>
        <p:spPr>
          <a:xfrm>
            <a:off x="1797165" y="127544"/>
            <a:ext cx="8597670" cy="5934349"/>
          </a:xfrm>
          <a:prstGeom prst="rect">
            <a:avLst/>
          </a:prstGeom>
        </p:spPr>
      </p:pic>
      <p:sp>
        <p:nvSpPr>
          <p:cNvPr id="9" name="TextBox 8">
            <a:extLst>
              <a:ext uri="{FF2B5EF4-FFF2-40B4-BE49-F238E27FC236}">
                <a16:creationId xmlns:a16="http://schemas.microsoft.com/office/drawing/2014/main" id="{FE105A5B-2AF8-52EF-8F94-2DAE5414E7B4}"/>
              </a:ext>
            </a:extLst>
          </p:cNvPr>
          <p:cNvSpPr txBox="1"/>
          <p:nvPr/>
        </p:nvSpPr>
        <p:spPr>
          <a:xfrm>
            <a:off x="725883" y="6061893"/>
            <a:ext cx="6093500" cy="246221"/>
          </a:xfrm>
          <a:prstGeom prst="rect">
            <a:avLst/>
          </a:prstGeom>
          <a:noFill/>
        </p:spPr>
        <p:txBody>
          <a:bodyPr wrap="square">
            <a:spAutoFit/>
          </a:bodyPr>
          <a:lstStyle/>
          <a:p>
            <a:r>
              <a:rPr lang="en-US" sz="1000" i="1" dirty="0">
                <a:solidFill>
                  <a:schemeClr val="tx2"/>
                </a:solidFill>
                <a:hlinkClick r:id="rId4">
                  <a:extLst>
                    <a:ext uri="{A12FA001-AC4F-418D-AE19-62706E023703}">
                      <ahyp:hlinkClr xmlns:ahyp="http://schemas.microsoft.com/office/drawing/2018/hyperlinkcolor" val="tx"/>
                    </a:ext>
                  </a:extLst>
                </a:hlinkClick>
              </a:rPr>
              <a:t>https://www.acgme.org/about/overview/</a:t>
            </a:r>
            <a:r>
              <a:rPr lang="en-US" sz="1000" i="1" dirty="0">
                <a:solidFill>
                  <a:schemeClr val="tx2"/>
                </a:solidFill>
              </a:rPr>
              <a:t>  accessed 7/11/23 </a:t>
            </a:r>
          </a:p>
        </p:txBody>
      </p:sp>
    </p:spTree>
    <p:extLst>
      <p:ext uri="{BB962C8B-B14F-4D97-AF65-F5344CB8AC3E}">
        <p14:creationId xmlns:p14="http://schemas.microsoft.com/office/powerpoint/2010/main" val="1221336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68E39-1C4B-F842-8681-21F2BBDA30D3}"/>
              </a:ext>
            </a:extLst>
          </p:cNvPr>
          <p:cNvSpPr>
            <a:spLocks noGrp="1"/>
          </p:cNvSpPr>
          <p:nvPr>
            <p:ph type="title"/>
          </p:nvPr>
        </p:nvSpPr>
        <p:spPr/>
        <p:txBody>
          <a:bodyPr/>
          <a:lstStyle/>
          <a:p>
            <a:r>
              <a:rPr lang="en-US"/>
              <a:t>Overview of Residency Timeline</a:t>
            </a:r>
          </a:p>
        </p:txBody>
      </p:sp>
      <p:grpSp>
        <p:nvGrpSpPr>
          <p:cNvPr id="10" name="Group 9">
            <a:extLst>
              <a:ext uri="{FF2B5EF4-FFF2-40B4-BE49-F238E27FC236}">
                <a16:creationId xmlns:a16="http://schemas.microsoft.com/office/drawing/2014/main" id="{BF83BA48-9CD3-939D-A73E-9FF23888B1D9}"/>
              </a:ext>
            </a:extLst>
          </p:cNvPr>
          <p:cNvGrpSpPr/>
          <p:nvPr/>
        </p:nvGrpSpPr>
        <p:grpSpPr>
          <a:xfrm>
            <a:off x="1746671" y="1340709"/>
            <a:ext cx="8698657" cy="4841339"/>
            <a:chOff x="1835091" y="1262270"/>
            <a:chExt cx="8698657" cy="4841339"/>
          </a:xfrm>
        </p:grpSpPr>
        <p:graphicFrame>
          <p:nvGraphicFramePr>
            <p:cNvPr id="7" name="Diagram 6">
              <a:extLst>
                <a:ext uri="{FF2B5EF4-FFF2-40B4-BE49-F238E27FC236}">
                  <a16:creationId xmlns:a16="http://schemas.microsoft.com/office/drawing/2014/main" id="{DFC8C7FF-A282-BFF6-CFB4-270BB40644E1}"/>
                </a:ext>
              </a:extLst>
            </p:cNvPr>
            <p:cNvGraphicFramePr/>
            <p:nvPr>
              <p:extLst>
                <p:ext uri="{D42A27DB-BD31-4B8C-83A1-F6EECF244321}">
                  <p14:modId xmlns:p14="http://schemas.microsoft.com/office/powerpoint/2010/main" val="1711512301"/>
                </p:ext>
              </p:extLst>
            </p:nvPr>
          </p:nvGraphicFramePr>
          <p:xfrm>
            <a:off x="1835091" y="1262270"/>
            <a:ext cx="8521817" cy="1964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165FF106-D753-031C-7A26-4110F176C48F}"/>
                </a:ext>
              </a:extLst>
            </p:cNvPr>
            <p:cNvGraphicFramePr/>
            <p:nvPr>
              <p:extLst>
                <p:ext uri="{D42A27DB-BD31-4B8C-83A1-F6EECF244321}">
                  <p14:modId xmlns:p14="http://schemas.microsoft.com/office/powerpoint/2010/main" val="1922732375"/>
                </p:ext>
              </p:extLst>
            </p:nvPr>
          </p:nvGraphicFramePr>
          <p:xfrm>
            <a:off x="2032001" y="3020992"/>
            <a:ext cx="6953813" cy="30826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Rounded Corners 8">
              <a:extLst>
                <a:ext uri="{FF2B5EF4-FFF2-40B4-BE49-F238E27FC236}">
                  <a16:creationId xmlns:a16="http://schemas.microsoft.com/office/drawing/2014/main" id="{1E7D44F4-5778-7AF9-6BE0-A0328B2C844E}"/>
                </a:ext>
              </a:extLst>
            </p:cNvPr>
            <p:cNvSpPr/>
            <p:nvPr/>
          </p:nvSpPr>
          <p:spPr>
            <a:xfrm>
              <a:off x="9182724" y="3020991"/>
              <a:ext cx="1351024" cy="3082617"/>
            </a:xfrm>
            <a:prstGeom prst="roundRect">
              <a:avLst/>
            </a:prstGeom>
            <a:solidFill>
              <a:schemeClr val="accent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a:ln>
                    <a:noFill/>
                  </a:ln>
                  <a:solidFill>
                    <a:schemeClr val="bg2">
                      <a:lumMod val="10000"/>
                    </a:schemeClr>
                  </a:solidFill>
                  <a:effectLst/>
                  <a:uLnTx/>
                  <a:uFillTx/>
                  <a:latin typeface="Arial"/>
                  <a:ea typeface="+mn-ea"/>
                  <a:cs typeface="+mn-cs"/>
                </a:rPr>
                <a:t>Advanced Training </a:t>
              </a:r>
            </a:p>
          </p:txBody>
        </p:sp>
      </p:grpSp>
    </p:spTree>
    <p:extLst>
      <p:ext uri="{BB962C8B-B14F-4D97-AF65-F5344CB8AC3E}">
        <p14:creationId xmlns:p14="http://schemas.microsoft.com/office/powerpoint/2010/main" val="857883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F1E6C8-307F-E9B8-B26B-943388B103F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02890"/>
            <a:ext cx="6965069" cy="6652220"/>
          </a:xfrm>
          <a:prstGeom prst="rect">
            <a:avLst/>
          </a:prstGeom>
        </p:spPr>
      </p:pic>
      <p:grpSp>
        <p:nvGrpSpPr>
          <p:cNvPr id="7" name="Group 6">
            <a:extLst>
              <a:ext uri="{FF2B5EF4-FFF2-40B4-BE49-F238E27FC236}">
                <a16:creationId xmlns:a16="http://schemas.microsoft.com/office/drawing/2014/main" id="{4C140C8F-5A39-A312-4FEE-9BFEA44068D3}"/>
              </a:ext>
            </a:extLst>
          </p:cNvPr>
          <p:cNvGrpSpPr/>
          <p:nvPr/>
        </p:nvGrpSpPr>
        <p:grpSpPr>
          <a:xfrm>
            <a:off x="8473765" y="519506"/>
            <a:ext cx="3076733" cy="1544732"/>
            <a:chOff x="648574" y="579140"/>
            <a:chExt cx="3076733" cy="1544732"/>
          </a:xfrm>
        </p:grpSpPr>
        <p:pic>
          <p:nvPicPr>
            <p:cNvPr id="5" name="Picture 4">
              <a:extLst>
                <a:ext uri="{FF2B5EF4-FFF2-40B4-BE49-F238E27FC236}">
                  <a16:creationId xmlns:a16="http://schemas.microsoft.com/office/drawing/2014/main" id="{E0DC12CE-A2B6-9CA0-EDE3-B5B658F589DE}"/>
                </a:ext>
              </a:extLst>
            </p:cNvPr>
            <p:cNvPicPr>
              <a:picLocks noChangeAspect="1"/>
            </p:cNvPicPr>
            <p:nvPr/>
          </p:nvPicPr>
          <p:blipFill>
            <a:blip r:embed="rId3"/>
            <a:stretch>
              <a:fillRect/>
            </a:stretch>
          </p:blipFill>
          <p:spPr>
            <a:xfrm>
              <a:off x="648574" y="1225301"/>
              <a:ext cx="3076733" cy="898571"/>
            </a:xfrm>
            <a:prstGeom prst="rect">
              <a:avLst/>
            </a:prstGeom>
          </p:spPr>
        </p:pic>
        <p:pic>
          <p:nvPicPr>
            <p:cNvPr id="6" name="Picture 2" descr="ACGME Home">
              <a:extLst>
                <a:ext uri="{FF2B5EF4-FFF2-40B4-BE49-F238E27FC236}">
                  <a16:creationId xmlns:a16="http://schemas.microsoft.com/office/drawing/2014/main" id="{BEAAEA6F-2959-D44B-E645-963C02D084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6126" y="579140"/>
              <a:ext cx="2901628" cy="6461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9226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Diagram 32">
            <a:extLst>
              <a:ext uri="{FF2B5EF4-FFF2-40B4-BE49-F238E27FC236}">
                <a16:creationId xmlns:a16="http://schemas.microsoft.com/office/drawing/2014/main" id="{3CB2CBF4-8302-34A9-7083-BACEF957195F}"/>
              </a:ext>
            </a:extLst>
          </p:cNvPr>
          <p:cNvGraphicFramePr/>
          <p:nvPr>
            <p:extLst>
              <p:ext uri="{D42A27DB-BD31-4B8C-83A1-F6EECF244321}">
                <p14:modId xmlns:p14="http://schemas.microsoft.com/office/powerpoint/2010/main" val="687624149"/>
              </p:ext>
            </p:extLst>
          </p:nvPr>
        </p:nvGraphicFramePr>
        <p:xfrm>
          <a:off x="447748" y="719666"/>
          <a:ext cx="1017417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0964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3243-4D0E-5082-8851-E98B66E152A0}"/>
              </a:ext>
            </a:extLst>
          </p:cNvPr>
          <p:cNvSpPr>
            <a:spLocks noGrp="1"/>
          </p:cNvSpPr>
          <p:nvPr>
            <p:ph type="title"/>
          </p:nvPr>
        </p:nvSpPr>
        <p:spPr/>
        <p:txBody>
          <a:bodyPr/>
          <a:lstStyle/>
          <a:p>
            <a:r>
              <a:rPr lang="en-US"/>
              <a:t>ACGME FM Updates</a:t>
            </a:r>
          </a:p>
        </p:txBody>
      </p:sp>
      <p:graphicFrame>
        <p:nvGraphicFramePr>
          <p:cNvPr id="7" name="Content Placeholder 4">
            <a:extLst>
              <a:ext uri="{FF2B5EF4-FFF2-40B4-BE49-F238E27FC236}">
                <a16:creationId xmlns:a16="http://schemas.microsoft.com/office/drawing/2014/main" id="{85CC6D52-D17B-E6BD-A4C2-DDC7E99F3D3B}"/>
              </a:ext>
            </a:extLst>
          </p:cNvPr>
          <p:cNvGraphicFramePr>
            <a:graphicFrameLocks/>
          </p:cNvGraphicFramePr>
          <p:nvPr>
            <p:extLst>
              <p:ext uri="{D42A27DB-BD31-4B8C-83A1-F6EECF244321}">
                <p14:modId xmlns:p14="http://schemas.microsoft.com/office/powerpoint/2010/main" val="1530693472"/>
              </p:ext>
            </p:extLst>
          </p:nvPr>
        </p:nvGraphicFramePr>
        <p:xfrm>
          <a:off x="838201" y="1825625"/>
          <a:ext cx="881546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9639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D4E1C8-26A3-A80D-EC22-DED845BFCAB6}"/>
              </a:ext>
            </a:extLst>
          </p:cNvPr>
          <p:cNvSpPr>
            <a:spLocks noGrp="1"/>
          </p:cNvSpPr>
          <p:nvPr>
            <p:ph type="title"/>
          </p:nvPr>
        </p:nvSpPr>
        <p:spPr/>
        <p:txBody>
          <a:bodyPr>
            <a:normAutofit/>
          </a:bodyPr>
          <a:lstStyle/>
          <a:p>
            <a:r>
              <a:rPr lang="en-US"/>
              <a:t>Training in Family Medicine</a:t>
            </a:r>
          </a:p>
        </p:txBody>
      </p:sp>
      <p:sp>
        <p:nvSpPr>
          <p:cNvPr id="5" name="Text Placeholder 4">
            <a:extLst>
              <a:ext uri="{FF2B5EF4-FFF2-40B4-BE49-F238E27FC236}">
                <a16:creationId xmlns:a16="http://schemas.microsoft.com/office/drawing/2014/main" id="{5FC0078E-11F2-53E6-74F7-DEAA0B7041B5}"/>
              </a:ext>
            </a:extLst>
          </p:cNvPr>
          <p:cNvSpPr>
            <a:spLocks noGrp="1"/>
          </p:cNvSpPr>
          <p:nvPr>
            <p:ph sz="half" idx="1"/>
          </p:nvPr>
        </p:nvSpPr>
        <p:spPr/>
        <p:txBody>
          <a:bodyPr>
            <a:noAutofit/>
          </a:bodyPr>
          <a:lstStyle/>
          <a:p>
            <a:pPr marL="0" indent="0">
              <a:lnSpc>
                <a:spcPct val="100000"/>
              </a:lnSpc>
              <a:spcBef>
                <a:spcPts val="0"/>
              </a:spcBef>
              <a:spcAft>
                <a:spcPts val="600"/>
              </a:spcAft>
              <a:buNone/>
            </a:pPr>
            <a:r>
              <a:rPr lang="en-US" dirty="0"/>
              <a:t>Three to four-year residency</a:t>
            </a:r>
          </a:p>
          <a:p>
            <a:pPr marL="342900" indent="-342900">
              <a:lnSpc>
                <a:spcPct val="100000"/>
              </a:lnSpc>
              <a:spcBef>
                <a:spcPts val="0"/>
              </a:spcBef>
              <a:spcAft>
                <a:spcPts val="0"/>
              </a:spcAft>
              <a:buFont typeface="Arial" panose="020B0604020202020204" pitchFamily="34" charset="0"/>
              <a:buChar char="•"/>
            </a:pPr>
            <a:r>
              <a:rPr lang="en-US" sz="2000" dirty="0"/>
              <a:t>Ambulatory medicine</a:t>
            </a:r>
          </a:p>
          <a:p>
            <a:pPr marL="342900" indent="-342900">
              <a:lnSpc>
                <a:spcPct val="100000"/>
              </a:lnSpc>
              <a:spcBef>
                <a:spcPts val="0"/>
              </a:spcBef>
              <a:spcAft>
                <a:spcPts val="0"/>
              </a:spcAft>
              <a:buFont typeface="Arial" panose="020B0604020202020204" pitchFamily="34" charset="0"/>
              <a:buChar char="•"/>
            </a:pPr>
            <a:r>
              <a:rPr lang="en-US" sz="2000" dirty="0"/>
              <a:t>Hospital medicine</a:t>
            </a:r>
          </a:p>
          <a:p>
            <a:pPr marL="342900" indent="-342900">
              <a:lnSpc>
                <a:spcPct val="100000"/>
              </a:lnSpc>
              <a:spcBef>
                <a:spcPts val="0"/>
              </a:spcBef>
              <a:spcAft>
                <a:spcPts val="0"/>
              </a:spcAft>
              <a:buFont typeface="Arial" panose="020B0604020202020204" pitchFamily="34" charset="0"/>
              <a:buChar char="•"/>
            </a:pPr>
            <a:r>
              <a:rPr lang="en-US" sz="2000" dirty="0"/>
              <a:t>Pediatrics</a:t>
            </a:r>
          </a:p>
          <a:p>
            <a:pPr marL="342900" indent="-342900">
              <a:lnSpc>
                <a:spcPct val="100000"/>
              </a:lnSpc>
              <a:spcBef>
                <a:spcPts val="0"/>
              </a:spcBef>
              <a:spcAft>
                <a:spcPts val="0"/>
              </a:spcAft>
              <a:buFont typeface="Arial" panose="020B0604020202020204" pitchFamily="34" charset="0"/>
              <a:buChar char="•"/>
            </a:pPr>
            <a:r>
              <a:rPr lang="en-US" sz="2000" dirty="0"/>
              <a:t>OBGYN</a:t>
            </a:r>
          </a:p>
          <a:p>
            <a:pPr marL="342900" indent="-342900">
              <a:lnSpc>
                <a:spcPct val="100000"/>
              </a:lnSpc>
              <a:spcBef>
                <a:spcPts val="0"/>
              </a:spcBef>
              <a:spcAft>
                <a:spcPts val="0"/>
              </a:spcAft>
              <a:buFont typeface="Arial" panose="020B0604020202020204" pitchFamily="34" charset="0"/>
              <a:buChar char="•"/>
            </a:pPr>
            <a:r>
              <a:rPr lang="en-US" sz="2000" dirty="0"/>
              <a:t>Surgery &amp; Special Surgery</a:t>
            </a:r>
          </a:p>
          <a:p>
            <a:pPr marL="342900" indent="-342900">
              <a:lnSpc>
                <a:spcPct val="100000"/>
              </a:lnSpc>
              <a:spcBef>
                <a:spcPts val="0"/>
              </a:spcBef>
              <a:spcAft>
                <a:spcPts val="0"/>
              </a:spcAft>
              <a:buFont typeface="Arial" panose="020B0604020202020204" pitchFamily="34" charset="0"/>
              <a:buChar char="•"/>
            </a:pPr>
            <a:r>
              <a:rPr lang="en-US" sz="2000" dirty="0"/>
              <a:t>Community Medicine</a:t>
            </a:r>
          </a:p>
          <a:p>
            <a:pPr marL="342900" indent="-342900">
              <a:lnSpc>
                <a:spcPct val="100000"/>
              </a:lnSpc>
              <a:spcBef>
                <a:spcPts val="0"/>
              </a:spcBef>
              <a:spcAft>
                <a:spcPts val="0"/>
              </a:spcAft>
              <a:buFont typeface="Arial" panose="020B0604020202020204" pitchFamily="34" charset="0"/>
              <a:buChar char="•"/>
            </a:pPr>
            <a:r>
              <a:rPr lang="en-US" sz="2000" dirty="0"/>
              <a:t>Health Care Systems</a:t>
            </a:r>
          </a:p>
          <a:p>
            <a:pPr marL="342900" indent="-342900">
              <a:lnSpc>
                <a:spcPct val="100000"/>
              </a:lnSpc>
              <a:spcBef>
                <a:spcPts val="0"/>
              </a:spcBef>
              <a:spcAft>
                <a:spcPts val="0"/>
              </a:spcAft>
              <a:buFont typeface="Arial" panose="020B0604020202020204" pitchFamily="34" charset="0"/>
              <a:buChar char="•"/>
            </a:pPr>
            <a:r>
              <a:rPr lang="en-US" sz="2000" dirty="0"/>
              <a:t>Community Medicine</a:t>
            </a:r>
          </a:p>
          <a:p>
            <a:pPr marL="342900" indent="-342900">
              <a:lnSpc>
                <a:spcPct val="100000"/>
              </a:lnSpc>
              <a:spcBef>
                <a:spcPts val="0"/>
              </a:spcBef>
              <a:spcAft>
                <a:spcPts val="0"/>
              </a:spcAft>
              <a:buFont typeface="Arial" panose="020B0604020202020204" pitchFamily="34" charset="0"/>
              <a:buChar char="•"/>
            </a:pPr>
            <a:r>
              <a:rPr lang="en-US" sz="2000" dirty="0"/>
              <a:t>Geriatrics</a:t>
            </a:r>
          </a:p>
          <a:p>
            <a:pPr marL="342900" indent="-342900">
              <a:lnSpc>
                <a:spcPct val="100000"/>
              </a:lnSpc>
              <a:spcBef>
                <a:spcPts val="0"/>
              </a:spcBef>
              <a:spcAft>
                <a:spcPts val="0"/>
              </a:spcAft>
              <a:buFont typeface="Arial" panose="020B0604020202020204" pitchFamily="34" charset="0"/>
              <a:buChar char="•"/>
            </a:pPr>
            <a:r>
              <a:rPr lang="en-US" sz="2000" dirty="0"/>
              <a:t>Sports Medicine</a:t>
            </a:r>
          </a:p>
          <a:p>
            <a:pPr marL="342900" indent="-342900">
              <a:lnSpc>
                <a:spcPct val="100000"/>
              </a:lnSpc>
              <a:spcBef>
                <a:spcPts val="0"/>
              </a:spcBef>
              <a:spcAft>
                <a:spcPts val="0"/>
              </a:spcAft>
              <a:buFont typeface="Arial" panose="020B0604020202020204" pitchFamily="34" charset="0"/>
              <a:buChar char="•"/>
            </a:pPr>
            <a:r>
              <a:rPr lang="en-US" sz="2000" dirty="0"/>
              <a:t>Musculoskeletal Medicine</a:t>
            </a:r>
          </a:p>
          <a:p>
            <a:pPr marL="342900" indent="-342900">
              <a:lnSpc>
                <a:spcPct val="100000"/>
              </a:lnSpc>
              <a:spcBef>
                <a:spcPts val="0"/>
              </a:spcBef>
              <a:spcAft>
                <a:spcPts val="0"/>
              </a:spcAft>
              <a:buFont typeface="Arial" panose="020B0604020202020204" pitchFamily="34" charset="0"/>
              <a:buChar char="•"/>
            </a:pPr>
            <a:r>
              <a:rPr lang="en-US" sz="2000" dirty="0"/>
              <a:t>Electives, etc.</a:t>
            </a:r>
          </a:p>
        </p:txBody>
      </p:sp>
      <p:sp>
        <p:nvSpPr>
          <p:cNvPr id="2" name="Content Placeholder 1">
            <a:extLst>
              <a:ext uri="{FF2B5EF4-FFF2-40B4-BE49-F238E27FC236}">
                <a16:creationId xmlns:a16="http://schemas.microsoft.com/office/drawing/2014/main" id="{5B06112D-67CD-28FD-5987-A8DE059E8D40}"/>
              </a:ext>
            </a:extLst>
          </p:cNvPr>
          <p:cNvSpPr>
            <a:spLocks noGrp="1"/>
          </p:cNvSpPr>
          <p:nvPr>
            <p:ph sz="half" idx="2"/>
          </p:nvPr>
        </p:nvSpPr>
        <p:spPr/>
        <p:txBody>
          <a:bodyPr>
            <a:noAutofit/>
          </a:bodyPr>
          <a:lstStyle/>
          <a:p>
            <a:pPr marL="0" indent="0">
              <a:lnSpc>
                <a:spcPct val="100000"/>
              </a:lnSpc>
              <a:spcBef>
                <a:spcPts val="0"/>
              </a:spcBef>
              <a:spcAft>
                <a:spcPts val="600"/>
              </a:spcAft>
              <a:buNone/>
            </a:pPr>
            <a:r>
              <a:rPr lang="en-US" dirty="0"/>
              <a:t>Fellowship Opportunities</a:t>
            </a:r>
          </a:p>
          <a:p>
            <a:pPr marL="342900" indent="-342900">
              <a:lnSpc>
                <a:spcPct val="100000"/>
              </a:lnSpc>
              <a:spcBef>
                <a:spcPts val="0"/>
              </a:spcBef>
              <a:buFont typeface="Arial" panose="020B0604020202020204" pitchFamily="34" charset="0"/>
              <a:buChar char="•"/>
            </a:pPr>
            <a:r>
              <a:rPr lang="en-US" sz="2000" dirty="0"/>
              <a:t>Women’s Health/OBGYN</a:t>
            </a:r>
          </a:p>
          <a:p>
            <a:pPr marL="342900" indent="-342900">
              <a:lnSpc>
                <a:spcPct val="100000"/>
              </a:lnSpc>
              <a:spcBef>
                <a:spcPts val="0"/>
              </a:spcBef>
              <a:buFont typeface="Arial" panose="020B0604020202020204" pitchFamily="34" charset="0"/>
              <a:buChar char="•"/>
            </a:pPr>
            <a:r>
              <a:rPr lang="en-US" sz="2000" dirty="0"/>
              <a:t>Geriatrics</a:t>
            </a:r>
          </a:p>
          <a:p>
            <a:pPr marL="342900" indent="-342900">
              <a:lnSpc>
                <a:spcPct val="100000"/>
              </a:lnSpc>
              <a:spcBef>
                <a:spcPts val="0"/>
              </a:spcBef>
              <a:buFont typeface="Arial" panose="020B0604020202020204" pitchFamily="34" charset="0"/>
              <a:buChar char="•"/>
            </a:pPr>
            <a:r>
              <a:rPr lang="en-US" sz="2000" dirty="0"/>
              <a:t>Sports Medicine</a:t>
            </a:r>
          </a:p>
          <a:p>
            <a:pPr marL="342900" indent="-342900">
              <a:lnSpc>
                <a:spcPct val="100000"/>
              </a:lnSpc>
              <a:spcBef>
                <a:spcPts val="0"/>
              </a:spcBef>
              <a:buFont typeface="Arial" panose="020B0604020202020204" pitchFamily="34" charset="0"/>
              <a:buChar char="•"/>
            </a:pPr>
            <a:r>
              <a:rPr lang="en-US" sz="2000" dirty="0"/>
              <a:t>Adolescent Medicine</a:t>
            </a:r>
          </a:p>
          <a:p>
            <a:pPr marL="342900" indent="-342900">
              <a:lnSpc>
                <a:spcPct val="100000"/>
              </a:lnSpc>
              <a:spcBef>
                <a:spcPts val="0"/>
              </a:spcBef>
              <a:buFont typeface="Arial" panose="020B0604020202020204" pitchFamily="34" charset="0"/>
              <a:buChar char="•"/>
            </a:pPr>
            <a:r>
              <a:rPr lang="en-US" sz="2000" dirty="0"/>
              <a:t>Hospice &amp; Palliative Med</a:t>
            </a:r>
          </a:p>
          <a:p>
            <a:pPr marL="342900" indent="-342900">
              <a:lnSpc>
                <a:spcPct val="100000"/>
              </a:lnSpc>
              <a:spcBef>
                <a:spcPts val="0"/>
              </a:spcBef>
              <a:buFont typeface="Arial" panose="020B0604020202020204" pitchFamily="34" charset="0"/>
              <a:buChar char="•"/>
            </a:pPr>
            <a:r>
              <a:rPr lang="en-US" sz="2000" dirty="0"/>
              <a:t>Clinical Informatics</a:t>
            </a:r>
          </a:p>
          <a:p>
            <a:pPr marL="342900" indent="-342900">
              <a:lnSpc>
                <a:spcPct val="100000"/>
              </a:lnSpc>
              <a:spcBef>
                <a:spcPts val="0"/>
              </a:spcBef>
              <a:buFont typeface="Arial" panose="020B0604020202020204" pitchFamily="34" charset="0"/>
              <a:buChar char="•"/>
            </a:pPr>
            <a:r>
              <a:rPr lang="en-US" sz="2000" dirty="0"/>
              <a:t>Emergency Medicine</a:t>
            </a:r>
          </a:p>
          <a:p>
            <a:pPr marL="342900" indent="-342900">
              <a:lnSpc>
                <a:spcPct val="100000"/>
              </a:lnSpc>
              <a:spcBef>
                <a:spcPts val="0"/>
              </a:spcBef>
              <a:buFont typeface="Arial" panose="020B0604020202020204" pitchFamily="34" charset="0"/>
              <a:buChar char="•"/>
            </a:pPr>
            <a:r>
              <a:rPr lang="en-US" sz="2000" dirty="0"/>
              <a:t>Faculty Development</a:t>
            </a:r>
          </a:p>
          <a:p>
            <a:pPr marL="342900" indent="-342900">
              <a:lnSpc>
                <a:spcPct val="100000"/>
              </a:lnSpc>
              <a:spcBef>
                <a:spcPts val="0"/>
              </a:spcBef>
              <a:buFont typeface="Arial" panose="020B0604020202020204" pitchFamily="34" charset="0"/>
              <a:buChar char="•"/>
            </a:pPr>
            <a:r>
              <a:rPr lang="en-US" sz="2000" dirty="0"/>
              <a:t>International Medicine</a:t>
            </a:r>
          </a:p>
          <a:p>
            <a:pPr marL="342900" indent="-342900">
              <a:lnSpc>
                <a:spcPct val="100000"/>
              </a:lnSpc>
              <a:spcBef>
                <a:spcPts val="0"/>
              </a:spcBef>
              <a:buFont typeface="Arial" panose="020B0604020202020204" pitchFamily="34" charset="0"/>
              <a:buChar char="•"/>
            </a:pPr>
            <a:r>
              <a:rPr lang="en-US" sz="2000" dirty="0"/>
              <a:t>Research</a:t>
            </a:r>
          </a:p>
          <a:p>
            <a:pPr marL="342900" indent="-342900">
              <a:lnSpc>
                <a:spcPct val="100000"/>
              </a:lnSpc>
              <a:spcBef>
                <a:spcPts val="0"/>
              </a:spcBef>
              <a:buFont typeface="Arial" panose="020B0604020202020204" pitchFamily="34" charset="0"/>
              <a:buChar char="•"/>
            </a:pPr>
            <a:r>
              <a:rPr lang="en-US" sz="2000" dirty="0"/>
              <a:t>Rural Medicine</a:t>
            </a:r>
          </a:p>
          <a:p>
            <a:pPr marL="342900" indent="-342900">
              <a:lnSpc>
                <a:spcPct val="100000"/>
              </a:lnSpc>
              <a:spcBef>
                <a:spcPts val="0"/>
              </a:spcBef>
              <a:buFont typeface="Arial" panose="020B0604020202020204" pitchFamily="34" charset="0"/>
              <a:buChar char="•"/>
            </a:pPr>
            <a:r>
              <a:rPr lang="en-US" sz="2000" dirty="0"/>
              <a:t>Substance Abuse</a:t>
            </a:r>
          </a:p>
        </p:txBody>
      </p:sp>
    </p:spTree>
    <p:extLst>
      <p:ext uri="{BB962C8B-B14F-4D97-AF65-F5344CB8AC3E}">
        <p14:creationId xmlns:p14="http://schemas.microsoft.com/office/powerpoint/2010/main" val="1707726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EE30B-CD20-B1D0-972D-0CEE6F8C3507}"/>
              </a:ext>
            </a:extLst>
          </p:cNvPr>
          <p:cNvPicPr>
            <a:picLocks noChangeAspect="1"/>
          </p:cNvPicPr>
          <p:nvPr/>
        </p:nvPicPr>
        <p:blipFill>
          <a:blip r:embed="rId2"/>
          <a:stretch>
            <a:fillRect/>
          </a:stretch>
        </p:blipFill>
        <p:spPr>
          <a:xfrm>
            <a:off x="114079" y="170170"/>
            <a:ext cx="11278851" cy="4137044"/>
          </a:xfrm>
          <a:prstGeom prst="rect">
            <a:avLst/>
          </a:prstGeom>
        </p:spPr>
      </p:pic>
      <p:pic>
        <p:nvPicPr>
          <p:cNvPr id="5" name="Picture 4">
            <a:extLst>
              <a:ext uri="{FF2B5EF4-FFF2-40B4-BE49-F238E27FC236}">
                <a16:creationId xmlns:a16="http://schemas.microsoft.com/office/drawing/2014/main" id="{055A8FDD-1392-78A6-36FA-120C1EDC1B8E}"/>
              </a:ext>
            </a:extLst>
          </p:cNvPr>
          <p:cNvPicPr>
            <a:picLocks noChangeAspect="1"/>
          </p:cNvPicPr>
          <p:nvPr/>
        </p:nvPicPr>
        <p:blipFill>
          <a:blip r:embed="rId3"/>
          <a:stretch>
            <a:fillRect/>
          </a:stretch>
        </p:blipFill>
        <p:spPr>
          <a:xfrm>
            <a:off x="2442841" y="3762705"/>
            <a:ext cx="9635080" cy="2577333"/>
          </a:xfrm>
          <a:prstGeom prst="rect">
            <a:avLst/>
          </a:prstGeom>
          <a:effectLst/>
        </p:spPr>
      </p:pic>
    </p:spTree>
    <p:extLst>
      <p:ext uri="{BB962C8B-B14F-4D97-AF65-F5344CB8AC3E}">
        <p14:creationId xmlns:p14="http://schemas.microsoft.com/office/powerpoint/2010/main" val="1880019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49005F-A63A-01BC-083E-61F06DD8D697}"/>
              </a:ext>
            </a:extLst>
          </p:cNvPr>
          <p:cNvGrpSpPr/>
          <p:nvPr/>
        </p:nvGrpSpPr>
        <p:grpSpPr>
          <a:xfrm>
            <a:off x="940525" y="737021"/>
            <a:ext cx="10310950" cy="5579964"/>
            <a:chOff x="940525" y="625808"/>
            <a:chExt cx="10310950" cy="5579964"/>
          </a:xfrm>
        </p:grpSpPr>
        <p:grpSp>
          <p:nvGrpSpPr>
            <p:cNvPr id="5" name="Group 4">
              <a:extLst>
                <a:ext uri="{FF2B5EF4-FFF2-40B4-BE49-F238E27FC236}">
                  <a16:creationId xmlns:a16="http://schemas.microsoft.com/office/drawing/2014/main" id="{9ED95D25-E340-ACB6-3439-D5DD2FF7E092}"/>
                </a:ext>
              </a:extLst>
            </p:cNvPr>
            <p:cNvGrpSpPr/>
            <p:nvPr/>
          </p:nvGrpSpPr>
          <p:grpSpPr>
            <a:xfrm>
              <a:off x="940525" y="1734407"/>
              <a:ext cx="10310950" cy="4471365"/>
              <a:chOff x="1083173" y="1734407"/>
              <a:chExt cx="10310950" cy="4471365"/>
            </a:xfrm>
          </p:grpSpPr>
          <p:grpSp>
            <p:nvGrpSpPr>
              <p:cNvPr id="7" name="Group 6">
                <a:extLst>
                  <a:ext uri="{FF2B5EF4-FFF2-40B4-BE49-F238E27FC236}">
                    <a16:creationId xmlns:a16="http://schemas.microsoft.com/office/drawing/2014/main" id="{8C83FD87-D561-98A4-7EC4-B4991C3B541C}"/>
                  </a:ext>
                </a:extLst>
              </p:cNvPr>
              <p:cNvGrpSpPr/>
              <p:nvPr/>
            </p:nvGrpSpPr>
            <p:grpSpPr>
              <a:xfrm>
                <a:off x="1083173" y="1734407"/>
                <a:ext cx="10310950" cy="4183370"/>
                <a:chOff x="6168129" y="1098787"/>
                <a:chExt cx="10310950" cy="4183370"/>
              </a:xfrm>
            </p:grpSpPr>
            <p:grpSp>
              <p:nvGrpSpPr>
                <p:cNvPr id="15" name="Group 14">
                  <a:extLst>
                    <a:ext uri="{FF2B5EF4-FFF2-40B4-BE49-F238E27FC236}">
                      <a16:creationId xmlns:a16="http://schemas.microsoft.com/office/drawing/2014/main" id="{0086565B-79B7-22F8-BEBB-B08F0D8490A6}"/>
                    </a:ext>
                  </a:extLst>
                </p:cNvPr>
                <p:cNvGrpSpPr/>
                <p:nvPr/>
              </p:nvGrpSpPr>
              <p:grpSpPr>
                <a:xfrm>
                  <a:off x="6654854" y="1098787"/>
                  <a:ext cx="9824225" cy="4183370"/>
                  <a:chOff x="4983134" y="-964087"/>
                  <a:chExt cx="9824225" cy="4183370"/>
                </a:xfrm>
              </p:grpSpPr>
              <p:grpSp>
                <p:nvGrpSpPr>
                  <p:cNvPr id="17" name="Group 16">
                    <a:extLst>
                      <a:ext uri="{FF2B5EF4-FFF2-40B4-BE49-F238E27FC236}">
                        <a16:creationId xmlns:a16="http://schemas.microsoft.com/office/drawing/2014/main" id="{95DA8BF4-787D-E604-2DCA-7B9E450171E1}"/>
                      </a:ext>
                    </a:extLst>
                  </p:cNvPr>
                  <p:cNvGrpSpPr/>
                  <p:nvPr/>
                </p:nvGrpSpPr>
                <p:grpSpPr>
                  <a:xfrm>
                    <a:off x="4983134" y="-964087"/>
                    <a:ext cx="9026998" cy="4154559"/>
                    <a:chOff x="1293262" y="-1670711"/>
                    <a:chExt cx="9026998" cy="4154559"/>
                  </a:xfrm>
                </p:grpSpPr>
                <p:grpSp>
                  <p:nvGrpSpPr>
                    <p:cNvPr id="21" name="Group 20">
                      <a:extLst>
                        <a:ext uri="{FF2B5EF4-FFF2-40B4-BE49-F238E27FC236}">
                          <a16:creationId xmlns:a16="http://schemas.microsoft.com/office/drawing/2014/main" id="{C130BF6B-433E-3831-7B4B-503C35212B6C}"/>
                        </a:ext>
                      </a:extLst>
                    </p:cNvPr>
                    <p:cNvGrpSpPr/>
                    <p:nvPr/>
                  </p:nvGrpSpPr>
                  <p:grpSpPr>
                    <a:xfrm>
                      <a:off x="1293262" y="601260"/>
                      <a:ext cx="2163272" cy="1882588"/>
                      <a:chOff x="2269863" y="903643"/>
                      <a:chExt cx="2163272" cy="1882588"/>
                    </a:xfrm>
                  </p:grpSpPr>
                  <p:sp>
                    <p:nvSpPr>
                      <p:cNvPr id="35" name="Rectangle 34">
                        <a:extLst>
                          <a:ext uri="{FF2B5EF4-FFF2-40B4-BE49-F238E27FC236}">
                            <a16:creationId xmlns:a16="http://schemas.microsoft.com/office/drawing/2014/main" id="{E0607BE8-55B8-46C7-CB1D-3BF6D33B3C2A}"/>
                          </a:ext>
                        </a:extLst>
                      </p:cNvPr>
                      <p:cNvSpPr/>
                      <p:nvPr/>
                    </p:nvSpPr>
                    <p:spPr>
                      <a:xfrm>
                        <a:off x="2269863" y="1473798"/>
                        <a:ext cx="1818043" cy="1312433"/>
                      </a:xfrm>
                      <a:prstGeom prst="rect">
                        <a:avLst/>
                      </a:prstGeom>
                      <a:solidFill>
                        <a:srgbClr val="B13A4D"/>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algn="ctr"/>
                        <a:r>
                          <a:rPr kumimoji="0" lang="en-US" sz="1800" b="0" i="0" u="none" strike="noStrike" kern="1200" cap="all" spc="0" normalizeH="0" baseline="0" noProof="0">
                            <a:ln>
                              <a:noFill/>
                            </a:ln>
                            <a:solidFill>
                              <a:prstClr val="white"/>
                            </a:solidFill>
                            <a:effectLst/>
                            <a:uLnTx/>
                            <a:uFillTx/>
                            <a:latin typeface="Arial Narrow" panose="020B0606020202030204" pitchFamily="34" charset="0"/>
                            <a:ea typeface="+mn-ea"/>
                            <a:cs typeface="+mn-cs"/>
                          </a:rPr>
                          <a:t>PGY1 ITE</a:t>
                        </a:r>
                      </a:p>
                    </p:txBody>
                  </p:sp>
                  <p:sp>
                    <p:nvSpPr>
                      <p:cNvPr id="36" name="Parallelogram 35">
                        <a:extLst>
                          <a:ext uri="{FF2B5EF4-FFF2-40B4-BE49-F238E27FC236}">
                            <a16:creationId xmlns:a16="http://schemas.microsoft.com/office/drawing/2014/main" id="{9C6953FE-BED1-E084-22F0-1472696AEC67}"/>
                          </a:ext>
                        </a:extLst>
                      </p:cNvPr>
                      <p:cNvSpPr/>
                      <p:nvPr/>
                    </p:nvSpPr>
                    <p:spPr>
                      <a:xfrm>
                        <a:off x="2280621" y="903643"/>
                        <a:ext cx="2152514" cy="570155"/>
                      </a:xfrm>
                      <a:prstGeom prst="parallelogram">
                        <a:avLst>
                          <a:gd name="adj" fmla="val 58962"/>
                        </a:avLst>
                      </a:prstGeom>
                      <a:solidFill>
                        <a:srgbClr val="C16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FB2CA7F4-3EA0-9729-61AB-947AA3B0FF32}"/>
                        </a:ext>
                      </a:extLst>
                    </p:cNvPr>
                    <p:cNvGrpSpPr/>
                    <p:nvPr/>
                  </p:nvGrpSpPr>
                  <p:grpSpPr>
                    <a:xfrm>
                      <a:off x="3122592" y="-11927"/>
                      <a:ext cx="2178649" cy="2495775"/>
                      <a:chOff x="2269863" y="903643"/>
                      <a:chExt cx="2178649" cy="2495775"/>
                    </a:xfrm>
                  </p:grpSpPr>
                  <p:sp>
                    <p:nvSpPr>
                      <p:cNvPr id="33" name="Rectangle 32">
                        <a:extLst>
                          <a:ext uri="{FF2B5EF4-FFF2-40B4-BE49-F238E27FC236}">
                            <a16:creationId xmlns:a16="http://schemas.microsoft.com/office/drawing/2014/main" id="{7E1493EF-0B2B-AE1C-DF96-A4D058B4E36C}"/>
                          </a:ext>
                        </a:extLst>
                      </p:cNvPr>
                      <p:cNvSpPr/>
                      <p:nvPr/>
                    </p:nvSpPr>
                    <p:spPr>
                      <a:xfrm>
                        <a:off x="2269863" y="1473798"/>
                        <a:ext cx="1818043" cy="1925620"/>
                      </a:xfrm>
                      <a:prstGeom prst="rect">
                        <a:avLst/>
                      </a:prstGeom>
                      <a:solidFill>
                        <a:srgbClr val="4B4F5A"/>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algn="ctr"/>
                        <a:r>
                          <a:rPr kumimoji="0" lang="en-US" sz="1800" b="0" i="0" u="none" strike="noStrike" kern="1200" cap="all" spc="0" normalizeH="0" baseline="0" noProof="0">
                            <a:ln>
                              <a:noFill/>
                            </a:ln>
                            <a:solidFill>
                              <a:prstClr val="white"/>
                            </a:solidFill>
                            <a:effectLst/>
                            <a:uLnTx/>
                            <a:uFillTx/>
                            <a:latin typeface="Arial Narrow" panose="020B0606020202030204" pitchFamily="34" charset="0"/>
                            <a:ea typeface="+mn-ea"/>
                            <a:cs typeface="+mn-cs"/>
                          </a:rPr>
                          <a:t>PGY2 ITE</a:t>
                        </a:r>
                      </a:p>
                    </p:txBody>
                  </p:sp>
                  <p:sp>
                    <p:nvSpPr>
                      <p:cNvPr id="34" name="Parallelogram 33">
                        <a:extLst>
                          <a:ext uri="{FF2B5EF4-FFF2-40B4-BE49-F238E27FC236}">
                            <a16:creationId xmlns:a16="http://schemas.microsoft.com/office/drawing/2014/main" id="{CFED776D-2CC3-C035-5C5B-101CF01C2E80}"/>
                          </a:ext>
                        </a:extLst>
                      </p:cNvPr>
                      <p:cNvSpPr/>
                      <p:nvPr/>
                    </p:nvSpPr>
                    <p:spPr>
                      <a:xfrm>
                        <a:off x="2272669" y="903643"/>
                        <a:ext cx="2175843" cy="570155"/>
                      </a:xfrm>
                      <a:prstGeom prst="parallelogram">
                        <a:avLst>
                          <a:gd name="adj" fmla="val 58962"/>
                        </a:avLst>
                      </a:prstGeom>
                      <a:solidFill>
                        <a:srgbClr val="696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04FFAA2-D994-7C82-0111-DBD936CE330C}"/>
                        </a:ext>
                      </a:extLst>
                    </p:cNvPr>
                    <p:cNvGrpSpPr/>
                    <p:nvPr/>
                  </p:nvGrpSpPr>
                  <p:grpSpPr>
                    <a:xfrm>
                      <a:off x="4940635" y="-1014495"/>
                      <a:ext cx="2130014" cy="3498343"/>
                      <a:chOff x="1538122" y="627216"/>
                      <a:chExt cx="2130014" cy="3498343"/>
                    </a:xfrm>
                  </p:grpSpPr>
                  <p:sp>
                    <p:nvSpPr>
                      <p:cNvPr id="29" name="Parallelogram 15">
                        <a:extLst>
                          <a:ext uri="{FF2B5EF4-FFF2-40B4-BE49-F238E27FC236}">
                            <a16:creationId xmlns:a16="http://schemas.microsoft.com/office/drawing/2014/main" id="{B1BF7038-CF01-06ED-B42A-86156B81BB74}"/>
                          </a:ext>
                        </a:extLst>
                      </p:cNvPr>
                      <p:cNvSpPr/>
                      <p:nvPr/>
                    </p:nvSpPr>
                    <p:spPr>
                      <a:xfrm>
                        <a:off x="3329810" y="627216"/>
                        <a:ext cx="330641" cy="3498343"/>
                      </a:xfrm>
                      <a:custGeom>
                        <a:avLst/>
                        <a:gdLst>
                          <a:gd name="connsiteX0" fmla="*/ 0 w 330641"/>
                          <a:gd name="connsiteY0" fmla="*/ 4154559 h 4154559"/>
                          <a:gd name="connsiteX1" fmla="*/ 0 w 330641"/>
                          <a:gd name="connsiteY1" fmla="*/ 0 h 4154559"/>
                          <a:gd name="connsiteX2" fmla="*/ 330641 w 330641"/>
                          <a:gd name="connsiteY2" fmla="*/ 0 h 4154559"/>
                          <a:gd name="connsiteX3" fmla="*/ 330641 w 330641"/>
                          <a:gd name="connsiteY3" fmla="*/ 4154559 h 4154559"/>
                          <a:gd name="connsiteX4" fmla="*/ 0 w 330641"/>
                          <a:gd name="connsiteY4" fmla="*/ 4154559 h 4154559"/>
                          <a:gd name="connsiteX0" fmla="*/ 0 w 330641"/>
                          <a:gd name="connsiteY0" fmla="*/ 4154559 h 4154559"/>
                          <a:gd name="connsiteX1" fmla="*/ 0 w 330641"/>
                          <a:gd name="connsiteY1" fmla="*/ 0 h 4154559"/>
                          <a:gd name="connsiteX2" fmla="*/ 330641 w 330641"/>
                          <a:gd name="connsiteY2" fmla="*/ 0 h 4154559"/>
                          <a:gd name="connsiteX3" fmla="*/ 330641 w 330641"/>
                          <a:gd name="connsiteY3" fmla="*/ 3827987 h 4154559"/>
                          <a:gd name="connsiteX4" fmla="*/ 0 w 330641"/>
                          <a:gd name="connsiteY4" fmla="*/ 4154559 h 4154559"/>
                          <a:gd name="connsiteX0" fmla="*/ 0 w 330641"/>
                          <a:gd name="connsiteY0" fmla="*/ 4154559 h 4154559"/>
                          <a:gd name="connsiteX1" fmla="*/ 0 w 330641"/>
                          <a:gd name="connsiteY1" fmla="*/ 0 h 4154559"/>
                          <a:gd name="connsiteX2" fmla="*/ 330641 w 330641"/>
                          <a:gd name="connsiteY2" fmla="*/ 0 h 4154559"/>
                          <a:gd name="connsiteX3" fmla="*/ 330641 w 330641"/>
                          <a:gd name="connsiteY3" fmla="*/ 3610273 h 4154559"/>
                          <a:gd name="connsiteX4" fmla="*/ 0 w 330641"/>
                          <a:gd name="connsiteY4" fmla="*/ 4154559 h 415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41" h="4154559">
                            <a:moveTo>
                              <a:pt x="0" y="4154559"/>
                            </a:moveTo>
                            <a:lnTo>
                              <a:pt x="0" y="0"/>
                            </a:lnTo>
                            <a:lnTo>
                              <a:pt x="330641" y="0"/>
                            </a:lnTo>
                            <a:lnTo>
                              <a:pt x="330641" y="3610273"/>
                            </a:lnTo>
                            <a:lnTo>
                              <a:pt x="0" y="4154559"/>
                            </a:lnTo>
                            <a:close/>
                          </a:path>
                        </a:pathLst>
                      </a:custGeom>
                      <a:solidFill>
                        <a:srgbClr val="547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E73598D6-F72A-D05F-C08F-FF2A480EAA39}"/>
                          </a:ext>
                        </a:extLst>
                      </p:cNvPr>
                      <p:cNvGrpSpPr/>
                      <p:nvPr/>
                    </p:nvGrpSpPr>
                    <p:grpSpPr>
                      <a:xfrm>
                        <a:off x="1538122" y="627216"/>
                        <a:ext cx="2130014" cy="3498343"/>
                        <a:chOff x="2269863" y="903643"/>
                        <a:chExt cx="2130014" cy="3498343"/>
                      </a:xfrm>
                    </p:grpSpPr>
                    <p:sp>
                      <p:nvSpPr>
                        <p:cNvPr id="31" name="Rectangle 30">
                          <a:extLst>
                            <a:ext uri="{FF2B5EF4-FFF2-40B4-BE49-F238E27FC236}">
                              <a16:creationId xmlns:a16="http://schemas.microsoft.com/office/drawing/2014/main" id="{8CEAD433-CFA2-17E5-2F71-07335869F1AE}"/>
                            </a:ext>
                          </a:extLst>
                        </p:cNvPr>
                        <p:cNvSpPr/>
                        <p:nvPr/>
                      </p:nvSpPr>
                      <p:spPr>
                        <a:xfrm>
                          <a:off x="2269863" y="1473798"/>
                          <a:ext cx="1818043" cy="2928188"/>
                        </a:xfrm>
                        <a:prstGeom prst="rect">
                          <a:avLst/>
                        </a:prstGeom>
                        <a:solidFill>
                          <a:srgbClr val="3E6A85"/>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a:ln>
                                <a:noFill/>
                              </a:ln>
                              <a:solidFill>
                                <a:prstClr val="white"/>
                              </a:solidFill>
                              <a:effectLst/>
                              <a:uLnTx/>
                              <a:uFillTx/>
                              <a:latin typeface="Arial Narrow" panose="020B0606020202030204" pitchFamily="34" charset="0"/>
                              <a:ea typeface="+mn-ea"/>
                              <a:cs typeface="+mn-cs"/>
                            </a:rPr>
                            <a:t>PGY3 ITE</a:t>
                          </a:r>
                        </a:p>
                      </p:txBody>
                    </p:sp>
                    <p:sp>
                      <p:nvSpPr>
                        <p:cNvPr id="32" name="Parallelogram 31">
                          <a:extLst>
                            <a:ext uri="{FF2B5EF4-FFF2-40B4-BE49-F238E27FC236}">
                              <a16:creationId xmlns:a16="http://schemas.microsoft.com/office/drawing/2014/main" id="{74802274-70B9-B84D-3CA5-54986A71442E}"/>
                            </a:ext>
                          </a:extLst>
                        </p:cNvPr>
                        <p:cNvSpPr/>
                        <p:nvPr/>
                      </p:nvSpPr>
                      <p:spPr>
                        <a:xfrm>
                          <a:off x="2269863" y="903643"/>
                          <a:ext cx="2130014" cy="570155"/>
                        </a:xfrm>
                        <a:prstGeom prst="parallelogram">
                          <a:avLst>
                            <a:gd name="adj" fmla="val 58962"/>
                          </a:avLst>
                        </a:prstGeom>
                        <a:solidFill>
                          <a:srgbClr val="618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A9912D54-CEBC-C16E-8D21-A549EA64BE7E}"/>
                        </a:ext>
                      </a:extLst>
                    </p:cNvPr>
                    <p:cNvGrpSpPr/>
                    <p:nvPr/>
                  </p:nvGrpSpPr>
                  <p:grpSpPr>
                    <a:xfrm>
                      <a:off x="8173859" y="-1670711"/>
                      <a:ext cx="2146401" cy="4154559"/>
                      <a:chOff x="7516758" y="826232"/>
                      <a:chExt cx="2146401" cy="4154559"/>
                    </a:xfrm>
                  </p:grpSpPr>
                  <p:sp>
                    <p:nvSpPr>
                      <p:cNvPr id="25" name="Parallelogram 15">
                        <a:extLst>
                          <a:ext uri="{FF2B5EF4-FFF2-40B4-BE49-F238E27FC236}">
                            <a16:creationId xmlns:a16="http://schemas.microsoft.com/office/drawing/2014/main" id="{08347CBC-5A9B-324B-300E-E26B12DB4237}"/>
                          </a:ext>
                        </a:extLst>
                      </p:cNvPr>
                      <p:cNvSpPr/>
                      <p:nvPr/>
                    </p:nvSpPr>
                    <p:spPr>
                      <a:xfrm>
                        <a:off x="9332518" y="826232"/>
                        <a:ext cx="330641" cy="4154559"/>
                      </a:xfrm>
                      <a:custGeom>
                        <a:avLst/>
                        <a:gdLst>
                          <a:gd name="connsiteX0" fmla="*/ 0 w 330641"/>
                          <a:gd name="connsiteY0" fmla="*/ 4154559 h 4154559"/>
                          <a:gd name="connsiteX1" fmla="*/ 0 w 330641"/>
                          <a:gd name="connsiteY1" fmla="*/ 0 h 4154559"/>
                          <a:gd name="connsiteX2" fmla="*/ 330641 w 330641"/>
                          <a:gd name="connsiteY2" fmla="*/ 0 h 4154559"/>
                          <a:gd name="connsiteX3" fmla="*/ 330641 w 330641"/>
                          <a:gd name="connsiteY3" fmla="*/ 4154559 h 4154559"/>
                          <a:gd name="connsiteX4" fmla="*/ 0 w 330641"/>
                          <a:gd name="connsiteY4" fmla="*/ 4154559 h 4154559"/>
                          <a:gd name="connsiteX0" fmla="*/ 0 w 330641"/>
                          <a:gd name="connsiteY0" fmla="*/ 4154559 h 4154559"/>
                          <a:gd name="connsiteX1" fmla="*/ 0 w 330641"/>
                          <a:gd name="connsiteY1" fmla="*/ 0 h 4154559"/>
                          <a:gd name="connsiteX2" fmla="*/ 330641 w 330641"/>
                          <a:gd name="connsiteY2" fmla="*/ 0 h 4154559"/>
                          <a:gd name="connsiteX3" fmla="*/ 330641 w 330641"/>
                          <a:gd name="connsiteY3" fmla="*/ 3827987 h 4154559"/>
                          <a:gd name="connsiteX4" fmla="*/ 0 w 330641"/>
                          <a:gd name="connsiteY4" fmla="*/ 4154559 h 4154559"/>
                          <a:gd name="connsiteX0" fmla="*/ 0 w 330641"/>
                          <a:gd name="connsiteY0" fmla="*/ 4154559 h 4154559"/>
                          <a:gd name="connsiteX1" fmla="*/ 0 w 330641"/>
                          <a:gd name="connsiteY1" fmla="*/ 0 h 4154559"/>
                          <a:gd name="connsiteX2" fmla="*/ 330641 w 330641"/>
                          <a:gd name="connsiteY2" fmla="*/ 0 h 4154559"/>
                          <a:gd name="connsiteX3" fmla="*/ 330641 w 330641"/>
                          <a:gd name="connsiteY3" fmla="*/ 3610273 h 4154559"/>
                          <a:gd name="connsiteX4" fmla="*/ 0 w 330641"/>
                          <a:gd name="connsiteY4" fmla="*/ 4154559 h 415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41" h="4154559">
                            <a:moveTo>
                              <a:pt x="0" y="4154559"/>
                            </a:moveTo>
                            <a:lnTo>
                              <a:pt x="0" y="0"/>
                            </a:lnTo>
                            <a:lnTo>
                              <a:pt x="330641" y="0"/>
                            </a:lnTo>
                            <a:lnTo>
                              <a:pt x="330641" y="3610273"/>
                            </a:lnTo>
                            <a:lnTo>
                              <a:pt x="0" y="4154559"/>
                            </a:lnTo>
                            <a:close/>
                          </a:path>
                        </a:pathLst>
                      </a:custGeom>
                      <a:solidFill>
                        <a:srgbClr val="80A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52C74D7-E772-8B3A-1A5F-0F2D1257D4EB}"/>
                          </a:ext>
                        </a:extLst>
                      </p:cNvPr>
                      <p:cNvGrpSpPr/>
                      <p:nvPr/>
                    </p:nvGrpSpPr>
                    <p:grpSpPr>
                      <a:xfrm>
                        <a:off x="7516758" y="826232"/>
                        <a:ext cx="2146401" cy="4154559"/>
                        <a:chOff x="2269862" y="903643"/>
                        <a:chExt cx="2146401" cy="4154559"/>
                      </a:xfrm>
                    </p:grpSpPr>
                    <p:sp>
                      <p:nvSpPr>
                        <p:cNvPr id="27" name="Rectangle 26">
                          <a:extLst>
                            <a:ext uri="{FF2B5EF4-FFF2-40B4-BE49-F238E27FC236}">
                              <a16:creationId xmlns:a16="http://schemas.microsoft.com/office/drawing/2014/main" id="{56FDA050-E766-EFA3-4D48-83006B6DCE7A}"/>
                            </a:ext>
                          </a:extLst>
                        </p:cNvPr>
                        <p:cNvSpPr/>
                        <p:nvPr/>
                      </p:nvSpPr>
                      <p:spPr>
                        <a:xfrm>
                          <a:off x="2269863" y="1473797"/>
                          <a:ext cx="1818043" cy="3584405"/>
                        </a:xfrm>
                        <a:prstGeom prst="rect">
                          <a:avLst/>
                        </a:prstGeom>
                        <a:solidFill>
                          <a:srgbClr val="6E9A5B"/>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algn="ctr"/>
                          <a:r>
                            <a:rPr lang="en-US" sz="2000" cap="all">
                              <a:latin typeface="Arial Narrow" panose="020B0606020202030204" pitchFamily="34" charset="0"/>
                            </a:rPr>
                            <a:t>Board Exam</a:t>
                          </a:r>
                        </a:p>
                      </p:txBody>
                    </p:sp>
                    <p:sp>
                      <p:nvSpPr>
                        <p:cNvPr id="28" name="Parallelogram 27">
                          <a:extLst>
                            <a:ext uri="{FF2B5EF4-FFF2-40B4-BE49-F238E27FC236}">
                              <a16:creationId xmlns:a16="http://schemas.microsoft.com/office/drawing/2014/main" id="{B2C54681-04A9-C33F-C066-F76196F4FF46}"/>
                            </a:ext>
                          </a:extLst>
                        </p:cNvPr>
                        <p:cNvSpPr/>
                        <p:nvPr/>
                      </p:nvSpPr>
                      <p:spPr>
                        <a:xfrm>
                          <a:off x="2269862" y="903643"/>
                          <a:ext cx="2146401" cy="570155"/>
                        </a:xfrm>
                        <a:prstGeom prst="parallelogram">
                          <a:avLst>
                            <a:gd name="adj" fmla="val 58962"/>
                          </a:avLst>
                        </a:prstGeom>
                        <a:solidFill>
                          <a:srgbClr val="8DA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 name="Group 17">
                    <a:extLst>
                      <a:ext uri="{FF2B5EF4-FFF2-40B4-BE49-F238E27FC236}">
                        <a16:creationId xmlns:a16="http://schemas.microsoft.com/office/drawing/2014/main" id="{36FD596F-F662-8EA3-4398-AD7DE27599AC}"/>
                      </a:ext>
                    </a:extLst>
                  </p:cNvPr>
                  <p:cNvGrpSpPr/>
                  <p:nvPr/>
                </p:nvGrpSpPr>
                <p:grpSpPr>
                  <a:xfrm>
                    <a:off x="4983134" y="-964087"/>
                    <a:ext cx="9824225" cy="4183370"/>
                    <a:chOff x="1271239" y="1592961"/>
                    <a:chExt cx="9824225" cy="4183370"/>
                  </a:xfrm>
                </p:grpSpPr>
                <p:cxnSp>
                  <p:nvCxnSpPr>
                    <p:cNvPr id="19" name="Straight Arrow Connector 18">
                      <a:extLst>
                        <a:ext uri="{FF2B5EF4-FFF2-40B4-BE49-F238E27FC236}">
                          <a16:creationId xmlns:a16="http://schemas.microsoft.com/office/drawing/2014/main" id="{C6FFA95F-BA3D-E306-681B-BEBF38F70BE2}"/>
                        </a:ext>
                      </a:extLst>
                    </p:cNvPr>
                    <p:cNvCxnSpPr>
                      <a:cxnSpLocks/>
                    </p:cNvCxnSpPr>
                    <p:nvPr/>
                  </p:nvCxnSpPr>
                  <p:spPr>
                    <a:xfrm>
                      <a:off x="1271239" y="5776331"/>
                      <a:ext cx="9824225" cy="0"/>
                    </a:xfrm>
                    <a:prstGeom prst="straightConnector1">
                      <a:avLst/>
                    </a:prstGeom>
                    <a:ln w="508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AB11B7-76B8-A291-2386-606E37179D30}"/>
                        </a:ext>
                      </a:extLst>
                    </p:cNvPr>
                    <p:cNvCxnSpPr>
                      <a:cxnSpLocks/>
                    </p:cNvCxnSpPr>
                    <p:nvPr/>
                  </p:nvCxnSpPr>
                  <p:spPr>
                    <a:xfrm flipV="1">
                      <a:off x="1271239" y="1592961"/>
                      <a:ext cx="0" cy="4183370"/>
                    </a:xfrm>
                    <a:prstGeom prst="straightConnector1">
                      <a:avLst/>
                    </a:prstGeom>
                    <a:ln w="508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sp>
              <p:nvSpPr>
                <p:cNvPr id="16" name="TextBox 15">
                  <a:extLst>
                    <a:ext uri="{FF2B5EF4-FFF2-40B4-BE49-F238E27FC236}">
                      <a16:creationId xmlns:a16="http://schemas.microsoft.com/office/drawing/2014/main" id="{1BC5A4A3-8CDD-A4D4-D80F-07AB6E8F1304}"/>
                    </a:ext>
                  </a:extLst>
                </p:cNvPr>
                <p:cNvSpPr txBox="1"/>
                <p:nvPr/>
              </p:nvSpPr>
              <p:spPr>
                <a:xfrm rot="16200000">
                  <a:off x="5358998" y="2990417"/>
                  <a:ext cx="2018371" cy="400110"/>
                </a:xfrm>
                <a:prstGeom prst="rect">
                  <a:avLst/>
                </a:prstGeom>
                <a:noFill/>
              </p:spPr>
              <p:txBody>
                <a:bodyPr wrap="square" rtlCol="0">
                  <a:spAutoFit/>
                </a:bodyPr>
                <a:lstStyle/>
                <a:p>
                  <a:pPr algn="ctr"/>
                  <a:r>
                    <a:rPr lang="en-US" sz="2000" b="1" cap="all">
                      <a:latin typeface="Arial Narrow" panose="020B0606020202030204" pitchFamily="34" charset="0"/>
                    </a:rPr>
                    <a:t>Exam Score</a:t>
                  </a:r>
                </a:p>
              </p:txBody>
            </p:sp>
          </p:grpSp>
          <p:grpSp>
            <p:nvGrpSpPr>
              <p:cNvPr id="8" name="Group 7">
                <a:extLst>
                  <a:ext uri="{FF2B5EF4-FFF2-40B4-BE49-F238E27FC236}">
                    <a16:creationId xmlns:a16="http://schemas.microsoft.com/office/drawing/2014/main" id="{17FE9B62-8140-42EE-EAE1-3D7BC499414F}"/>
                  </a:ext>
                </a:extLst>
              </p:cNvPr>
              <p:cNvGrpSpPr/>
              <p:nvPr/>
            </p:nvGrpSpPr>
            <p:grpSpPr>
              <a:xfrm>
                <a:off x="1338188" y="5080015"/>
                <a:ext cx="4903205" cy="822960"/>
                <a:chOff x="1338188" y="5080015"/>
                <a:chExt cx="4903205" cy="822960"/>
              </a:xfrm>
            </p:grpSpPr>
            <p:sp>
              <p:nvSpPr>
                <p:cNvPr id="12" name="Oval 11">
                  <a:extLst>
                    <a:ext uri="{FF2B5EF4-FFF2-40B4-BE49-F238E27FC236}">
                      <a16:creationId xmlns:a16="http://schemas.microsoft.com/office/drawing/2014/main" id="{DF50155F-B554-4427-DFF1-272F998DE761}"/>
                    </a:ext>
                  </a:extLst>
                </p:cNvPr>
                <p:cNvSpPr/>
                <p:nvPr/>
              </p:nvSpPr>
              <p:spPr>
                <a:xfrm rot="-600000">
                  <a:off x="4961233" y="5080015"/>
                  <a:ext cx="1280160" cy="822960"/>
                </a:xfrm>
                <a:prstGeom prst="ellipse">
                  <a:avLst/>
                </a:prstGeom>
                <a:solidFill>
                  <a:srgbClr val="F0AE7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a:solidFill>
                        <a:srgbClr val="494D50"/>
                      </a:solidFill>
                      <a:latin typeface="Arial Narrow" panose="020B0606020202030204" pitchFamily="34" charset="0"/>
                    </a:rPr>
                    <a:t>Review and Study</a:t>
                  </a:r>
                </a:p>
              </p:txBody>
            </p:sp>
            <p:sp>
              <p:nvSpPr>
                <p:cNvPr id="13" name="Oval 12">
                  <a:extLst>
                    <a:ext uri="{FF2B5EF4-FFF2-40B4-BE49-F238E27FC236}">
                      <a16:creationId xmlns:a16="http://schemas.microsoft.com/office/drawing/2014/main" id="{8CE1E4CD-F1FD-2335-DA43-48F6A1701AC1}"/>
                    </a:ext>
                  </a:extLst>
                </p:cNvPr>
                <p:cNvSpPr/>
                <p:nvPr/>
              </p:nvSpPr>
              <p:spPr>
                <a:xfrm rot="-600000">
                  <a:off x="3149711" y="5080015"/>
                  <a:ext cx="1280160" cy="822960"/>
                </a:xfrm>
                <a:prstGeom prst="ellipse">
                  <a:avLst/>
                </a:prstGeom>
                <a:solidFill>
                  <a:srgbClr val="F0AE7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a:solidFill>
                        <a:srgbClr val="494D50"/>
                      </a:solidFill>
                      <a:latin typeface="Arial Narrow" panose="020B0606020202030204" pitchFamily="34" charset="0"/>
                    </a:rPr>
                    <a:t>Review and Study</a:t>
                  </a:r>
                </a:p>
              </p:txBody>
            </p:sp>
            <p:sp>
              <p:nvSpPr>
                <p:cNvPr id="14" name="Oval 13">
                  <a:extLst>
                    <a:ext uri="{FF2B5EF4-FFF2-40B4-BE49-F238E27FC236}">
                      <a16:creationId xmlns:a16="http://schemas.microsoft.com/office/drawing/2014/main" id="{18523A79-48C1-5040-2796-EC9D07FD20BB}"/>
                    </a:ext>
                  </a:extLst>
                </p:cNvPr>
                <p:cNvSpPr/>
                <p:nvPr/>
              </p:nvSpPr>
              <p:spPr>
                <a:xfrm rot="-600000">
                  <a:off x="1338188" y="5080015"/>
                  <a:ext cx="1280160" cy="822960"/>
                </a:xfrm>
                <a:prstGeom prst="ellipse">
                  <a:avLst/>
                </a:prstGeom>
                <a:solidFill>
                  <a:srgbClr val="F0AE7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a:solidFill>
                        <a:srgbClr val="494D50"/>
                      </a:solidFill>
                      <a:latin typeface="Arial Narrow" panose="020B0606020202030204" pitchFamily="34" charset="0"/>
                    </a:rPr>
                    <a:t>Review and Study</a:t>
                  </a:r>
                </a:p>
              </p:txBody>
            </p:sp>
          </p:grpSp>
          <p:grpSp>
            <p:nvGrpSpPr>
              <p:cNvPr id="9" name="Group 8">
                <a:extLst>
                  <a:ext uri="{FF2B5EF4-FFF2-40B4-BE49-F238E27FC236}">
                    <a16:creationId xmlns:a16="http://schemas.microsoft.com/office/drawing/2014/main" id="{5B316CD7-6039-40EA-ED47-737E912BA4C0}"/>
                  </a:ext>
                </a:extLst>
              </p:cNvPr>
              <p:cNvGrpSpPr/>
              <p:nvPr/>
            </p:nvGrpSpPr>
            <p:grpSpPr>
              <a:xfrm>
                <a:off x="6818066" y="4063669"/>
                <a:ext cx="2142103" cy="2142103"/>
                <a:chOff x="9218896" y="2363263"/>
                <a:chExt cx="2142103" cy="2142103"/>
              </a:xfrm>
            </p:grpSpPr>
            <p:sp>
              <p:nvSpPr>
                <p:cNvPr id="10" name="Star: 7 Points 9">
                  <a:extLst>
                    <a:ext uri="{FF2B5EF4-FFF2-40B4-BE49-F238E27FC236}">
                      <a16:creationId xmlns:a16="http://schemas.microsoft.com/office/drawing/2014/main" id="{45B4FDE4-3754-265A-B0BE-57EF309BBFA8}"/>
                    </a:ext>
                  </a:extLst>
                </p:cNvPr>
                <p:cNvSpPr/>
                <p:nvPr/>
              </p:nvSpPr>
              <p:spPr>
                <a:xfrm rot="-600000">
                  <a:off x="9218896" y="2363263"/>
                  <a:ext cx="2142103" cy="2142103"/>
                </a:xfrm>
                <a:prstGeom prst="star7">
                  <a:avLst>
                    <a:gd name="adj" fmla="val 27201"/>
                    <a:gd name="hf" fmla="val 102572"/>
                    <a:gd name="vf" fmla="val 105210"/>
                  </a:avLst>
                </a:prstGeom>
                <a:solidFill>
                  <a:srgbClr val="F0AE7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chemeClr val="tx1"/>
                    </a:solidFill>
                    <a:latin typeface="Arial Narrow" panose="020B0606020202030204" pitchFamily="34" charset="0"/>
                  </a:endParaRPr>
                </a:p>
              </p:txBody>
            </p:sp>
            <p:sp>
              <p:nvSpPr>
                <p:cNvPr id="11" name="TextBox 10">
                  <a:extLst>
                    <a:ext uri="{FF2B5EF4-FFF2-40B4-BE49-F238E27FC236}">
                      <a16:creationId xmlns:a16="http://schemas.microsoft.com/office/drawing/2014/main" id="{11F9CBD8-4420-05B4-2212-E3FC1157722A}"/>
                    </a:ext>
                  </a:extLst>
                </p:cNvPr>
                <p:cNvSpPr txBox="1"/>
                <p:nvPr/>
              </p:nvSpPr>
              <p:spPr>
                <a:xfrm rot="-600000">
                  <a:off x="9639524" y="3018816"/>
                  <a:ext cx="1300846" cy="830997"/>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Board Exam Preparation</a:t>
                  </a:r>
                </a:p>
              </p:txBody>
            </p:sp>
          </p:grpSp>
        </p:grpSp>
        <p:sp>
          <p:nvSpPr>
            <p:cNvPr id="6" name="TextBox 5">
              <a:extLst>
                <a:ext uri="{FF2B5EF4-FFF2-40B4-BE49-F238E27FC236}">
                  <a16:creationId xmlns:a16="http://schemas.microsoft.com/office/drawing/2014/main" id="{1487E7BE-8FA5-0DCE-2533-F3B1DE6DEEF2}"/>
                </a:ext>
              </a:extLst>
            </p:cNvPr>
            <p:cNvSpPr txBox="1"/>
            <p:nvPr/>
          </p:nvSpPr>
          <p:spPr>
            <a:xfrm>
              <a:off x="1274319" y="625808"/>
              <a:ext cx="9643363" cy="486287"/>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200" b="1" i="0" u="none" strike="noStrike" kern="1200" cap="all" spc="0" normalizeH="0" noProof="0" dirty="0">
                  <a:ln>
                    <a:noFill/>
                  </a:ln>
                  <a:solidFill>
                    <a:prstClr val="black"/>
                  </a:solidFill>
                  <a:effectLst/>
                  <a:uLnTx/>
                  <a:uFillTx/>
                  <a:latin typeface="Arial Narrow" panose="020B0606020202030204" pitchFamily="34" charset="0"/>
                  <a:ea typeface="+mn-ea"/>
                  <a:cs typeface="+mn-cs"/>
                </a:rPr>
                <a:t>Preparation for your first Board Exam</a:t>
              </a:r>
            </a:p>
          </p:txBody>
        </p:sp>
      </p:grpSp>
    </p:spTree>
    <p:extLst>
      <p:ext uri="{BB962C8B-B14F-4D97-AF65-F5344CB8AC3E}">
        <p14:creationId xmlns:p14="http://schemas.microsoft.com/office/powerpoint/2010/main" val="1260770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9F491-F306-39CA-E779-9918F2E66E83}"/>
              </a:ext>
            </a:extLst>
          </p:cNvPr>
          <p:cNvPicPr>
            <a:picLocks noChangeAspect="1"/>
          </p:cNvPicPr>
          <p:nvPr/>
        </p:nvPicPr>
        <p:blipFill>
          <a:blip r:embed="rId2"/>
          <a:stretch>
            <a:fillRect/>
          </a:stretch>
        </p:blipFill>
        <p:spPr>
          <a:xfrm>
            <a:off x="1" y="339418"/>
            <a:ext cx="12319686" cy="3048928"/>
          </a:xfrm>
          <a:prstGeom prst="rect">
            <a:avLst/>
          </a:prstGeom>
        </p:spPr>
      </p:pic>
      <p:pic>
        <p:nvPicPr>
          <p:cNvPr id="5" name="Picture 4">
            <a:extLst>
              <a:ext uri="{FF2B5EF4-FFF2-40B4-BE49-F238E27FC236}">
                <a16:creationId xmlns:a16="http://schemas.microsoft.com/office/drawing/2014/main" id="{32DB9594-6672-9D8C-F204-A4B5D671D4FC}"/>
              </a:ext>
            </a:extLst>
          </p:cNvPr>
          <p:cNvPicPr>
            <a:picLocks noChangeAspect="1"/>
          </p:cNvPicPr>
          <p:nvPr/>
        </p:nvPicPr>
        <p:blipFill>
          <a:blip r:embed="rId3"/>
          <a:stretch>
            <a:fillRect/>
          </a:stretch>
        </p:blipFill>
        <p:spPr>
          <a:xfrm>
            <a:off x="294465" y="3341140"/>
            <a:ext cx="11895028" cy="2997876"/>
          </a:xfrm>
          <a:prstGeom prst="rect">
            <a:avLst/>
          </a:prstGeom>
        </p:spPr>
      </p:pic>
    </p:spTree>
    <p:extLst>
      <p:ext uri="{BB962C8B-B14F-4D97-AF65-F5344CB8AC3E}">
        <p14:creationId xmlns:p14="http://schemas.microsoft.com/office/powerpoint/2010/main" val="153297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D1FBAD-62BE-6D9D-D105-D6D64166CB07}"/>
              </a:ext>
            </a:extLst>
          </p:cNvPr>
          <p:cNvGrpSpPr/>
          <p:nvPr/>
        </p:nvGrpSpPr>
        <p:grpSpPr>
          <a:xfrm>
            <a:off x="519895" y="135387"/>
            <a:ext cx="11152210" cy="6232169"/>
            <a:chOff x="519895" y="234778"/>
            <a:chExt cx="11152210" cy="6232169"/>
          </a:xfrm>
        </p:grpSpPr>
        <p:sp>
          <p:nvSpPr>
            <p:cNvPr id="5" name="Rectangle 4">
              <a:extLst>
                <a:ext uri="{FF2B5EF4-FFF2-40B4-BE49-F238E27FC236}">
                  <a16:creationId xmlns:a16="http://schemas.microsoft.com/office/drawing/2014/main" id="{D03DA6F6-EFB8-19A0-FF64-5FF1FC6FF8CC}"/>
                </a:ext>
              </a:extLst>
            </p:cNvPr>
            <p:cNvSpPr/>
            <p:nvPr/>
          </p:nvSpPr>
          <p:spPr>
            <a:xfrm>
              <a:off x="519897" y="234778"/>
              <a:ext cx="11152208" cy="32127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3BC6CC-1CED-2A90-F41F-024D80EC57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778"/>
            <a:stretch/>
          </p:blipFill>
          <p:spPr>
            <a:xfrm>
              <a:off x="519895" y="466725"/>
              <a:ext cx="11152209" cy="6000222"/>
            </a:xfrm>
            <a:prstGeom prst="rect">
              <a:avLst/>
            </a:prstGeom>
          </p:spPr>
        </p:pic>
      </p:grpSp>
    </p:spTree>
    <p:extLst>
      <p:ext uri="{BB962C8B-B14F-4D97-AF65-F5344CB8AC3E}">
        <p14:creationId xmlns:p14="http://schemas.microsoft.com/office/powerpoint/2010/main" val="2990051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B313F2-4E0E-5C2A-3D5D-447FC74B6238}"/>
              </a:ext>
            </a:extLst>
          </p:cNvPr>
          <p:cNvPicPr>
            <a:picLocks noChangeAspect="1"/>
          </p:cNvPicPr>
          <p:nvPr/>
        </p:nvPicPr>
        <p:blipFill>
          <a:blip r:embed="rId2"/>
          <a:stretch>
            <a:fillRect/>
          </a:stretch>
        </p:blipFill>
        <p:spPr>
          <a:xfrm>
            <a:off x="-5874" y="0"/>
            <a:ext cx="12197874" cy="2890846"/>
          </a:xfrm>
          <a:prstGeom prst="rect">
            <a:avLst/>
          </a:prstGeom>
        </p:spPr>
      </p:pic>
      <p:pic>
        <p:nvPicPr>
          <p:cNvPr id="5" name="Picture 4">
            <a:extLst>
              <a:ext uri="{FF2B5EF4-FFF2-40B4-BE49-F238E27FC236}">
                <a16:creationId xmlns:a16="http://schemas.microsoft.com/office/drawing/2014/main" id="{4B0DBA65-47F1-C6AC-74A3-EFC99E1137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0890"/>
          <a:stretch/>
        </p:blipFill>
        <p:spPr>
          <a:xfrm>
            <a:off x="1766164" y="2825163"/>
            <a:ext cx="8977723" cy="3474471"/>
          </a:xfrm>
          <a:prstGeom prst="rect">
            <a:avLst/>
          </a:prstGeom>
        </p:spPr>
      </p:pic>
    </p:spTree>
    <p:extLst>
      <p:ext uri="{BB962C8B-B14F-4D97-AF65-F5344CB8AC3E}">
        <p14:creationId xmlns:p14="http://schemas.microsoft.com/office/powerpoint/2010/main" val="3717056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03DA-0339-43A5-FAC1-211EC598C3DE}"/>
              </a:ext>
            </a:extLst>
          </p:cNvPr>
          <p:cNvSpPr>
            <a:spLocks noGrp="1"/>
          </p:cNvSpPr>
          <p:nvPr>
            <p:ph type="title"/>
          </p:nvPr>
        </p:nvSpPr>
        <p:spPr>
          <a:xfrm>
            <a:off x="750981" y="464515"/>
            <a:ext cx="4300330" cy="1325563"/>
          </a:xfrm>
        </p:spPr>
        <p:txBody>
          <a:bodyPr>
            <a:noAutofit/>
          </a:bodyPr>
          <a:lstStyle/>
          <a:p>
            <a:pPr algn="ctr">
              <a:lnSpc>
                <a:spcPct val="100000"/>
              </a:lnSpc>
              <a:spcBef>
                <a:spcPts val="0"/>
              </a:spcBef>
              <a:spcAft>
                <a:spcPts val="0"/>
              </a:spcAft>
            </a:pPr>
            <a:r>
              <a:rPr lang="en-US" sz="4000" dirty="0"/>
              <a:t>AAFP Advocacy to Strengthen the Workforce</a:t>
            </a:r>
          </a:p>
        </p:txBody>
      </p:sp>
      <p:sp>
        <p:nvSpPr>
          <p:cNvPr id="3" name="Text Placeholder 2">
            <a:extLst>
              <a:ext uri="{FF2B5EF4-FFF2-40B4-BE49-F238E27FC236}">
                <a16:creationId xmlns:a16="http://schemas.microsoft.com/office/drawing/2014/main" id="{C92737A8-B1B8-8C6B-2F65-BAF368ABD51F}"/>
              </a:ext>
            </a:extLst>
          </p:cNvPr>
          <p:cNvSpPr>
            <a:spLocks noGrp="1"/>
          </p:cNvSpPr>
          <p:nvPr>
            <p:ph sz="half" idx="1"/>
          </p:nvPr>
        </p:nvSpPr>
        <p:spPr>
          <a:xfrm>
            <a:off x="490330" y="2448552"/>
            <a:ext cx="4727713" cy="3731937"/>
          </a:xfrm>
        </p:spPr>
        <p:txBody>
          <a:bodyPr>
            <a:normAutofit fontScale="92500" lnSpcReduction="10000"/>
          </a:bodyPr>
          <a:lstStyle/>
          <a:p>
            <a:pPr>
              <a:lnSpc>
                <a:spcPct val="100000"/>
              </a:lnSpc>
              <a:spcBef>
                <a:spcPts val="0"/>
              </a:spcBef>
              <a:spcAft>
                <a:spcPts val="600"/>
              </a:spcAft>
              <a:buFont typeface="Arial" panose="020B0604020202020204" pitchFamily="34" charset="0"/>
              <a:buChar char="•"/>
            </a:pPr>
            <a:r>
              <a:rPr lang="en-US" sz="2400" dirty="0"/>
              <a:t>THCGME Reauthorization</a:t>
            </a:r>
          </a:p>
          <a:p>
            <a:pPr>
              <a:lnSpc>
                <a:spcPct val="100000"/>
              </a:lnSpc>
              <a:spcBef>
                <a:spcPts val="0"/>
              </a:spcBef>
              <a:spcAft>
                <a:spcPts val="600"/>
              </a:spcAft>
              <a:buFont typeface="Arial" panose="020B0604020202020204" pitchFamily="34" charset="0"/>
              <a:buChar char="•"/>
            </a:pPr>
            <a:r>
              <a:rPr lang="en-US" sz="2400" dirty="0"/>
              <a:t>GME Reform</a:t>
            </a:r>
          </a:p>
          <a:p>
            <a:pPr marL="517525" lvl="1" indent="-168275">
              <a:lnSpc>
                <a:spcPct val="100000"/>
              </a:lnSpc>
              <a:spcBef>
                <a:spcPts val="0"/>
              </a:spcBef>
              <a:spcAft>
                <a:spcPts val="600"/>
              </a:spcAft>
              <a:buFont typeface="Arial" panose="020B0604020202020204" pitchFamily="34" charset="0"/>
              <a:buChar char="‒"/>
            </a:pPr>
            <a:r>
              <a:rPr lang="en-US" sz="2000" dirty="0">
                <a:solidFill>
                  <a:schemeClr val="tx1"/>
                </a:solidFill>
              </a:rPr>
              <a:t>Distribution of year-end legislation slots</a:t>
            </a:r>
          </a:p>
          <a:p>
            <a:pPr marL="517525" lvl="1" indent="-168275">
              <a:lnSpc>
                <a:spcPct val="100000"/>
              </a:lnSpc>
              <a:spcBef>
                <a:spcPts val="0"/>
              </a:spcBef>
              <a:spcAft>
                <a:spcPts val="600"/>
              </a:spcAft>
              <a:buFont typeface="Arial" panose="020B0604020202020204" pitchFamily="34" charset="0"/>
              <a:buChar char="‒"/>
            </a:pPr>
            <a:r>
              <a:rPr lang="en-US" sz="2000" dirty="0">
                <a:solidFill>
                  <a:schemeClr val="tx1"/>
                </a:solidFill>
              </a:rPr>
              <a:t>Rural Workforce Production (inc. training opportunities)</a:t>
            </a:r>
          </a:p>
          <a:p>
            <a:pPr>
              <a:lnSpc>
                <a:spcPct val="110000"/>
              </a:lnSpc>
              <a:spcBef>
                <a:spcPts val="0"/>
              </a:spcBef>
              <a:spcAft>
                <a:spcPts val="600"/>
              </a:spcAft>
              <a:buFont typeface="Arial" panose="020B0604020202020204" pitchFamily="34" charset="0"/>
              <a:buChar char="•"/>
            </a:pPr>
            <a:r>
              <a:rPr lang="en-US" sz="2400" dirty="0"/>
              <a:t>Wellbeing/Burnout</a:t>
            </a:r>
          </a:p>
          <a:p>
            <a:pPr>
              <a:lnSpc>
                <a:spcPct val="110000"/>
              </a:lnSpc>
              <a:spcBef>
                <a:spcPts val="0"/>
              </a:spcBef>
              <a:spcAft>
                <a:spcPts val="600"/>
              </a:spcAft>
              <a:buFont typeface="Arial" panose="020B0604020202020204" pitchFamily="34" charset="0"/>
              <a:buChar char="•"/>
            </a:pPr>
            <a:r>
              <a:rPr lang="en-US" sz="2400" dirty="0"/>
              <a:t>Loan Repayment</a:t>
            </a:r>
          </a:p>
          <a:p>
            <a:pPr>
              <a:lnSpc>
                <a:spcPct val="110000"/>
              </a:lnSpc>
              <a:spcBef>
                <a:spcPts val="0"/>
              </a:spcBef>
              <a:spcAft>
                <a:spcPts val="600"/>
              </a:spcAft>
              <a:buFont typeface="Arial" panose="020B0604020202020204" pitchFamily="34" charset="0"/>
              <a:buChar char="•"/>
            </a:pPr>
            <a:r>
              <a:rPr lang="en-US" sz="2400" dirty="0"/>
              <a:t>Workplace Harassment</a:t>
            </a:r>
          </a:p>
          <a:p>
            <a:pPr>
              <a:lnSpc>
                <a:spcPct val="110000"/>
              </a:lnSpc>
              <a:spcBef>
                <a:spcPts val="0"/>
              </a:spcBef>
              <a:spcAft>
                <a:spcPts val="600"/>
              </a:spcAft>
              <a:buFont typeface="Arial" panose="020B0604020202020204" pitchFamily="34" charset="0"/>
              <a:buChar char="•"/>
            </a:pPr>
            <a:r>
              <a:rPr lang="en-US" sz="2400" dirty="0"/>
              <a:t>Conrad 30 Visa Program</a:t>
            </a:r>
          </a:p>
        </p:txBody>
      </p:sp>
      <p:sp>
        <p:nvSpPr>
          <p:cNvPr id="6" name="Content Placeholder 5">
            <a:extLst>
              <a:ext uri="{FF2B5EF4-FFF2-40B4-BE49-F238E27FC236}">
                <a16:creationId xmlns:a16="http://schemas.microsoft.com/office/drawing/2014/main" id="{F382E64E-3121-6D3F-A6B0-D67B336AD91C}"/>
              </a:ext>
            </a:extLst>
          </p:cNvPr>
          <p:cNvSpPr>
            <a:spLocks noGrp="1"/>
          </p:cNvSpPr>
          <p:nvPr>
            <p:ph sz="half" idx="2"/>
          </p:nvPr>
        </p:nvSpPr>
        <p:spPr/>
        <p:txBody>
          <a:bodyPr>
            <a:normAutofit fontScale="92500" lnSpcReduction="10000"/>
          </a:bodyPr>
          <a:lstStyle/>
          <a:p>
            <a:endParaRPr lang="en-US"/>
          </a:p>
        </p:txBody>
      </p:sp>
      <p:pic>
        <p:nvPicPr>
          <p:cNvPr id="4" name="Picture 2" descr="U.S. physician shortage growing | AAMC">
            <a:extLst>
              <a:ext uri="{FF2B5EF4-FFF2-40B4-BE49-F238E27FC236}">
                <a16:creationId xmlns:a16="http://schemas.microsoft.com/office/drawing/2014/main" id="{FA04D10B-670A-8908-0C7A-E399D88EB71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DF8E866F-8573-203F-0EEF-032121D0D01F}"/>
              </a:ext>
            </a:extLst>
          </p:cNvPr>
          <p:cNvCxnSpPr>
            <a:cxnSpLocks/>
          </p:cNvCxnSpPr>
          <p:nvPr/>
        </p:nvCxnSpPr>
        <p:spPr>
          <a:xfrm>
            <a:off x="359859" y="2164040"/>
            <a:ext cx="508257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648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FE1D4-E168-C7BC-2A24-6FF9A30141FB}"/>
              </a:ext>
            </a:extLst>
          </p:cNvPr>
          <p:cNvSpPr>
            <a:spLocks noGrp="1"/>
          </p:cNvSpPr>
          <p:nvPr>
            <p:ph type="title"/>
          </p:nvPr>
        </p:nvSpPr>
        <p:spPr>
          <a:xfrm>
            <a:off x="209970" y="346582"/>
            <a:ext cx="6161913" cy="1846737"/>
          </a:xfrm>
        </p:spPr>
        <p:txBody>
          <a:bodyPr vert="horz" lIns="91440" tIns="45720" rIns="91440" bIns="45720" rtlCol="0" anchor="ctr">
            <a:noAutofit/>
          </a:bodyPr>
          <a:lstStyle/>
          <a:p>
            <a:pPr algn="ctr">
              <a:lnSpc>
                <a:spcPct val="100000"/>
              </a:lnSpc>
              <a:spcBef>
                <a:spcPts val="0"/>
              </a:spcBef>
              <a:spcAft>
                <a:spcPts val="0"/>
              </a:spcAft>
            </a:pPr>
            <a:r>
              <a:rPr lang="en-US" sz="4000" dirty="0"/>
              <a:t>Expand and support high-quality family medicine GME positions</a:t>
            </a:r>
          </a:p>
        </p:txBody>
      </p:sp>
      <p:sp>
        <p:nvSpPr>
          <p:cNvPr id="3" name="Text Placeholder 2">
            <a:extLst>
              <a:ext uri="{FF2B5EF4-FFF2-40B4-BE49-F238E27FC236}">
                <a16:creationId xmlns:a16="http://schemas.microsoft.com/office/drawing/2014/main" id="{D876E016-D96C-860D-1E2C-FF134E4AD7EE}"/>
              </a:ext>
            </a:extLst>
          </p:cNvPr>
          <p:cNvSpPr>
            <a:spLocks noGrp="1"/>
          </p:cNvSpPr>
          <p:nvPr>
            <p:ph type="body" idx="1"/>
          </p:nvPr>
        </p:nvSpPr>
        <p:spPr>
          <a:xfrm>
            <a:off x="658852" y="2542808"/>
            <a:ext cx="5264150" cy="3740407"/>
          </a:xfrm>
        </p:spPr>
        <p:txBody>
          <a:bodyPr>
            <a:noAutofit/>
          </a:bodyPr>
          <a:lstStyle/>
          <a:p>
            <a:pPr marL="228600" indent="-228600">
              <a:lnSpc>
                <a:spcPct val="100000"/>
              </a:lnSpc>
              <a:spcBef>
                <a:spcPts val="0"/>
              </a:spcBef>
              <a:spcAft>
                <a:spcPts val="600"/>
              </a:spcAft>
              <a:buFont typeface="Arial" panose="020B0604020202020204" pitchFamily="34" charset="0"/>
              <a:buChar char="•"/>
            </a:pPr>
            <a:r>
              <a:rPr lang="en-US" sz="2200" dirty="0">
                <a:cs typeface="+mn-cs"/>
              </a:rPr>
              <a:t>GME funding advocacy</a:t>
            </a:r>
          </a:p>
          <a:p>
            <a:pPr marL="228600" indent="-228600">
              <a:lnSpc>
                <a:spcPct val="100000"/>
              </a:lnSpc>
              <a:spcBef>
                <a:spcPts val="0"/>
              </a:spcBef>
              <a:spcAft>
                <a:spcPts val="600"/>
              </a:spcAft>
              <a:buFont typeface="Arial" panose="020B0604020202020204" pitchFamily="34" charset="0"/>
              <a:buChar char="•"/>
            </a:pPr>
            <a:r>
              <a:rPr lang="en-US" sz="2200" dirty="0">
                <a:cs typeface="+mn-cs"/>
              </a:rPr>
              <a:t>Program Resources:</a:t>
            </a:r>
          </a:p>
          <a:p>
            <a:pPr marL="517525" lvl="1" indent="-168275">
              <a:lnSpc>
                <a:spcPct val="100000"/>
              </a:lnSpc>
              <a:spcBef>
                <a:spcPts val="0"/>
              </a:spcBef>
              <a:buFont typeface="Arial" panose="020B0604020202020204" pitchFamily="34" charset="0"/>
              <a:buChar char="‒"/>
            </a:pPr>
            <a:r>
              <a:rPr lang="en-US" sz="1900" dirty="0">
                <a:solidFill>
                  <a:schemeClr val="tx1"/>
                </a:solidFill>
              </a:rPr>
              <a:t>Residency Program Solutions and Criteria for Excellence </a:t>
            </a:r>
          </a:p>
          <a:p>
            <a:pPr marL="517525" lvl="1" indent="-168275">
              <a:lnSpc>
                <a:spcPct val="100000"/>
              </a:lnSpc>
              <a:spcBef>
                <a:spcPts val="0"/>
              </a:spcBef>
              <a:buFont typeface="Arial" panose="020B0604020202020204" pitchFamily="34" charset="0"/>
              <a:buChar char="‒"/>
            </a:pPr>
            <a:r>
              <a:rPr lang="en-US" sz="1900" dirty="0">
                <a:solidFill>
                  <a:schemeClr val="tx1"/>
                </a:solidFill>
              </a:rPr>
              <a:t>Residency Leadership Summit</a:t>
            </a:r>
          </a:p>
          <a:p>
            <a:pPr marL="517525" lvl="1" indent="-168275">
              <a:lnSpc>
                <a:spcPct val="100000"/>
              </a:lnSpc>
              <a:spcBef>
                <a:spcPts val="0"/>
              </a:spcBef>
              <a:spcAft>
                <a:spcPts val="600"/>
              </a:spcAft>
              <a:buFont typeface="Arial" panose="020B0604020202020204" pitchFamily="34" charset="0"/>
              <a:buChar char="‒"/>
            </a:pPr>
            <a:r>
              <a:rPr lang="en-US" sz="1900" dirty="0">
                <a:solidFill>
                  <a:schemeClr val="tx1"/>
                </a:solidFill>
              </a:rPr>
              <a:t>Curriculum Guidelines</a:t>
            </a:r>
          </a:p>
          <a:p>
            <a:pPr marL="342900" indent="-342900">
              <a:lnSpc>
                <a:spcPct val="100000"/>
              </a:lnSpc>
              <a:spcBef>
                <a:spcPts val="0"/>
              </a:spcBef>
              <a:buFont typeface="Arial" panose="020B0604020202020204" pitchFamily="34" charset="0"/>
              <a:buChar char="•"/>
            </a:pPr>
            <a:r>
              <a:rPr lang="en-US" sz="2200" dirty="0">
                <a:cs typeface="+mn-cs"/>
              </a:rPr>
              <a:t>Resident Resources for Programs</a:t>
            </a:r>
            <a:r>
              <a:rPr lang="en-US" dirty="0"/>
              <a:t>:</a:t>
            </a:r>
          </a:p>
          <a:p>
            <a:pPr marL="517525" lvl="1" indent="-168275">
              <a:lnSpc>
                <a:spcPct val="100000"/>
              </a:lnSpc>
              <a:spcBef>
                <a:spcPts val="0"/>
              </a:spcBef>
              <a:buFont typeface="Arial" panose="020B0604020202020204" pitchFamily="34" charset="0"/>
              <a:buChar char="‒"/>
            </a:pPr>
            <a:r>
              <a:rPr lang="en-US" sz="1900" dirty="0">
                <a:solidFill>
                  <a:schemeClr val="tx1"/>
                </a:solidFill>
              </a:rPr>
              <a:t>Chief Resident Leadership </a:t>
            </a:r>
          </a:p>
          <a:p>
            <a:pPr marL="517525" lvl="1" indent="-168275">
              <a:lnSpc>
                <a:spcPct val="100000"/>
              </a:lnSpc>
              <a:spcBef>
                <a:spcPts val="0"/>
              </a:spcBef>
              <a:buFont typeface="Arial" panose="020B0604020202020204" pitchFamily="34" charset="0"/>
              <a:buChar char="‒"/>
            </a:pPr>
            <a:r>
              <a:rPr lang="en-US" sz="1900" dirty="0">
                <a:solidFill>
                  <a:schemeClr val="tx1"/>
                </a:solidFill>
              </a:rPr>
              <a:t>Career, practice, leadership and well-being resources</a:t>
            </a:r>
          </a:p>
          <a:p>
            <a:pPr marL="517525" lvl="1" indent="-168275">
              <a:lnSpc>
                <a:spcPct val="110000"/>
              </a:lnSpc>
              <a:spcBef>
                <a:spcPts val="0"/>
              </a:spcBef>
              <a:spcAft>
                <a:spcPts val="600"/>
              </a:spcAft>
              <a:buFont typeface="Arial" panose="020B0604020202020204" pitchFamily="34" charset="0"/>
              <a:buChar char="‒"/>
            </a:pPr>
            <a:r>
              <a:rPr lang="en-US" sz="1900" dirty="0">
                <a:solidFill>
                  <a:schemeClr val="tx1"/>
                </a:solidFill>
              </a:rPr>
              <a:t>Board preparation</a:t>
            </a:r>
          </a:p>
        </p:txBody>
      </p:sp>
      <p:pic>
        <p:nvPicPr>
          <p:cNvPr id="5" name="Picture 4" descr="Healthcare colleagues meeting">
            <a:extLst>
              <a:ext uri="{FF2B5EF4-FFF2-40B4-BE49-F238E27FC236}">
                <a16:creationId xmlns:a16="http://schemas.microsoft.com/office/drawing/2014/main" id="{8FF6F6D1-58CE-B62E-65CA-9BF2E1AC36B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73571" y="1596900"/>
            <a:ext cx="5574957" cy="3664199"/>
          </a:xfrm>
          <a:prstGeom prst="rect">
            <a:avLst/>
          </a:prstGeom>
        </p:spPr>
      </p:pic>
      <p:cxnSp>
        <p:nvCxnSpPr>
          <p:cNvPr id="6" name="Straight Connector 5">
            <a:extLst>
              <a:ext uri="{FF2B5EF4-FFF2-40B4-BE49-F238E27FC236}">
                <a16:creationId xmlns:a16="http://schemas.microsoft.com/office/drawing/2014/main" id="{B164F1C6-D350-9113-41A9-9FB643411A83}"/>
              </a:ext>
            </a:extLst>
          </p:cNvPr>
          <p:cNvCxnSpPr>
            <a:cxnSpLocks/>
          </p:cNvCxnSpPr>
          <p:nvPr/>
        </p:nvCxnSpPr>
        <p:spPr>
          <a:xfrm>
            <a:off x="230650" y="2323067"/>
            <a:ext cx="616191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134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5BAD-0733-86AB-7795-5768BCAA4B5C}"/>
              </a:ext>
            </a:extLst>
          </p:cNvPr>
          <p:cNvSpPr>
            <a:spLocks noGrp="1"/>
          </p:cNvSpPr>
          <p:nvPr>
            <p:ph type="title"/>
          </p:nvPr>
        </p:nvSpPr>
        <p:spPr>
          <a:xfrm>
            <a:off x="4313582" y="365125"/>
            <a:ext cx="7040217" cy="1325563"/>
          </a:xfrm>
        </p:spPr>
        <p:txBody>
          <a:bodyPr>
            <a:noAutofit/>
          </a:bodyPr>
          <a:lstStyle/>
          <a:p>
            <a:r>
              <a:rPr lang="en-US" sz="3600" dirty="0"/>
              <a:t>After Residency…now what?</a:t>
            </a:r>
          </a:p>
        </p:txBody>
      </p:sp>
      <p:sp>
        <p:nvSpPr>
          <p:cNvPr id="5" name="Content Placeholder 4">
            <a:extLst>
              <a:ext uri="{FF2B5EF4-FFF2-40B4-BE49-F238E27FC236}">
                <a16:creationId xmlns:a16="http://schemas.microsoft.com/office/drawing/2014/main" id="{680A9ABF-9A71-815D-24F9-6D291DCD4F0C}"/>
              </a:ext>
            </a:extLst>
          </p:cNvPr>
          <p:cNvSpPr>
            <a:spLocks noGrp="1"/>
          </p:cNvSpPr>
          <p:nvPr>
            <p:ph sz="half" idx="2"/>
          </p:nvPr>
        </p:nvSpPr>
        <p:spPr>
          <a:xfrm>
            <a:off x="5188225" y="1825625"/>
            <a:ext cx="6549887" cy="4351338"/>
          </a:xfrm>
        </p:spPr>
        <p:txBody>
          <a:bodyPr/>
          <a:lstStyle/>
          <a:p>
            <a:pPr marL="0" indent="0">
              <a:lnSpc>
                <a:spcPct val="100000"/>
              </a:lnSpc>
              <a:spcBef>
                <a:spcPts val="0"/>
              </a:spcBef>
              <a:spcAft>
                <a:spcPts val="1200"/>
              </a:spcAft>
              <a:buNone/>
            </a:pPr>
            <a:r>
              <a:rPr lang="en-US" sz="2400" dirty="0"/>
              <a:t>What kind of practice is right for me?</a:t>
            </a:r>
          </a:p>
          <a:p>
            <a:pPr>
              <a:lnSpc>
                <a:spcPct val="100000"/>
              </a:lnSpc>
              <a:spcBef>
                <a:spcPts val="0"/>
              </a:spcBef>
              <a:spcAft>
                <a:spcPts val="1200"/>
              </a:spcAft>
            </a:pPr>
            <a:r>
              <a:rPr lang="en-US" sz="2000" dirty="0"/>
              <a:t>Although a small percentage of new family physicians choose to pursue alternative practice styles, most join traditional practices that provide personalized, comprehensive, continuous patient care. The 21</a:t>
            </a:r>
            <a:r>
              <a:rPr lang="en-US" sz="2000" baseline="30000" dirty="0"/>
              <a:t>st</a:t>
            </a:r>
            <a:r>
              <a:rPr lang="en-US" sz="2000" dirty="0"/>
              <a:t> century model of American primary care – the patient-centered medical home (PCMH) – is patient-focused and delivered by teams led by family physician. </a:t>
            </a:r>
            <a:br>
              <a:rPr lang="en-US" sz="2000" dirty="0"/>
            </a:br>
            <a:r>
              <a:rPr lang="en-US" sz="2000" b="1" dirty="0">
                <a:solidFill>
                  <a:schemeClr val="accent2"/>
                </a:solidFill>
              </a:rPr>
              <a:t>Learn more </a:t>
            </a:r>
            <a:r>
              <a:rPr lang="en-US" sz="2000" dirty="0"/>
              <a:t>about being part of a PCMH practice.</a:t>
            </a:r>
          </a:p>
          <a:p>
            <a:pPr>
              <a:lnSpc>
                <a:spcPct val="100000"/>
              </a:lnSpc>
              <a:spcBef>
                <a:spcPts val="0"/>
              </a:spcBef>
              <a:spcAft>
                <a:spcPts val="1200"/>
              </a:spcAft>
            </a:pPr>
            <a:r>
              <a:rPr lang="en-US" sz="2000" dirty="0"/>
              <a:t>You probably have a general notion of your ideal practice. If not, use the AAFP’s </a:t>
            </a:r>
            <a:r>
              <a:rPr lang="en-US" sz="2000" b="1" dirty="0">
                <a:solidFill>
                  <a:schemeClr val="accent2"/>
                </a:solidFill>
              </a:rPr>
              <a:t>Practice Preference Worksheet </a:t>
            </a:r>
            <a:r>
              <a:rPr lang="en-US" sz="2000" dirty="0"/>
              <a:t>to identify priorities such as practice style, community type and geographic location.</a:t>
            </a:r>
            <a:endParaRPr lang="en-US" sz="3200" dirty="0"/>
          </a:p>
        </p:txBody>
      </p:sp>
      <p:pic>
        <p:nvPicPr>
          <p:cNvPr id="4" name="Picture 2" descr="Sign Post">
            <a:extLst>
              <a:ext uri="{FF2B5EF4-FFF2-40B4-BE49-F238E27FC236}">
                <a16:creationId xmlns:a16="http://schemas.microsoft.com/office/drawing/2014/main" id="{C2B64157-DD4A-1D46-76A2-E86CF9D371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0629" y="746450"/>
            <a:ext cx="4764745" cy="611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60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3" name="Diagram 32">
            <a:extLst>
              <a:ext uri="{FF2B5EF4-FFF2-40B4-BE49-F238E27FC236}">
                <a16:creationId xmlns:a16="http://schemas.microsoft.com/office/drawing/2014/main" id="{3CB2CBF4-8302-34A9-7083-BACEF957195F}"/>
              </a:ext>
            </a:extLst>
          </p:cNvPr>
          <p:cNvGraphicFramePr/>
          <p:nvPr>
            <p:extLst>
              <p:ext uri="{D42A27DB-BD31-4B8C-83A1-F6EECF244321}">
                <p14:modId xmlns:p14="http://schemas.microsoft.com/office/powerpoint/2010/main" val="477637755"/>
              </p:ext>
            </p:extLst>
          </p:nvPr>
        </p:nvGraphicFramePr>
        <p:xfrm>
          <a:off x="447748" y="719666"/>
          <a:ext cx="1017417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3828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A155F-FC4B-38C4-029F-A3C22A76A6D6}"/>
              </a:ext>
            </a:extLst>
          </p:cNvPr>
          <p:cNvSpPr>
            <a:spLocks noGrp="1"/>
          </p:cNvSpPr>
          <p:nvPr>
            <p:ph type="title"/>
          </p:nvPr>
        </p:nvSpPr>
        <p:spPr>
          <a:xfrm>
            <a:off x="3870250" y="365125"/>
            <a:ext cx="7697973" cy="1325563"/>
          </a:xfrm>
        </p:spPr>
        <p:txBody>
          <a:bodyPr>
            <a:noAutofit/>
          </a:bodyPr>
          <a:lstStyle/>
          <a:p>
            <a:r>
              <a:rPr lang="en-US" sz="4000" dirty="0"/>
              <a:t>I know what I want. Now what?</a:t>
            </a:r>
          </a:p>
        </p:txBody>
      </p:sp>
      <p:sp>
        <p:nvSpPr>
          <p:cNvPr id="2" name="Content Placeholder 1">
            <a:extLst>
              <a:ext uri="{FF2B5EF4-FFF2-40B4-BE49-F238E27FC236}">
                <a16:creationId xmlns:a16="http://schemas.microsoft.com/office/drawing/2014/main" id="{97BBCF27-EB2B-78EF-E7C6-6EB43FF5559F}"/>
              </a:ext>
            </a:extLst>
          </p:cNvPr>
          <p:cNvSpPr>
            <a:spLocks noGrp="1"/>
          </p:cNvSpPr>
          <p:nvPr>
            <p:ph sz="half" idx="2"/>
          </p:nvPr>
        </p:nvSpPr>
        <p:spPr>
          <a:xfrm>
            <a:off x="4550735" y="1825625"/>
            <a:ext cx="6803065" cy="4351338"/>
          </a:xfrm>
        </p:spPr>
        <p:txBody>
          <a:bodyPr/>
          <a:lstStyle/>
          <a:p>
            <a:pPr>
              <a:lnSpc>
                <a:spcPct val="100000"/>
              </a:lnSpc>
              <a:spcAft>
                <a:spcPts val="1200"/>
              </a:spcAft>
            </a:pPr>
            <a:r>
              <a:rPr lang="en-US" sz="2800" dirty="0"/>
              <a:t>AAFP’s </a:t>
            </a:r>
            <a:r>
              <a:rPr lang="en-US" sz="2800" b="1" dirty="0">
                <a:solidFill>
                  <a:schemeClr val="accent2"/>
                </a:solidFill>
              </a:rPr>
              <a:t>Careers</a:t>
            </a:r>
            <a:r>
              <a:rPr lang="en-US" sz="2800" dirty="0"/>
              <a:t> section contains articles and worksheets to help you:</a:t>
            </a:r>
          </a:p>
          <a:p>
            <a:pPr marL="342900" indent="-342900">
              <a:lnSpc>
                <a:spcPct val="100000"/>
              </a:lnSpc>
              <a:spcBef>
                <a:spcPts val="0"/>
              </a:spcBef>
              <a:spcAft>
                <a:spcPts val="1000"/>
              </a:spcAft>
              <a:buFont typeface="Arial" panose="020B0604020202020204" pitchFamily="34" charset="0"/>
              <a:buChar char="•"/>
            </a:pPr>
            <a:r>
              <a:rPr lang="en-US" b="1" dirty="0">
                <a:solidFill>
                  <a:schemeClr val="accent2"/>
                </a:solidFill>
              </a:rPr>
              <a:t>Polish your CV</a:t>
            </a:r>
          </a:p>
          <a:p>
            <a:pPr marL="342900" indent="-342900">
              <a:lnSpc>
                <a:spcPct val="100000"/>
              </a:lnSpc>
              <a:spcBef>
                <a:spcPts val="0"/>
              </a:spcBef>
              <a:spcAft>
                <a:spcPts val="1000"/>
              </a:spcAft>
              <a:buFont typeface="Arial" panose="020B0604020202020204" pitchFamily="34" charset="0"/>
              <a:buChar char="•"/>
            </a:pPr>
            <a:r>
              <a:rPr lang="en-US" dirty="0"/>
              <a:t>Learn about negotiating </a:t>
            </a:r>
            <a:r>
              <a:rPr lang="en-US" b="1" dirty="0">
                <a:solidFill>
                  <a:schemeClr val="accent2"/>
                </a:solidFill>
              </a:rPr>
              <a:t>employment contracts</a:t>
            </a:r>
          </a:p>
          <a:p>
            <a:pPr marL="342900" indent="-342900">
              <a:lnSpc>
                <a:spcPct val="100000"/>
              </a:lnSpc>
              <a:spcBef>
                <a:spcPts val="0"/>
              </a:spcBef>
              <a:spcAft>
                <a:spcPts val="1000"/>
              </a:spcAft>
              <a:buFont typeface="Arial" panose="020B0604020202020204" pitchFamily="34" charset="0"/>
              <a:buChar char="•"/>
            </a:pPr>
            <a:r>
              <a:rPr lang="en-US" dirty="0"/>
              <a:t>Identify </a:t>
            </a:r>
            <a:r>
              <a:rPr lang="en-US" b="1" dirty="0">
                <a:solidFill>
                  <a:schemeClr val="accent2"/>
                </a:solidFill>
              </a:rPr>
              <a:t>prospective employers</a:t>
            </a:r>
          </a:p>
          <a:p>
            <a:pPr marL="342900" indent="-342900">
              <a:lnSpc>
                <a:spcPct val="100000"/>
              </a:lnSpc>
              <a:spcBef>
                <a:spcPts val="0"/>
              </a:spcBef>
              <a:spcAft>
                <a:spcPts val="1000"/>
              </a:spcAft>
              <a:buFont typeface="Arial" panose="020B0604020202020204" pitchFamily="34" charset="0"/>
              <a:buChar char="•"/>
            </a:pPr>
            <a:r>
              <a:rPr lang="en-US" dirty="0"/>
              <a:t>View current </a:t>
            </a:r>
            <a:r>
              <a:rPr lang="en-US" b="1" dirty="0">
                <a:solidFill>
                  <a:schemeClr val="accent2"/>
                </a:solidFill>
              </a:rPr>
              <a:t>job listings</a:t>
            </a:r>
          </a:p>
          <a:p>
            <a:pPr marL="342900" indent="-342900">
              <a:lnSpc>
                <a:spcPct val="100000"/>
              </a:lnSpc>
              <a:spcBef>
                <a:spcPts val="0"/>
              </a:spcBef>
              <a:spcAft>
                <a:spcPts val="1000"/>
              </a:spcAft>
              <a:buFont typeface="Arial" panose="020B0604020202020204" pitchFamily="34" charset="0"/>
              <a:buChar char="•"/>
            </a:pPr>
            <a:r>
              <a:rPr lang="en-US" b="1" dirty="0">
                <a:solidFill>
                  <a:schemeClr val="accent2"/>
                </a:solidFill>
              </a:rPr>
              <a:t>Track your job search</a:t>
            </a:r>
            <a:r>
              <a:rPr lang="en-US" dirty="0"/>
              <a:t> progress</a:t>
            </a:r>
          </a:p>
          <a:p>
            <a:pPr>
              <a:lnSpc>
                <a:spcPct val="100000"/>
              </a:lnSpc>
              <a:spcBef>
                <a:spcPts val="0"/>
              </a:spcBef>
              <a:spcAft>
                <a:spcPts val="0"/>
              </a:spcAft>
            </a:pPr>
            <a:endParaRPr lang="en-US" dirty="0"/>
          </a:p>
          <a:p>
            <a:pPr marL="0" indent="0">
              <a:buNone/>
            </a:pPr>
            <a:endParaRPr lang="en-US" dirty="0"/>
          </a:p>
        </p:txBody>
      </p:sp>
      <p:pic>
        <p:nvPicPr>
          <p:cNvPr id="6" name="Picture 5" descr="A person in a white coat&#10;&#10;Description automatically generated">
            <a:extLst>
              <a:ext uri="{FF2B5EF4-FFF2-40B4-BE49-F238E27FC236}">
                <a16:creationId xmlns:a16="http://schemas.microsoft.com/office/drawing/2014/main" id="{A4E99B2F-8FA8-1E74-7720-5E9639755E31}"/>
              </a:ext>
            </a:extLst>
          </p:cNvPr>
          <p:cNvPicPr>
            <a:picLocks noChangeAspect="1"/>
          </p:cNvPicPr>
          <p:nvPr/>
        </p:nvPicPr>
        <p:blipFill>
          <a:blip r:embed="rId3"/>
          <a:stretch>
            <a:fillRect/>
          </a:stretch>
        </p:blipFill>
        <p:spPr>
          <a:xfrm>
            <a:off x="150516" y="628122"/>
            <a:ext cx="3562081" cy="5548841"/>
          </a:xfrm>
          <a:prstGeom prst="rect">
            <a:avLst/>
          </a:prstGeom>
        </p:spPr>
      </p:pic>
    </p:spTree>
    <p:extLst>
      <p:ext uri="{BB962C8B-B14F-4D97-AF65-F5344CB8AC3E}">
        <p14:creationId xmlns:p14="http://schemas.microsoft.com/office/powerpoint/2010/main" val="4238663871"/>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CCEDA5-889D-1ABD-8C5D-DE6DFD8DDB27}"/>
              </a:ext>
            </a:extLst>
          </p:cNvPr>
          <p:cNvPicPr>
            <a:picLocks noChangeAspect="1"/>
          </p:cNvPicPr>
          <p:nvPr/>
        </p:nvPicPr>
        <p:blipFill>
          <a:blip r:embed="rId3"/>
          <a:stretch>
            <a:fillRect/>
          </a:stretch>
        </p:blipFill>
        <p:spPr>
          <a:xfrm>
            <a:off x="4410040" y="1026052"/>
            <a:ext cx="3448913" cy="2581850"/>
          </a:xfrm>
          <a:prstGeom prst="rect">
            <a:avLst/>
          </a:prstGeom>
        </p:spPr>
      </p:pic>
      <p:pic>
        <p:nvPicPr>
          <p:cNvPr id="9" name="Picture 8">
            <a:extLst>
              <a:ext uri="{FF2B5EF4-FFF2-40B4-BE49-F238E27FC236}">
                <a16:creationId xmlns:a16="http://schemas.microsoft.com/office/drawing/2014/main" id="{6349B91D-6622-EB3A-244B-301052291638}"/>
              </a:ext>
            </a:extLst>
          </p:cNvPr>
          <p:cNvPicPr>
            <a:picLocks noChangeAspect="1"/>
          </p:cNvPicPr>
          <p:nvPr/>
        </p:nvPicPr>
        <p:blipFill rotWithShape="1">
          <a:blip r:embed="rId4"/>
          <a:srcRect b="5856"/>
          <a:stretch/>
        </p:blipFill>
        <p:spPr>
          <a:xfrm>
            <a:off x="4375827" y="3469143"/>
            <a:ext cx="3519824" cy="2891898"/>
          </a:xfrm>
          <a:prstGeom prst="rect">
            <a:avLst/>
          </a:prstGeom>
        </p:spPr>
      </p:pic>
      <p:pic>
        <p:nvPicPr>
          <p:cNvPr id="7" name="Content Placeholder 5">
            <a:extLst>
              <a:ext uri="{FF2B5EF4-FFF2-40B4-BE49-F238E27FC236}">
                <a16:creationId xmlns:a16="http://schemas.microsoft.com/office/drawing/2014/main" id="{CEBCD27C-591B-3BB8-1818-82452DC8EE56}"/>
              </a:ext>
            </a:extLst>
          </p:cNvPr>
          <p:cNvPicPr>
            <a:picLocks noChangeAspect="1"/>
          </p:cNvPicPr>
          <p:nvPr/>
        </p:nvPicPr>
        <p:blipFill>
          <a:blip r:embed="rId5"/>
          <a:stretch>
            <a:fillRect/>
          </a:stretch>
        </p:blipFill>
        <p:spPr>
          <a:xfrm>
            <a:off x="641528" y="1146769"/>
            <a:ext cx="3448912" cy="4668378"/>
          </a:xfrm>
          <a:prstGeom prst="rect">
            <a:avLst/>
          </a:prstGeom>
        </p:spPr>
      </p:pic>
      <p:pic>
        <p:nvPicPr>
          <p:cNvPr id="10" name="Picture 9">
            <a:extLst>
              <a:ext uri="{FF2B5EF4-FFF2-40B4-BE49-F238E27FC236}">
                <a16:creationId xmlns:a16="http://schemas.microsoft.com/office/drawing/2014/main" id="{F46404C3-3830-77FC-2A7C-DA365D58673A}"/>
              </a:ext>
            </a:extLst>
          </p:cNvPr>
          <p:cNvPicPr>
            <a:picLocks noChangeAspect="1"/>
          </p:cNvPicPr>
          <p:nvPr/>
        </p:nvPicPr>
        <p:blipFill>
          <a:blip r:embed="rId6"/>
          <a:stretch>
            <a:fillRect/>
          </a:stretch>
        </p:blipFill>
        <p:spPr>
          <a:xfrm>
            <a:off x="8178554" y="1146769"/>
            <a:ext cx="3619745" cy="4061335"/>
          </a:xfrm>
          <a:prstGeom prst="rect">
            <a:avLst/>
          </a:prstGeom>
        </p:spPr>
      </p:pic>
      <p:pic>
        <p:nvPicPr>
          <p:cNvPr id="3" name="Picture 2" descr="A qr code with a logo&#10;&#10;Description automatically generated">
            <a:extLst>
              <a:ext uri="{FF2B5EF4-FFF2-40B4-BE49-F238E27FC236}">
                <a16:creationId xmlns:a16="http://schemas.microsoft.com/office/drawing/2014/main" id="{E491945C-2160-B9B1-8C28-161F912E2322}"/>
              </a:ext>
            </a:extLst>
          </p:cNvPr>
          <p:cNvPicPr>
            <a:picLocks noChangeAspect="1"/>
          </p:cNvPicPr>
          <p:nvPr/>
        </p:nvPicPr>
        <p:blipFill rotWithShape="1">
          <a:blip r:embed="rId7"/>
          <a:srcRect l="3174"/>
          <a:stretch/>
        </p:blipFill>
        <p:spPr>
          <a:xfrm>
            <a:off x="9806748" y="5044474"/>
            <a:ext cx="1336266" cy="1316567"/>
          </a:xfrm>
          <a:prstGeom prst="rect">
            <a:avLst/>
          </a:prstGeom>
        </p:spPr>
      </p:pic>
      <p:sp>
        <p:nvSpPr>
          <p:cNvPr id="5" name="Title 4">
            <a:extLst>
              <a:ext uri="{FF2B5EF4-FFF2-40B4-BE49-F238E27FC236}">
                <a16:creationId xmlns:a16="http://schemas.microsoft.com/office/drawing/2014/main" id="{E241ED0D-7104-BC24-050D-9893496F9C57}"/>
              </a:ext>
            </a:extLst>
          </p:cNvPr>
          <p:cNvSpPr>
            <a:spLocks noGrp="1"/>
          </p:cNvSpPr>
          <p:nvPr>
            <p:ph type="title"/>
          </p:nvPr>
        </p:nvSpPr>
        <p:spPr/>
        <p:txBody>
          <a:bodyPr anchor="t" anchorCtr="0">
            <a:normAutofit/>
          </a:bodyPr>
          <a:lstStyle/>
          <a:p>
            <a:r>
              <a:rPr lang="en-US" dirty="0"/>
              <a:t>Resident Employment Preparation</a:t>
            </a:r>
          </a:p>
        </p:txBody>
      </p:sp>
    </p:spTree>
    <p:extLst>
      <p:ext uri="{BB962C8B-B14F-4D97-AF65-F5344CB8AC3E}">
        <p14:creationId xmlns:p14="http://schemas.microsoft.com/office/powerpoint/2010/main" val="78108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445AB5-CE6B-ABCF-9DA5-F73A69996D5C}"/>
              </a:ext>
            </a:extLst>
          </p:cNvPr>
          <p:cNvSpPr>
            <a:spLocks noGrp="1"/>
          </p:cNvSpPr>
          <p:nvPr>
            <p:ph type="title"/>
          </p:nvPr>
        </p:nvSpPr>
        <p:spPr/>
        <p:txBody>
          <a:bodyPr/>
          <a:lstStyle/>
          <a:p>
            <a:r>
              <a:rPr lang="en-US"/>
              <a:t>After Residency</a:t>
            </a:r>
          </a:p>
        </p:txBody>
      </p:sp>
    </p:spTree>
    <p:extLst>
      <p:ext uri="{BB962C8B-B14F-4D97-AF65-F5344CB8AC3E}">
        <p14:creationId xmlns:p14="http://schemas.microsoft.com/office/powerpoint/2010/main" val="1657428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617AD7E-58F6-66D1-9260-5DA67CE29A51}"/>
              </a:ext>
            </a:extLst>
          </p:cNvPr>
          <p:cNvGrpSpPr/>
          <p:nvPr/>
        </p:nvGrpSpPr>
        <p:grpSpPr>
          <a:xfrm>
            <a:off x="2920895" y="2185365"/>
            <a:ext cx="6197810" cy="4126535"/>
            <a:chOff x="2519806" y="1727233"/>
            <a:chExt cx="7452562" cy="4961955"/>
          </a:xfrm>
        </p:grpSpPr>
        <p:pic>
          <p:nvPicPr>
            <p:cNvPr id="6" name="Picture 5" descr="A group of doctors standing in front of a globe&#10;&#10;Description automatically generated">
              <a:extLst>
                <a:ext uri="{FF2B5EF4-FFF2-40B4-BE49-F238E27FC236}">
                  <a16:creationId xmlns:a16="http://schemas.microsoft.com/office/drawing/2014/main" id="{1CB22A71-C7F1-808A-0A02-CF8614CBC601}"/>
                </a:ext>
              </a:extLst>
            </p:cNvPr>
            <p:cNvPicPr>
              <a:picLocks noChangeAspect="1"/>
            </p:cNvPicPr>
            <p:nvPr/>
          </p:nvPicPr>
          <p:blipFill>
            <a:blip r:embed="rId2"/>
            <a:stretch>
              <a:fillRect/>
            </a:stretch>
          </p:blipFill>
          <p:spPr>
            <a:xfrm>
              <a:off x="2588487" y="2648789"/>
              <a:ext cx="7315200" cy="4040399"/>
            </a:xfrm>
            <a:prstGeom prst="rect">
              <a:avLst/>
            </a:prstGeom>
          </p:spPr>
        </p:pic>
        <p:sp>
          <p:nvSpPr>
            <p:cNvPr id="4" name="Rectangle 3">
              <a:extLst>
                <a:ext uri="{FF2B5EF4-FFF2-40B4-BE49-F238E27FC236}">
                  <a16:creationId xmlns:a16="http://schemas.microsoft.com/office/drawing/2014/main" id="{0BE3FB3F-D537-BB56-6D11-99B32F3F103A}"/>
                </a:ext>
              </a:extLst>
            </p:cNvPr>
            <p:cNvSpPr/>
            <p:nvPr/>
          </p:nvSpPr>
          <p:spPr>
            <a:xfrm>
              <a:off x="2519806" y="1727233"/>
              <a:ext cx="7452562" cy="2280745"/>
            </a:xfrm>
            <a:prstGeom prst="rect">
              <a:avLst/>
            </a:prstGeom>
            <a:gradFill flip="none" rotWithShape="1">
              <a:gsLst>
                <a:gs pos="55000">
                  <a:schemeClr val="bg1"/>
                </a:gs>
                <a:gs pos="83000">
                  <a:schemeClr val="bg1">
                    <a:alpha val="5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5A18D45-FE21-8C3F-B4DD-F7D8D990DC0B}"/>
              </a:ext>
            </a:extLst>
          </p:cNvPr>
          <p:cNvSpPr>
            <a:spLocks noGrp="1"/>
          </p:cNvSpPr>
          <p:nvPr>
            <p:ph type="title"/>
          </p:nvPr>
        </p:nvSpPr>
        <p:spPr/>
        <p:txBody>
          <a:bodyPr>
            <a:normAutofit/>
          </a:bodyPr>
          <a:lstStyle/>
          <a:p>
            <a:r>
              <a:rPr lang="en-US"/>
              <a:t>Practice Settings</a:t>
            </a:r>
          </a:p>
        </p:txBody>
      </p:sp>
      <p:sp>
        <p:nvSpPr>
          <p:cNvPr id="3" name="Text Placeholder 2">
            <a:extLst>
              <a:ext uri="{FF2B5EF4-FFF2-40B4-BE49-F238E27FC236}">
                <a16:creationId xmlns:a16="http://schemas.microsoft.com/office/drawing/2014/main" id="{F755A785-6CB3-71B9-54D5-F10E77A3FA50}"/>
              </a:ext>
            </a:extLst>
          </p:cNvPr>
          <p:cNvSpPr>
            <a:spLocks noGrp="1"/>
          </p:cNvSpPr>
          <p:nvPr>
            <p:ph sz="half" idx="1"/>
          </p:nvPr>
        </p:nvSpPr>
        <p:spPr>
          <a:xfrm>
            <a:off x="838200" y="1825625"/>
            <a:ext cx="5181600" cy="2200602"/>
          </a:xfrm>
        </p:spPr>
        <p:txBody>
          <a:bodyPr wrap="square">
            <a:spAutoFit/>
          </a:bodyPr>
          <a:lstStyle/>
          <a:p>
            <a:pPr marL="342900" indent="-342900">
              <a:lnSpc>
                <a:spcPct val="100000"/>
              </a:lnSpc>
              <a:buFont typeface="Arial" panose="020B0604020202020204" pitchFamily="34" charset="0"/>
              <a:buChar char="•"/>
            </a:pPr>
            <a:r>
              <a:rPr lang="en-US" dirty="0"/>
              <a:t>Office practices</a:t>
            </a:r>
          </a:p>
          <a:p>
            <a:pPr marL="342900" indent="-342900">
              <a:lnSpc>
                <a:spcPct val="100000"/>
              </a:lnSpc>
              <a:buFont typeface="Arial" panose="020B0604020202020204" pitchFamily="34" charset="0"/>
              <a:buChar cha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Community health centers</a:t>
            </a:r>
          </a:p>
          <a:p>
            <a:pPr marL="342900" indent="-342900">
              <a:lnSpc>
                <a:spcPct val="100000"/>
              </a:lnSpc>
              <a:buFont typeface="Arial" panose="020B0604020202020204" pitchFamily="34" charset="0"/>
              <a:buChar char="•"/>
            </a:pPr>
            <a:r>
              <a:rPr lang="en-US" dirty="0"/>
              <a:t>Hospitals</a:t>
            </a:r>
          </a:p>
          <a:p>
            <a:pPr marL="342900" indent="-342900">
              <a:lnSpc>
                <a:spcPct val="100000"/>
              </a:lnSpc>
              <a:buFont typeface="Arial" panose="020B0604020202020204" pitchFamily="34" charset="0"/>
              <a:buChar char="•"/>
            </a:pPr>
            <a:r>
              <a:rPr lang="en-US" dirty="0"/>
              <a:t>Nursing homes</a:t>
            </a:r>
          </a:p>
        </p:txBody>
      </p:sp>
      <p:sp>
        <p:nvSpPr>
          <p:cNvPr id="5" name="Content Placeholder 4">
            <a:extLst>
              <a:ext uri="{FF2B5EF4-FFF2-40B4-BE49-F238E27FC236}">
                <a16:creationId xmlns:a16="http://schemas.microsoft.com/office/drawing/2014/main" id="{30E5F138-D7CF-9F9F-9AD0-877103410FAF}"/>
              </a:ext>
            </a:extLst>
          </p:cNvPr>
          <p:cNvSpPr>
            <a:spLocks noGrp="1"/>
          </p:cNvSpPr>
          <p:nvPr>
            <p:ph sz="half" idx="2"/>
          </p:nvPr>
        </p:nvSpPr>
        <p:spPr>
          <a:xfrm>
            <a:off x="6172199" y="1825625"/>
            <a:ext cx="5651205" cy="4351338"/>
          </a:xfrm>
        </p:spPr>
        <p:txBody>
          <a:bodyPr/>
          <a:lstStyle/>
          <a:p>
            <a:pPr marL="342900" indent="-342900" defTabSz="914400">
              <a:spcBef>
                <a:spcPts val="300"/>
              </a:spcBef>
              <a:spcAft>
                <a:spcPts val="500"/>
              </a:spcAft>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University-based health centers</a:t>
            </a:r>
          </a:p>
          <a:p>
            <a:pPr marL="342900" marR="0" lvl="0" indent="-342900" algn="l" defTabSz="914400" rtl="0" eaLnBrk="1" fontAlgn="auto" latinLnBrk="0" hangingPunct="1">
              <a:spcBef>
                <a:spcPts val="300"/>
              </a:spcBef>
              <a:spcAft>
                <a:spcPts val="5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Urgent care centers</a:t>
            </a:r>
          </a:p>
          <a:p>
            <a:pPr marL="342900" marR="0" lvl="0" indent="-342900" algn="l" defTabSz="914400" rtl="0" eaLnBrk="1" fontAlgn="auto" latinLnBrk="0" hangingPunct="1">
              <a:spcBef>
                <a:spcPts val="300"/>
              </a:spcBef>
              <a:spcAft>
                <a:spcPts val="5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Emergency rooms</a:t>
            </a:r>
            <a:endParaRPr lang="en-US" dirty="0"/>
          </a:p>
        </p:txBody>
      </p:sp>
    </p:spTree>
    <p:extLst>
      <p:ext uri="{BB962C8B-B14F-4D97-AF65-F5344CB8AC3E}">
        <p14:creationId xmlns:p14="http://schemas.microsoft.com/office/powerpoint/2010/main" val="243266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3220-EB55-775C-3463-DC8027D2F6F9}"/>
              </a:ext>
            </a:extLst>
          </p:cNvPr>
          <p:cNvSpPr>
            <a:spLocks noGrp="1"/>
          </p:cNvSpPr>
          <p:nvPr>
            <p:ph type="title"/>
          </p:nvPr>
        </p:nvSpPr>
        <p:spPr/>
        <p:txBody>
          <a:bodyPr/>
          <a:lstStyle/>
          <a:p>
            <a:r>
              <a:rPr lang="en-US"/>
              <a:t>Practice Options</a:t>
            </a:r>
          </a:p>
        </p:txBody>
      </p:sp>
      <p:sp>
        <p:nvSpPr>
          <p:cNvPr id="3" name="Text Placeholder 2">
            <a:extLst>
              <a:ext uri="{FF2B5EF4-FFF2-40B4-BE49-F238E27FC236}">
                <a16:creationId xmlns:a16="http://schemas.microsoft.com/office/drawing/2014/main" id="{23C06B85-CC8A-910B-9CFF-F6925111B723}"/>
              </a:ext>
            </a:extLst>
          </p:cNvPr>
          <p:cNvSpPr>
            <a:spLocks noGrp="1"/>
          </p:cNvSpPr>
          <p:nvPr>
            <p:ph sz="half" idx="1"/>
          </p:nvPr>
        </p:nvSpPr>
        <p:spPr/>
        <p:txBody>
          <a:bodyPr>
            <a:normAutofit/>
          </a:bodyPr>
          <a:lstStyle/>
          <a:p>
            <a:pPr marL="0" indent="0">
              <a:lnSpc>
                <a:spcPct val="100000"/>
              </a:lnSpc>
              <a:buNone/>
            </a:pPr>
            <a:r>
              <a:rPr lang="en-US" sz="2600" b="1" dirty="0">
                <a:cs typeface="Arial"/>
              </a:rPr>
              <a:t>Practice Models</a:t>
            </a:r>
            <a:endParaRPr lang="en-US" sz="2600" b="1" dirty="0"/>
          </a:p>
          <a:p>
            <a:pPr marL="342900" indent="-342900">
              <a:lnSpc>
                <a:spcPct val="100000"/>
              </a:lnSpc>
              <a:buFont typeface="Arial" panose="020B0604020202020204" pitchFamily="34" charset="0"/>
              <a:buChar char="•"/>
            </a:pPr>
            <a:r>
              <a:rPr lang="en-US" sz="2000" dirty="0"/>
              <a:t>Part-time vs. Full-Time Practice </a:t>
            </a:r>
          </a:p>
          <a:p>
            <a:pPr marL="342900" indent="-342900">
              <a:lnSpc>
                <a:spcPct val="100000"/>
              </a:lnSpc>
              <a:buFont typeface="Arial" panose="020B0604020202020204" pitchFamily="34" charset="0"/>
              <a:buChar char="•"/>
            </a:pPr>
            <a:r>
              <a:rPr lang="en-US" sz="2000" dirty="0"/>
              <a:t>Multispecialty Group Practice</a:t>
            </a:r>
          </a:p>
          <a:p>
            <a:pPr marL="342900" indent="-342900">
              <a:lnSpc>
                <a:spcPct val="100000"/>
              </a:lnSpc>
              <a:buFont typeface="Arial" panose="020B0604020202020204" pitchFamily="34" charset="0"/>
              <a:buChar char="•"/>
            </a:pPr>
            <a:r>
              <a:rPr lang="en-US" sz="2000" dirty="0"/>
              <a:t>Direct Primary Care</a:t>
            </a:r>
          </a:p>
          <a:p>
            <a:pPr marL="342900" indent="-342900">
              <a:lnSpc>
                <a:spcPct val="100000"/>
              </a:lnSpc>
              <a:buFont typeface="Arial" panose="020B0604020202020204" pitchFamily="34" charset="0"/>
              <a:buChar char="•"/>
            </a:pPr>
            <a:r>
              <a:rPr lang="en-US" sz="2000" dirty="0"/>
              <a:t>Practice Ownership </a:t>
            </a:r>
          </a:p>
          <a:p>
            <a:pPr marL="342900" indent="-342900">
              <a:lnSpc>
                <a:spcPct val="100000"/>
              </a:lnSpc>
              <a:buFont typeface="Arial" panose="020B0604020202020204" pitchFamily="34" charset="0"/>
              <a:buChar char="•"/>
            </a:pPr>
            <a:r>
              <a:rPr lang="en-US" sz="2000" dirty="0"/>
              <a:t>Partnership </a:t>
            </a:r>
          </a:p>
          <a:p>
            <a:pPr marL="342900" indent="-342900">
              <a:lnSpc>
                <a:spcPct val="100000"/>
              </a:lnSpc>
              <a:buFont typeface="Arial" panose="020B0604020202020204" pitchFamily="34" charset="0"/>
              <a:buChar char="•"/>
            </a:pPr>
            <a:r>
              <a:rPr lang="en-US" sz="2000" dirty="0"/>
              <a:t>Employee Status</a:t>
            </a:r>
          </a:p>
          <a:p>
            <a:pPr marL="342900" indent="-342900">
              <a:lnSpc>
                <a:spcPct val="100000"/>
              </a:lnSpc>
              <a:buFont typeface="Arial" panose="020B0604020202020204" pitchFamily="34" charset="0"/>
              <a:buChar char="•"/>
            </a:pPr>
            <a:r>
              <a:rPr lang="en-US" sz="2000" dirty="0"/>
              <a:t>Rural or Urban Practice</a:t>
            </a:r>
          </a:p>
          <a:p>
            <a:pPr marL="342900" indent="-342900">
              <a:lnSpc>
                <a:spcPct val="100000"/>
              </a:lnSpc>
              <a:buFont typeface="Arial" panose="020B0604020202020204" pitchFamily="34" charset="0"/>
              <a:buChar char="•"/>
            </a:pPr>
            <a:r>
              <a:rPr lang="en-US" sz="2000" dirty="0"/>
              <a:t>Solo vs. Group Practice</a:t>
            </a:r>
            <a:endParaRPr lang="en-US" sz="2600" dirty="0"/>
          </a:p>
        </p:txBody>
      </p:sp>
      <p:sp>
        <p:nvSpPr>
          <p:cNvPr id="4" name="Content Placeholder 3">
            <a:extLst>
              <a:ext uri="{FF2B5EF4-FFF2-40B4-BE49-F238E27FC236}">
                <a16:creationId xmlns:a16="http://schemas.microsoft.com/office/drawing/2014/main" id="{BF7E4326-BF24-0AB9-ACE6-F15B1F34ABB3}"/>
              </a:ext>
            </a:extLst>
          </p:cNvPr>
          <p:cNvSpPr>
            <a:spLocks noGrp="1"/>
          </p:cNvSpPr>
          <p:nvPr>
            <p:ph sz="half" idx="2"/>
          </p:nvPr>
        </p:nvSpPr>
        <p:spPr>
          <a:xfrm>
            <a:off x="6172199" y="1825625"/>
            <a:ext cx="5903843" cy="4351338"/>
          </a:xfrm>
        </p:spPr>
        <p:txBody>
          <a:bodyPr/>
          <a:lstStyle/>
          <a:p>
            <a:pPr marL="0" indent="0" defTabSz="914400">
              <a:spcBef>
                <a:spcPts val="300"/>
              </a:spcBef>
              <a:spcAft>
                <a:spcPts val="500"/>
              </a:spcAft>
              <a:buNone/>
            </a:pPr>
            <a:r>
              <a:rPr lang="en-US" sz="2400" b="1" dirty="0">
                <a:latin typeface="Arial" panose="020B0604020202020204" pitchFamily="34" charset="0"/>
                <a:cs typeface="Arial"/>
              </a:rPr>
              <a:t>Professional Roles</a:t>
            </a:r>
          </a:p>
          <a:p>
            <a:pPr marL="342900" indent="-342900" defTabSz="914400">
              <a:spcBef>
                <a:spcPts val="300"/>
              </a:spcBef>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Inpatient Medicine</a:t>
            </a:r>
          </a:p>
          <a:p>
            <a:pPr marL="342900" indent="-342900" defTabSz="914400">
              <a:spcBef>
                <a:spcPts val="300"/>
              </a:spcBef>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Maternity Care</a:t>
            </a:r>
          </a:p>
          <a:p>
            <a:pPr marL="342900" indent="-342900" defTabSz="914400">
              <a:spcBef>
                <a:spcPts val="300"/>
              </a:spcBef>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Sports Medicine</a:t>
            </a:r>
          </a:p>
          <a:p>
            <a:pPr marL="342900" indent="-342900" defTabSz="914400">
              <a:spcBef>
                <a:spcPts val="300"/>
              </a:spcBef>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Procedures</a:t>
            </a:r>
          </a:p>
          <a:p>
            <a:pPr marL="342900" indent="-342900" defTabSz="914400">
              <a:spcBef>
                <a:spcPts val="300"/>
              </a:spcBef>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Research</a:t>
            </a:r>
          </a:p>
          <a:p>
            <a:pPr marL="342900" indent="-342900" defTabSz="914400">
              <a:spcBef>
                <a:spcPts val="300"/>
              </a:spcBef>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Emergency Medicine and Urgent Care </a:t>
            </a:r>
          </a:p>
          <a:p>
            <a:pPr marL="342900" indent="-342900" defTabSz="914400">
              <a:spcBef>
                <a:spcPts val="300"/>
              </a:spcBef>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Medical Education</a:t>
            </a:r>
          </a:p>
          <a:p>
            <a:pPr marL="342900" indent="-342900" defTabSz="914400">
              <a:spcBef>
                <a:spcPts val="300"/>
              </a:spcBef>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International &amp; Wilderness Medicine</a:t>
            </a:r>
          </a:p>
          <a:p>
            <a:pPr marL="342900" indent="-342900" defTabSz="914400">
              <a:spcBef>
                <a:spcPts val="300"/>
              </a:spcBef>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Public Health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3398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F31E-53BF-0369-A5A4-4E0974C6B990}"/>
              </a:ext>
            </a:extLst>
          </p:cNvPr>
          <p:cNvSpPr>
            <a:spLocks noGrp="1"/>
          </p:cNvSpPr>
          <p:nvPr>
            <p:ph type="title"/>
          </p:nvPr>
        </p:nvSpPr>
        <p:spPr/>
        <p:txBody>
          <a:bodyPr/>
          <a:lstStyle/>
          <a:p>
            <a:r>
              <a:rPr lang="en-US"/>
              <a:t>Employment Profile</a:t>
            </a:r>
          </a:p>
        </p:txBody>
      </p:sp>
      <p:graphicFrame>
        <p:nvGraphicFramePr>
          <p:cNvPr id="8" name="Table 7">
            <a:extLst>
              <a:ext uri="{FF2B5EF4-FFF2-40B4-BE49-F238E27FC236}">
                <a16:creationId xmlns:a16="http://schemas.microsoft.com/office/drawing/2014/main" id="{1CE9245E-6517-CA6D-1C54-0BBF8FA2A248}"/>
              </a:ext>
            </a:extLst>
          </p:cNvPr>
          <p:cNvGraphicFramePr>
            <a:graphicFrameLocks noGrp="1"/>
          </p:cNvGraphicFramePr>
          <p:nvPr>
            <p:extLst>
              <p:ext uri="{D42A27DB-BD31-4B8C-83A1-F6EECF244321}">
                <p14:modId xmlns:p14="http://schemas.microsoft.com/office/powerpoint/2010/main" val="2077496077"/>
              </p:ext>
            </p:extLst>
          </p:nvPr>
        </p:nvGraphicFramePr>
        <p:xfrm>
          <a:off x="5937110" y="2060247"/>
          <a:ext cx="5416690" cy="3215438"/>
        </p:xfrm>
        <a:graphic>
          <a:graphicData uri="http://schemas.openxmlformats.org/drawingml/2006/table">
            <a:tbl>
              <a:tblPr firstRow="1" bandRow="1"/>
              <a:tblGrid>
                <a:gridCol w="4486525">
                  <a:extLst>
                    <a:ext uri="{9D8B030D-6E8A-4147-A177-3AD203B41FA5}">
                      <a16:colId xmlns:a16="http://schemas.microsoft.com/office/drawing/2014/main" val="2698667007"/>
                    </a:ext>
                  </a:extLst>
                </a:gridCol>
                <a:gridCol w="930165">
                  <a:extLst>
                    <a:ext uri="{9D8B030D-6E8A-4147-A177-3AD203B41FA5}">
                      <a16:colId xmlns:a16="http://schemas.microsoft.com/office/drawing/2014/main" val="2906260224"/>
                    </a:ext>
                  </a:extLst>
                </a:gridCol>
              </a:tblGrid>
              <a:tr h="41173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a:latin typeface="Arial" panose="020B0604020202020204" pitchFamily="34" charset="0"/>
                          <a:cs typeface="Arial" panose="020B0604020202020204" pitchFamily="34" charset="0"/>
                        </a:rPr>
                        <a:t>Employer</a:t>
                      </a:r>
                    </a:p>
                  </a:txBody>
                  <a:tcPr>
                    <a:lnL w="12700" cap="flat" cmpd="sng" algn="ctr">
                      <a:solidFill>
                        <a:schemeClr val="accent2"/>
                      </a:solidFill>
                      <a:prstDash val="solid"/>
                      <a:round/>
                      <a:headEnd type="none" w="med" len="med"/>
                      <a:tailEnd type="none" w="med" len="med"/>
                    </a:lnL>
                    <a:lnR w="12700" cmpd="sng">
                      <a:solidFill>
                        <a:sysClr val="window" lastClr="FFFFFF"/>
                      </a:solidFill>
                    </a:lnR>
                    <a:lnT w="12700" cap="flat" cmpd="sng" algn="ctr">
                      <a:solidFill>
                        <a:schemeClr val="accent2"/>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1600">
                        <a:latin typeface="Arial" panose="020B0604020202020204" pitchFamily="34" charset="0"/>
                        <a:cs typeface="Arial" panose="020B0604020202020204" pitchFamily="34" charset="0"/>
                      </a:endParaRPr>
                    </a:p>
                  </a:txBody>
                  <a:tcPr>
                    <a:lnL w="12700" cmpd="sng">
                      <a:solidFill>
                        <a:sysClr val="window" lastClr="FFFFFF"/>
                      </a:solid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30954082"/>
                  </a:ext>
                </a:extLst>
              </a:tr>
              <a:tr h="348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a:latin typeface="Arial" panose="020B0604020202020204" pitchFamily="34" charset="0"/>
                          <a:cs typeface="Arial" panose="020B0604020202020204" pitchFamily="34" charset="0"/>
                        </a:rPr>
                        <a:t>Hospital or health system</a:t>
                      </a:r>
                    </a:p>
                  </a:txBody>
                  <a:tcPr>
                    <a:lnL w="12700" cap="flat" cmpd="sng" algn="ctr">
                      <a:solidFill>
                        <a:schemeClr val="accent2"/>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0">
                          <a:latin typeface="Arial" panose="020B0604020202020204" pitchFamily="34" charset="0"/>
                          <a:cs typeface="Arial" panose="020B0604020202020204" pitchFamily="34" charset="0"/>
                        </a:rPr>
                        <a:t>54%</a:t>
                      </a:r>
                    </a:p>
                  </a:txBody>
                  <a:tcPr>
                    <a:lnL w="12700" cmpd="sng">
                      <a:solidFill>
                        <a:sysClr val="window" lastClr="FFFFFF"/>
                      </a:solidFill>
                    </a:lnL>
                    <a:lnR w="12700" cap="flat" cmpd="sng" algn="ctr">
                      <a:solidFill>
                        <a:schemeClr val="accent2"/>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577742418"/>
                  </a:ext>
                </a:extLst>
              </a:tr>
              <a:tr h="348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a:latin typeface="Arial" panose="020B0604020202020204" pitchFamily="34" charset="0"/>
                          <a:cs typeface="Arial" panose="020B0604020202020204" pitchFamily="34" charset="0"/>
                        </a:rPr>
                        <a:t>Physician group</a:t>
                      </a:r>
                    </a:p>
                  </a:txBody>
                  <a:tcPr>
                    <a:lnL w="12700" cap="flat" cmpd="sng" algn="ctr">
                      <a:solidFill>
                        <a:schemeClr val="accent2"/>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0" dirty="0">
                          <a:latin typeface="Arial" panose="020B0604020202020204" pitchFamily="34" charset="0"/>
                          <a:cs typeface="Arial" panose="020B0604020202020204" pitchFamily="34" charset="0"/>
                        </a:rPr>
                        <a:t>18%</a:t>
                      </a:r>
                    </a:p>
                  </a:txBody>
                  <a:tcPr>
                    <a:lnL w="12700" cmpd="sng">
                      <a:solidFill>
                        <a:sysClr val="window" lastClr="FFFFFF"/>
                      </a:solidFill>
                    </a:lnL>
                    <a:lnR w="12700" cap="flat" cmpd="sng" algn="ctr">
                      <a:solidFill>
                        <a:schemeClr val="accent2"/>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615383431"/>
                  </a:ext>
                </a:extLst>
              </a:tr>
              <a:tr h="348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a:latin typeface="Arial" panose="020B0604020202020204" pitchFamily="34" charset="0"/>
                          <a:cs typeface="Arial" panose="020B0604020202020204" pitchFamily="34" charset="0"/>
                        </a:rPr>
                        <a:t>FQHC/Community health center</a:t>
                      </a:r>
                    </a:p>
                  </a:txBody>
                  <a:tcPr>
                    <a:lnL w="12700" cap="flat" cmpd="sng" algn="ctr">
                      <a:solidFill>
                        <a:schemeClr val="accent2"/>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0">
                          <a:latin typeface="Arial" panose="020B0604020202020204" pitchFamily="34" charset="0"/>
                          <a:cs typeface="Arial" panose="020B0604020202020204" pitchFamily="34" charset="0"/>
                        </a:rPr>
                        <a:t>11%</a:t>
                      </a:r>
                    </a:p>
                  </a:txBody>
                  <a:tcPr anchor="ctr">
                    <a:lnL w="12700" cmpd="sng">
                      <a:solidFill>
                        <a:sysClr val="window" lastClr="FFFFFF"/>
                      </a:solidFill>
                    </a:lnL>
                    <a:lnR w="12700" cap="flat" cmpd="sng" algn="ctr">
                      <a:solidFill>
                        <a:schemeClr val="accent2"/>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374351124"/>
                  </a:ext>
                </a:extLst>
              </a:tr>
              <a:tr h="348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a:latin typeface="Arial" panose="020B0604020202020204" pitchFamily="34" charset="0"/>
                          <a:cs typeface="Arial" panose="020B0604020202020204" pitchFamily="34" charset="0"/>
                        </a:rPr>
                        <a:t>Federal (military, VA, Dept. of Defense)</a:t>
                      </a:r>
                    </a:p>
                  </a:txBody>
                  <a:tcPr>
                    <a:lnL w="12700" cap="flat" cmpd="sng" algn="ctr">
                      <a:solidFill>
                        <a:schemeClr val="accent2"/>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0">
                          <a:latin typeface="Arial" panose="020B0604020202020204" pitchFamily="34" charset="0"/>
                          <a:cs typeface="Arial" panose="020B0604020202020204" pitchFamily="34" charset="0"/>
                        </a:rPr>
                        <a:t>5%</a:t>
                      </a:r>
                    </a:p>
                  </a:txBody>
                  <a:tcPr>
                    <a:lnL w="12700" cmpd="sng">
                      <a:solidFill>
                        <a:sysClr val="window" lastClr="FFFFFF"/>
                      </a:solidFill>
                    </a:lnL>
                    <a:lnR w="12700" cap="flat" cmpd="sng" algn="ctr">
                      <a:solidFill>
                        <a:schemeClr val="accent2"/>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961134797"/>
                  </a:ext>
                </a:extLst>
              </a:tr>
              <a:tr h="36630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Arial" panose="020B0604020202020204" pitchFamily="34" charset="0"/>
                          <a:cs typeface="Arial" panose="020B0604020202020204" pitchFamily="34" charset="0"/>
                        </a:rPr>
                        <a:t>Insurance or managed care organization </a:t>
                      </a:r>
                    </a:p>
                  </a:txBody>
                  <a:tcPr>
                    <a:lnL w="12700" cap="flat" cmpd="sng" algn="ctr">
                      <a:solidFill>
                        <a:schemeClr val="accent2"/>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0">
                          <a:latin typeface="Arial" panose="020B0604020202020204" pitchFamily="34" charset="0"/>
                          <a:cs typeface="Arial" panose="020B0604020202020204" pitchFamily="34" charset="0"/>
                        </a:rPr>
                        <a:t>3%</a:t>
                      </a:r>
                    </a:p>
                  </a:txBody>
                  <a:tcPr>
                    <a:lnL w="12700" cmpd="sng">
                      <a:solidFill>
                        <a:sysClr val="window" lastClr="FFFFFF"/>
                      </a:solidFill>
                    </a:lnL>
                    <a:lnR w="12700" cap="flat" cmpd="sng" algn="ctr">
                      <a:solidFill>
                        <a:schemeClr val="accent2"/>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48394463"/>
                  </a:ext>
                </a:extLst>
              </a:tr>
              <a:tr h="348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a:latin typeface="Arial" panose="020B0604020202020204" pitchFamily="34" charset="0"/>
                          <a:cs typeface="Arial" panose="020B0604020202020204" pitchFamily="34" charset="0"/>
                        </a:rPr>
                        <a:t>State or local government </a:t>
                      </a:r>
                    </a:p>
                  </a:txBody>
                  <a:tcPr>
                    <a:lnL w="12700" cap="flat" cmpd="sng" algn="ctr">
                      <a:solidFill>
                        <a:schemeClr val="accent2"/>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0">
                          <a:latin typeface="Arial" panose="020B0604020202020204" pitchFamily="34" charset="0"/>
                          <a:cs typeface="Arial" panose="020B0604020202020204" pitchFamily="34" charset="0"/>
                        </a:rPr>
                        <a:t>2%</a:t>
                      </a:r>
                    </a:p>
                  </a:txBody>
                  <a:tcPr>
                    <a:lnL w="12700" cmpd="sng">
                      <a:solidFill>
                        <a:sysClr val="window" lastClr="FFFFFF"/>
                      </a:solidFill>
                    </a:lnL>
                    <a:lnR w="12700" cap="flat" cmpd="sng" algn="ctr">
                      <a:solidFill>
                        <a:schemeClr val="accent2"/>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655262766"/>
                  </a:ext>
                </a:extLst>
              </a:tr>
              <a:tr h="348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dirty="0">
                          <a:latin typeface="Arial" panose="020B0604020202020204" pitchFamily="34" charset="0"/>
                          <a:cs typeface="Arial" panose="020B0604020202020204" pitchFamily="34" charset="0"/>
                        </a:rPr>
                        <a:t>Locum tenens groups/staffing organization</a:t>
                      </a:r>
                    </a:p>
                  </a:txBody>
                  <a:tcPr>
                    <a:lnL w="12700" cap="flat" cmpd="sng" algn="ctr">
                      <a:solidFill>
                        <a:schemeClr val="accent2"/>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0">
                          <a:latin typeface="Arial" panose="020B0604020202020204" pitchFamily="34" charset="0"/>
                          <a:cs typeface="Arial" panose="020B0604020202020204" pitchFamily="34" charset="0"/>
                        </a:rPr>
                        <a:t>1%</a:t>
                      </a:r>
                    </a:p>
                  </a:txBody>
                  <a:tcPr>
                    <a:lnL w="12700" cmpd="sng">
                      <a:solidFill>
                        <a:sysClr val="window" lastClr="FFFFFF"/>
                      </a:solidFill>
                    </a:lnL>
                    <a:lnR w="12700" cap="flat" cmpd="sng" algn="ctr">
                      <a:solidFill>
                        <a:schemeClr val="accent2"/>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696526799"/>
                  </a:ext>
                </a:extLst>
              </a:tr>
              <a:tr h="34747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dirty="0">
                          <a:latin typeface="Arial" panose="020B0604020202020204" pitchFamily="34" charset="0"/>
                          <a:cs typeface="Arial" panose="020B0604020202020204" pitchFamily="34" charset="0"/>
                        </a:rPr>
                        <a:t>Other</a:t>
                      </a:r>
                    </a:p>
                  </a:txBody>
                  <a:tcPr>
                    <a:lnL w="12700" cap="flat" cmpd="sng" algn="ctr">
                      <a:solidFill>
                        <a:schemeClr val="accent2"/>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0" dirty="0">
                          <a:latin typeface="Arial" panose="020B0604020202020204" pitchFamily="34" charset="0"/>
                          <a:cs typeface="Arial" panose="020B0604020202020204" pitchFamily="34" charset="0"/>
                        </a:rPr>
                        <a:t>6%</a:t>
                      </a:r>
                    </a:p>
                  </a:txBody>
                  <a:tcPr>
                    <a:lnL w="12700" cmpd="sng">
                      <a:solidFill>
                        <a:sysClr val="window" lastClr="FFFFFF"/>
                      </a:solidFill>
                    </a:lnL>
                    <a:lnR w="12700" cap="flat" cmpd="sng" algn="ctr">
                      <a:solidFill>
                        <a:schemeClr val="accent2"/>
                      </a:solidFill>
                      <a:prstDash val="solid"/>
                      <a:round/>
                      <a:headEnd type="none" w="med" len="med"/>
                      <a:tailEnd type="none" w="med" len="med"/>
                    </a:lnR>
                    <a:lnT w="12700" cmpd="sng">
                      <a:solidFill>
                        <a:sysClr val="window" lastClr="FFFFFF"/>
                      </a:solid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8290605"/>
                  </a:ext>
                </a:extLst>
              </a:tr>
            </a:tbl>
          </a:graphicData>
        </a:graphic>
      </p:graphicFrame>
      <p:sp>
        <p:nvSpPr>
          <p:cNvPr id="9" name="TextBox 8">
            <a:extLst>
              <a:ext uri="{FF2B5EF4-FFF2-40B4-BE49-F238E27FC236}">
                <a16:creationId xmlns:a16="http://schemas.microsoft.com/office/drawing/2014/main" id="{FC375C77-A13D-0BA2-D7CA-ED57FBF6CC51}"/>
              </a:ext>
            </a:extLst>
          </p:cNvPr>
          <p:cNvSpPr txBox="1"/>
          <p:nvPr/>
        </p:nvSpPr>
        <p:spPr>
          <a:xfrm>
            <a:off x="736645" y="6092765"/>
            <a:ext cx="894742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u="none" strike="noStrike" kern="0" cap="none" spc="0" normalizeH="0" baseline="0" noProof="0">
                <a:ln>
                  <a:noFill/>
                </a:ln>
                <a:effectLst/>
                <a:uLnTx/>
                <a:uFillTx/>
              </a:rPr>
              <a:t>Source: Member Census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u="none" strike="noStrike" kern="0" cap="none" spc="0" normalizeH="0" baseline="0" noProof="0">
              <a:ln>
                <a:noFill/>
              </a:ln>
              <a:effectLst/>
              <a:uLnTx/>
              <a:uFillTx/>
            </a:endParaRPr>
          </a:p>
        </p:txBody>
      </p:sp>
      <p:pic>
        <p:nvPicPr>
          <p:cNvPr id="3" name="Picture 2">
            <a:extLst>
              <a:ext uri="{FF2B5EF4-FFF2-40B4-BE49-F238E27FC236}">
                <a16:creationId xmlns:a16="http://schemas.microsoft.com/office/drawing/2014/main" id="{52BE573D-B9DB-DC6E-A254-91AF035ACFC7}"/>
              </a:ext>
            </a:extLst>
          </p:cNvPr>
          <p:cNvPicPr>
            <a:picLocks noChangeAspect="1"/>
          </p:cNvPicPr>
          <p:nvPr/>
        </p:nvPicPr>
        <p:blipFill>
          <a:blip r:embed="rId3"/>
          <a:stretch>
            <a:fillRect/>
          </a:stretch>
        </p:blipFill>
        <p:spPr>
          <a:xfrm>
            <a:off x="190723" y="1848709"/>
            <a:ext cx="6578154" cy="4218798"/>
          </a:xfrm>
          <a:prstGeom prst="rect">
            <a:avLst/>
          </a:prstGeom>
        </p:spPr>
      </p:pic>
    </p:spTree>
    <p:extLst>
      <p:ext uri="{BB962C8B-B14F-4D97-AF65-F5344CB8AC3E}">
        <p14:creationId xmlns:p14="http://schemas.microsoft.com/office/powerpoint/2010/main" val="4147964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C6E8-6C60-F902-B9EE-511AC8EF850B}"/>
              </a:ext>
            </a:extLst>
          </p:cNvPr>
          <p:cNvSpPr>
            <a:spLocks noGrp="1"/>
          </p:cNvSpPr>
          <p:nvPr>
            <p:ph type="title"/>
          </p:nvPr>
        </p:nvSpPr>
        <p:spPr/>
        <p:txBody>
          <a:bodyPr>
            <a:normAutofit/>
          </a:bodyPr>
          <a:lstStyle/>
          <a:p>
            <a:r>
              <a:rPr lang="en-US"/>
              <a:t>2022 Average Starting Salaries for Family Medicine</a:t>
            </a:r>
          </a:p>
        </p:txBody>
      </p:sp>
      <p:sp>
        <p:nvSpPr>
          <p:cNvPr id="6" name="TextBox 5">
            <a:extLst>
              <a:ext uri="{FF2B5EF4-FFF2-40B4-BE49-F238E27FC236}">
                <a16:creationId xmlns:a16="http://schemas.microsoft.com/office/drawing/2014/main" id="{D90BB475-46EF-C595-16BE-63274C094F96}"/>
              </a:ext>
            </a:extLst>
          </p:cNvPr>
          <p:cNvSpPr txBox="1"/>
          <p:nvPr/>
        </p:nvSpPr>
        <p:spPr>
          <a:xfrm>
            <a:off x="703270" y="6100680"/>
            <a:ext cx="10415752" cy="246221"/>
          </a:xfrm>
          <a:prstGeom prst="rect">
            <a:avLst/>
          </a:prstGeom>
          <a:noFill/>
        </p:spPr>
        <p:txBody>
          <a:bodyPr wrap="square" rtlCol="0">
            <a:spAutoFit/>
          </a:bodyPr>
          <a:lstStyle/>
          <a:p>
            <a:r>
              <a:rPr lang="en-US" sz="1000" dirty="0"/>
              <a:t>Source: 2022 Review of Physician and Advanced Practitioner Recruiting Incentives, Merritt Hawkins </a:t>
            </a:r>
          </a:p>
        </p:txBody>
      </p:sp>
      <p:pic>
        <p:nvPicPr>
          <p:cNvPr id="7" name="Picture 6">
            <a:extLst>
              <a:ext uri="{FF2B5EF4-FFF2-40B4-BE49-F238E27FC236}">
                <a16:creationId xmlns:a16="http://schemas.microsoft.com/office/drawing/2014/main" id="{15EE4D16-A1D4-5C22-3A48-6A2A9D5CE5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14" t="904" r="1540" b="1425"/>
          <a:stretch/>
        </p:blipFill>
        <p:spPr>
          <a:xfrm>
            <a:off x="2152207" y="1756580"/>
            <a:ext cx="7887586" cy="4278208"/>
          </a:xfrm>
          <a:prstGeom prst="rect">
            <a:avLst/>
          </a:prstGeom>
          <a:ln>
            <a:noFill/>
          </a:ln>
        </p:spPr>
      </p:pic>
    </p:spTree>
    <p:extLst>
      <p:ext uri="{BB962C8B-B14F-4D97-AF65-F5344CB8AC3E}">
        <p14:creationId xmlns:p14="http://schemas.microsoft.com/office/powerpoint/2010/main" val="2932661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DA66-18D4-59C4-221C-863AD39DA49C}"/>
              </a:ext>
            </a:extLst>
          </p:cNvPr>
          <p:cNvSpPr>
            <a:spLocks noGrp="1"/>
          </p:cNvSpPr>
          <p:nvPr>
            <p:ph type="title"/>
          </p:nvPr>
        </p:nvSpPr>
        <p:spPr/>
        <p:txBody>
          <a:bodyPr>
            <a:noAutofit/>
          </a:bodyPr>
          <a:lstStyle/>
          <a:p>
            <a:r>
              <a:rPr lang="en-US" dirty="0"/>
              <a:t>Types of Physician Compensation Structures, 2022</a:t>
            </a:r>
          </a:p>
        </p:txBody>
      </p:sp>
      <p:sp>
        <p:nvSpPr>
          <p:cNvPr id="6" name="TextBox 5">
            <a:extLst>
              <a:ext uri="{FF2B5EF4-FFF2-40B4-BE49-F238E27FC236}">
                <a16:creationId xmlns:a16="http://schemas.microsoft.com/office/drawing/2014/main" id="{DCF59801-DCBD-E90F-ADFC-03B76025AE18}"/>
              </a:ext>
            </a:extLst>
          </p:cNvPr>
          <p:cNvSpPr txBox="1"/>
          <p:nvPr/>
        </p:nvSpPr>
        <p:spPr>
          <a:xfrm>
            <a:off x="938048" y="6084402"/>
            <a:ext cx="10415752" cy="276999"/>
          </a:xfrm>
          <a:prstGeom prst="rect">
            <a:avLst/>
          </a:prstGeom>
          <a:noFill/>
        </p:spPr>
        <p:txBody>
          <a:bodyPr wrap="square" rtlCol="0">
            <a:spAutoFit/>
          </a:bodyPr>
          <a:lstStyle>
            <a:defPPr>
              <a:defRPr lang="en-US"/>
            </a:defPPr>
            <a:lvl1pPr>
              <a:defRPr sz="1000"/>
            </a:lvl1pPr>
          </a:lstStyle>
          <a:p>
            <a:r>
              <a:rPr lang="en-US"/>
              <a:t>Source: 2022 Review of Physician and Advanced Practitioner Recruiting Incentives, Merritt Hawkins </a:t>
            </a:r>
          </a:p>
        </p:txBody>
      </p:sp>
      <p:pic>
        <p:nvPicPr>
          <p:cNvPr id="7" name="Picture 6">
            <a:extLst>
              <a:ext uri="{FF2B5EF4-FFF2-40B4-BE49-F238E27FC236}">
                <a16:creationId xmlns:a16="http://schemas.microsoft.com/office/drawing/2014/main" id="{D979265C-1529-E418-30AA-B02E126BC3FB}"/>
              </a:ext>
            </a:extLst>
          </p:cNvPr>
          <p:cNvPicPr>
            <a:picLocks noChangeAspect="1"/>
          </p:cNvPicPr>
          <p:nvPr/>
        </p:nvPicPr>
        <p:blipFill>
          <a:blip r:embed="rId2"/>
          <a:stretch>
            <a:fillRect/>
          </a:stretch>
        </p:blipFill>
        <p:spPr>
          <a:xfrm>
            <a:off x="1993036" y="1475567"/>
            <a:ext cx="8205927" cy="4413887"/>
          </a:xfrm>
          <a:prstGeom prst="rect">
            <a:avLst/>
          </a:prstGeom>
        </p:spPr>
      </p:pic>
    </p:spTree>
    <p:extLst>
      <p:ext uri="{BB962C8B-B14F-4D97-AF65-F5344CB8AC3E}">
        <p14:creationId xmlns:p14="http://schemas.microsoft.com/office/powerpoint/2010/main" val="1309403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565DF-4EB1-5274-0CD4-FE66F108D35D}"/>
              </a:ext>
            </a:extLst>
          </p:cNvPr>
          <p:cNvSpPr>
            <a:spLocks noGrp="1"/>
          </p:cNvSpPr>
          <p:nvPr>
            <p:ph type="title"/>
          </p:nvPr>
        </p:nvSpPr>
        <p:spPr/>
        <p:txBody>
          <a:bodyPr/>
          <a:lstStyle/>
          <a:p>
            <a:r>
              <a:rPr lang="en-US"/>
              <a:t>Common Bonus Metrics</a:t>
            </a:r>
          </a:p>
        </p:txBody>
      </p:sp>
      <p:sp>
        <p:nvSpPr>
          <p:cNvPr id="5" name="TextBox 4">
            <a:extLst>
              <a:ext uri="{FF2B5EF4-FFF2-40B4-BE49-F238E27FC236}">
                <a16:creationId xmlns:a16="http://schemas.microsoft.com/office/drawing/2014/main" id="{36FDF3B3-5FA9-559F-EE6C-1591BD37F946}"/>
              </a:ext>
            </a:extLst>
          </p:cNvPr>
          <p:cNvSpPr txBox="1"/>
          <p:nvPr/>
        </p:nvSpPr>
        <p:spPr>
          <a:xfrm>
            <a:off x="753139" y="6094173"/>
            <a:ext cx="10415752" cy="246221"/>
          </a:xfrm>
          <a:prstGeom prst="rect">
            <a:avLst/>
          </a:prstGeom>
          <a:noFill/>
        </p:spPr>
        <p:txBody>
          <a:bodyPr wrap="square" rtlCol="0">
            <a:spAutoFit/>
          </a:bodyPr>
          <a:lstStyle/>
          <a:p>
            <a:r>
              <a:rPr lang="en-US" sz="1000"/>
              <a:t>Source: 2022 Review of Physician and Advanced Practitioner Recruiting Incentives, Merritt Hawkins </a:t>
            </a:r>
          </a:p>
        </p:txBody>
      </p:sp>
      <p:pic>
        <p:nvPicPr>
          <p:cNvPr id="7" name="Picture 6">
            <a:extLst>
              <a:ext uri="{FF2B5EF4-FFF2-40B4-BE49-F238E27FC236}">
                <a16:creationId xmlns:a16="http://schemas.microsoft.com/office/drawing/2014/main" id="{A7589C44-7723-6ABE-FC0F-F261940A74F3}"/>
              </a:ext>
            </a:extLst>
          </p:cNvPr>
          <p:cNvPicPr>
            <a:picLocks noChangeAspect="1"/>
          </p:cNvPicPr>
          <p:nvPr/>
        </p:nvPicPr>
        <p:blipFill>
          <a:blip r:embed="rId2"/>
          <a:stretch>
            <a:fillRect/>
          </a:stretch>
        </p:blipFill>
        <p:spPr>
          <a:xfrm>
            <a:off x="1232867" y="1821374"/>
            <a:ext cx="9626418" cy="4041998"/>
          </a:xfrm>
          <a:prstGeom prst="rect">
            <a:avLst/>
          </a:prstGeom>
        </p:spPr>
      </p:pic>
    </p:spTree>
    <p:extLst>
      <p:ext uri="{BB962C8B-B14F-4D97-AF65-F5344CB8AC3E}">
        <p14:creationId xmlns:p14="http://schemas.microsoft.com/office/powerpoint/2010/main" val="390373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30D79D-703C-C8BD-C323-4CD8254CAA90}"/>
              </a:ext>
            </a:extLst>
          </p:cNvPr>
          <p:cNvSpPr>
            <a:spLocks noGrp="1"/>
          </p:cNvSpPr>
          <p:nvPr>
            <p:ph type="title"/>
          </p:nvPr>
        </p:nvSpPr>
        <p:spPr/>
        <p:txBody>
          <a:bodyPr/>
          <a:lstStyle/>
          <a:p>
            <a:r>
              <a:rPr lang="en-US"/>
              <a:t>Who we are…</a:t>
            </a:r>
          </a:p>
        </p:txBody>
      </p:sp>
    </p:spTree>
    <p:extLst>
      <p:ext uri="{BB962C8B-B14F-4D97-AF65-F5344CB8AC3E}">
        <p14:creationId xmlns:p14="http://schemas.microsoft.com/office/powerpoint/2010/main" val="200927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39E5-6CEB-D522-DA8E-7F91FA8F0FCB}"/>
              </a:ext>
            </a:extLst>
          </p:cNvPr>
          <p:cNvSpPr>
            <a:spLocks noGrp="1"/>
          </p:cNvSpPr>
          <p:nvPr>
            <p:ph type="title"/>
          </p:nvPr>
        </p:nvSpPr>
        <p:spPr/>
        <p:txBody>
          <a:bodyPr/>
          <a:lstStyle/>
          <a:p>
            <a:r>
              <a:rPr lang="en-US" dirty="0"/>
              <a:t>Medical School</a:t>
            </a:r>
          </a:p>
        </p:txBody>
      </p:sp>
    </p:spTree>
    <p:extLst>
      <p:ext uri="{BB962C8B-B14F-4D97-AF65-F5344CB8AC3E}">
        <p14:creationId xmlns:p14="http://schemas.microsoft.com/office/powerpoint/2010/main" val="3300518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0" y="1311965"/>
            <a:ext cx="8746435" cy="1298713"/>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501183" y="1579888"/>
            <a:ext cx="7626350" cy="762000"/>
          </a:xfrm>
        </p:spPr>
        <p:txBody>
          <a:bodyPr wrap="square">
            <a:spAutoFit/>
          </a:bodyPr>
          <a:lstStyle/>
          <a:p>
            <a:r>
              <a:rPr lang="en-US" sz="4000" dirty="0">
                <a:solidFill>
                  <a:schemeClr val="bg1"/>
                </a:solidFill>
              </a:rPr>
              <a:t>Meet Family Physicians</a:t>
            </a:r>
          </a:p>
        </p:txBody>
      </p:sp>
      <p:sp>
        <p:nvSpPr>
          <p:cNvPr id="6" name="Rectangle 5"/>
          <p:cNvSpPr/>
          <p:nvPr/>
        </p:nvSpPr>
        <p:spPr>
          <a:xfrm>
            <a:off x="3088769" y="2609811"/>
            <a:ext cx="9103231" cy="988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216663" y="2718448"/>
            <a:ext cx="78217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ea typeface="+mn-ea"/>
                <a:cs typeface="+mn-cs"/>
              </a:rPr>
              <a:t>One specialty, many possibilities </a:t>
            </a:r>
          </a:p>
        </p:txBody>
      </p:sp>
    </p:spTree>
    <p:extLst>
      <p:ext uri="{BB962C8B-B14F-4D97-AF65-F5344CB8AC3E}">
        <p14:creationId xmlns:p14="http://schemas.microsoft.com/office/powerpoint/2010/main" val="747813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92756-FBCB-9324-F2D8-8C36161B07FA}"/>
              </a:ext>
            </a:extLst>
          </p:cNvPr>
          <p:cNvSpPr>
            <a:spLocks noGrp="1"/>
          </p:cNvSpPr>
          <p:nvPr>
            <p:ph type="title"/>
          </p:nvPr>
        </p:nvSpPr>
        <p:spPr/>
        <p:txBody>
          <a:bodyPr/>
          <a:lstStyle/>
          <a:p>
            <a:r>
              <a:rPr lang="en-US"/>
              <a:t>AAFP Member Survey Results</a:t>
            </a:r>
          </a:p>
        </p:txBody>
      </p:sp>
      <p:grpSp>
        <p:nvGrpSpPr>
          <p:cNvPr id="41" name="Group 40">
            <a:extLst>
              <a:ext uri="{FF2B5EF4-FFF2-40B4-BE49-F238E27FC236}">
                <a16:creationId xmlns:a16="http://schemas.microsoft.com/office/drawing/2014/main" id="{209F9A85-79A1-FCD4-1365-57FD19B6C3D1}"/>
              </a:ext>
            </a:extLst>
          </p:cNvPr>
          <p:cNvGrpSpPr/>
          <p:nvPr/>
        </p:nvGrpSpPr>
        <p:grpSpPr>
          <a:xfrm>
            <a:off x="778319" y="2262290"/>
            <a:ext cx="2863050" cy="2967176"/>
            <a:chOff x="2862265" y="2921355"/>
            <a:chExt cx="2863050" cy="2967176"/>
          </a:xfrm>
        </p:grpSpPr>
        <p:grpSp>
          <p:nvGrpSpPr>
            <p:cNvPr id="25" name="Group 24">
              <a:extLst>
                <a:ext uri="{FF2B5EF4-FFF2-40B4-BE49-F238E27FC236}">
                  <a16:creationId xmlns:a16="http://schemas.microsoft.com/office/drawing/2014/main" id="{D42C1706-518A-7777-BF46-FD7866A16BF8}"/>
                </a:ext>
              </a:extLst>
            </p:cNvPr>
            <p:cNvGrpSpPr/>
            <p:nvPr/>
          </p:nvGrpSpPr>
          <p:grpSpPr>
            <a:xfrm>
              <a:off x="2862265" y="3381501"/>
              <a:ext cx="2863050" cy="2507030"/>
              <a:chOff x="3670300" y="2173555"/>
              <a:chExt cx="2863050" cy="2507030"/>
            </a:xfrm>
          </p:grpSpPr>
          <p:sp>
            <p:nvSpPr>
              <p:cNvPr id="8" name="TextBox 7">
                <a:extLst>
                  <a:ext uri="{FF2B5EF4-FFF2-40B4-BE49-F238E27FC236}">
                    <a16:creationId xmlns:a16="http://schemas.microsoft.com/office/drawing/2014/main" id="{E8F0BF64-D7F3-9C2E-F6AA-492E2189D129}"/>
                  </a:ext>
                </a:extLst>
              </p:cNvPr>
              <p:cNvSpPr txBox="1"/>
              <p:nvPr/>
            </p:nvSpPr>
            <p:spPr>
              <a:xfrm>
                <a:off x="3670300" y="2618482"/>
                <a:ext cx="2863050" cy="2062103"/>
              </a:xfrm>
              <a:prstGeom prst="rect">
                <a:avLst/>
              </a:prstGeom>
              <a:noFill/>
            </p:spPr>
            <p:txBody>
              <a:bodyPr wrap="square" rtlCol="0">
                <a:spAutoFit/>
              </a:bodyPr>
              <a:lstStyle/>
              <a:p>
                <a:pPr>
                  <a:lnSpc>
                    <a:spcPct val="80000"/>
                  </a:lnSpc>
                </a:pPr>
                <a:r>
                  <a:rPr lang="en-US" sz="3200" b="1" dirty="0"/>
                  <a:t>61 </a:t>
                </a:r>
                <a:r>
                  <a:rPr lang="en-US" dirty="0"/>
                  <a:t>office visits</a:t>
                </a:r>
                <a:endParaRPr lang="en-US" sz="2000" dirty="0"/>
              </a:p>
              <a:p>
                <a:pPr>
                  <a:lnSpc>
                    <a:spcPct val="80000"/>
                  </a:lnSpc>
                </a:pPr>
                <a:r>
                  <a:rPr lang="en-US" sz="3200" b="1" dirty="0"/>
                  <a:t>13 </a:t>
                </a:r>
                <a:r>
                  <a:rPr lang="en-US" dirty="0"/>
                  <a:t>e-</a:t>
                </a:r>
                <a:r>
                  <a:rPr kumimoji="0" lang="en-US" i="0" u="none" strike="noStrike" kern="1200" cap="none" spc="0" normalizeH="0" baseline="0" noProof="0" dirty="0">
                    <a:ln>
                      <a:noFill/>
                    </a:ln>
                    <a:solidFill>
                      <a:srgbClr val="62676B"/>
                    </a:solidFill>
                    <a:effectLst/>
                    <a:uLnTx/>
                    <a:uFillTx/>
                    <a:latin typeface="Arial" panose="020B0604020202020204"/>
                    <a:ea typeface="+mn-ea"/>
                    <a:cs typeface="+mn-cs"/>
                  </a:rPr>
                  <a:t>visits</a:t>
                </a:r>
                <a:endParaRPr kumimoji="0" lang="en-US" sz="2000" i="0" u="none" strike="noStrike" kern="1200" cap="none" spc="0" normalizeH="0" baseline="0" noProof="0" dirty="0">
                  <a:ln>
                    <a:noFill/>
                  </a:ln>
                  <a:solidFill>
                    <a:srgbClr val="62676B"/>
                  </a:solidFill>
                  <a:effectLst/>
                  <a:uLnTx/>
                  <a:uFillTx/>
                  <a:latin typeface="Arial" panose="020B0604020202020204"/>
                  <a:ea typeface="+mn-ea"/>
                  <a:cs typeface="+mn-cs"/>
                </a:endParaRPr>
              </a:p>
              <a:p>
                <a:pPr>
                  <a:lnSpc>
                    <a:spcPct val="80000"/>
                  </a:lnSpc>
                </a:pPr>
                <a:r>
                  <a:rPr lang="en-US" sz="3200" b="1" dirty="0"/>
                  <a:t> 8  </a:t>
                </a:r>
                <a:r>
                  <a:rPr lang="en-US" dirty="0">
                    <a:solidFill>
                      <a:srgbClr val="62676B"/>
                    </a:solidFill>
                    <a:latin typeface="Arial" panose="020B0604020202020204"/>
                  </a:rPr>
                  <a:t>hospital visits</a:t>
                </a:r>
                <a:endParaRPr lang="en-US" sz="2000" dirty="0">
                  <a:solidFill>
                    <a:srgbClr val="62676B"/>
                  </a:solidFill>
                  <a:latin typeface="Arial" panose="020B0604020202020204"/>
                </a:endParaRPr>
              </a:p>
              <a:p>
                <a:pPr>
                  <a:lnSpc>
                    <a:spcPct val="80000"/>
                  </a:lnSpc>
                </a:pPr>
                <a:r>
                  <a:rPr lang="en-US" sz="3200" b="1" dirty="0"/>
                  <a:t> 1  </a:t>
                </a:r>
                <a:r>
                  <a:rPr lang="en-US" dirty="0">
                    <a:solidFill>
                      <a:srgbClr val="62676B"/>
                    </a:solidFill>
                    <a:latin typeface="Arial" panose="020B0604020202020204"/>
                  </a:rPr>
                  <a:t>nursing home visit</a:t>
                </a:r>
              </a:p>
              <a:p>
                <a:pPr>
                  <a:lnSpc>
                    <a:spcPct val="80000"/>
                  </a:lnSpc>
                </a:pPr>
                <a:r>
                  <a:rPr lang="en-US" sz="3200" b="1" dirty="0"/>
                  <a:t> 1  </a:t>
                </a:r>
                <a:r>
                  <a:rPr lang="en-US" dirty="0">
                    <a:solidFill>
                      <a:srgbClr val="62676B"/>
                    </a:solidFill>
                    <a:latin typeface="Arial" panose="020B0604020202020204"/>
                  </a:rPr>
                  <a:t>home visit</a:t>
                </a:r>
                <a:endParaRPr lang="en-US" sz="2000" dirty="0"/>
              </a:p>
            </p:txBody>
          </p:sp>
          <p:sp>
            <p:nvSpPr>
              <p:cNvPr id="15" name="TextBox 14">
                <a:extLst>
                  <a:ext uri="{FF2B5EF4-FFF2-40B4-BE49-F238E27FC236}">
                    <a16:creationId xmlns:a16="http://schemas.microsoft.com/office/drawing/2014/main" id="{CC7AF9FA-E432-7B3B-72F7-0EC7BD781871}"/>
                  </a:ext>
                </a:extLst>
              </p:cNvPr>
              <p:cNvSpPr txBox="1"/>
              <p:nvPr/>
            </p:nvSpPr>
            <p:spPr>
              <a:xfrm>
                <a:off x="4833397" y="2173555"/>
                <a:ext cx="1341550" cy="369332"/>
              </a:xfrm>
              <a:prstGeom prst="rect">
                <a:avLst/>
              </a:prstGeom>
              <a:noFill/>
            </p:spPr>
            <p:txBody>
              <a:bodyPr wrap="square">
                <a:spAutoFit/>
              </a:bodyPr>
              <a:lstStyle/>
              <a:p>
                <a:pPr algn="ctr"/>
                <a:r>
                  <a:rPr lang="en-US" cap="all" spc="100" dirty="0"/>
                  <a:t>Weekly</a:t>
                </a:r>
              </a:p>
            </p:txBody>
          </p:sp>
        </p:grpSp>
        <p:pic>
          <p:nvPicPr>
            <p:cNvPr id="29" name="Graphic 28" descr="Stethoscope with solid fill">
              <a:extLst>
                <a:ext uri="{FF2B5EF4-FFF2-40B4-BE49-F238E27FC236}">
                  <a16:creationId xmlns:a16="http://schemas.microsoft.com/office/drawing/2014/main" id="{BA13A11D-892C-6C99-AC03-1441E32FF5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70660" y="2921355"/>
              <a:ext cx="914400" cy="914400"/>
            </a:xfrm>
            <a:prstGeom prst="rect">
              <a:avLst/>
            </a:prstGeom>
          </p:spPr>
        </p:pic>
      </p:grpSp>
      <p:grpSp>
        <p:nvGrpSpPr>
          <p:cNvPr id="40" name="Group 39">
            <a:extLst>
              <a:ext uri="{FF2B5EF4-FFF2-40B4-BE49-F238E27FC236}">
                <a16:creationId xmlns:a16="http://schemas.microsoft.com/office/drawing/2014/main" id="{054AB254-E546-69D3-8D2D-48D19652E657}"/>
              </a:ext>
            </a:extLst>
          </p:cNvPr>
          <p:cNvGrpSpPr/>
          <p:nvPr/>
        </p:nvGrpSpPr>
        <p:grpSpPr>
          <a:xfrm>
            <a:off x="7814542" y="2204098"/>
            <a:ext cx="1269998" cy="2029336"/>
            <a:chOff x="7220390" y="3829453"/>
            <a:chExt cx="1269998" cy="2029336"/>
          </a:xfrm>
        </p:grpSpPr>
        <p:grpSp>
          <p:nvGrpSpPr>
            <p:cNvPr id="22" name="Group 21">
              <a:extLst>
                <a:ext uri="{FF2B5EF4-FFF2-40B4-BE49-F238E27FC236}">
                  <a16:creationId xmlns:a16="http://schemas.microsoft.com/office/drawing/2014/main" id="{C44E3206-D766-27C0-0F0C-E9358052E369}"/>
                </a:ext>
              </a:extLst>
            </p:cNvPr>
            <p:cNvGrpSpPr/>
            <p:nvPr/>
          </p:nvGrpSpPr>
          <p:grpSpPr>
            <a:xfrm>
              <a:off x="7220390" y="4589721"/>
              <a:ext cx="1269998" cy="1269068"/>
              <a:chOff x="8089904" y="1998839"/>
              <a:chExt cx="1269998" cy="1269068"/>
            </a:xfrm>
          </p:grpSpPr>
          <p:sp>
            <p:nvSpPr>
              <p:cNvPr id="10" name="TextBox 9">
                <a:extLst>
                  <a:ext uri="{FF2B5EF4-FFF2-40B4-BE49-F238E27FC236}">
                    <a16:creationId xmlns:a16="http://schemas.microsoft.com/office/drawing/2014/main" id="{3FD55DAB-E7E8-FEEB-0ED0-D94DB2648385}"/>
                  </a:ext>
                </a:extLst>
              </p:cNvPr>
              <p:cNvSpPr txBox="1"/>
              <p:nvPr/>
            </p:nvSpPr>
            <p:spPr>
              <a:xfrm>
                <a:off x="8096253" y="1998839"/>
                <a:ext cx="1257300" cy="707886"/>
              </a:xfrm>
              <a:prstGeom prst="rect">
                <a:avLst/>
              </a:prstGeom>
              <a:noFill/>
            </p:spPr>
            <p:txBody>
              <a:bodyPr wrap="square" rtlCol="0">
                <a:spAutoFit/>
              </a:bodyPr>
              <a:lstStyle/>
              <a:p>
                <a:pPr algn="ctr"/>
                <a:r>
                  <a:rPr lang="en-US" sz="4000" b="1"/>
                  <a:t>47%</a:t>
                </a:r>
              </a:p>
            </p:txBody>
          </p:sp>
          <p:sp>
            <p:nvSpPr>
              <p:cNvPr id="17" name="TextBox 16">
                <a:extLst>
                  <a:ext uri="{FF2B5EF4-FFF2-40B4-BE49-F238E27FC236}">
                    <a16:creationId xmlns:a16="http://schemas.microsoft.com/office/drawing/2014/main" id="{C3B8C648-13F4-5097-FD57-75772E931B82}"/>
                  </a:ext>
                </a:extLst>
              </p:cNvPr>
              <p:cNvSpPr txBox="1"/>
              <p:nvPr/>
            </p:nvSpPr>
            <p:spPr>
              <a:xfrm>
                <a:off x="8089904" y="2621576"/>
                <a:ext cx="1269998" cy="646331"/>
              </a:xfrm>
              <a:prstGeom prst="rect">
                <a:avLst/>
              </a:prstGeom>
              <a:noFill/>
            </p:spPr>
            <p:txBody>
              <a:bodyPr wrap="square">
                <a:spAutoFit/>
              </a:bodyPr>
              <a:lstStyle/>
              <a:p>
                <a:pPr algn="ctr"/>
                <a:r>
                  <a:rPr lang="en-US"/>
                  <a:t>Hospital Privileges</a:t>
                </a:r>
              </a:p>
            </p:txBody>
          </p:sp>
        </p:grpSp>
        <p:pic>
          <p:nvPicPr>
            <p:cNvPr id="31" name="Graphic 30" descr="Hospital with solid fill">
              <a:extLst>
                <a:ext uri="{FF2B5EF4-FFF2-40B4-BE49-F238E27FC236}">
                  <a16:creationId xmlns:a16="http://schemas.microsoft.com/office/drawing/2014/main" id="{127583A2-2885-19D4-C1F8-CB8E25AE59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98189" y="3829453"/>
              <a:ext cx="914400" cy="914400"/>
            </a:xfrm>
            <a:prstGeom prst="rect">
              <a:avLst/>
            </a:prstGeom>
          </p:spPr>
        </p:pic>
      </p:grpSp>
      <p:grpSp>
        <p:nvGrpSpPr>
          <p:cNvPr id="42" name="Group 41">
            <a:extLst>
              <a:ext uri="{FF2B5EF4-FFF2-40B4-BE49-F238E27FC236}">
                <a16:creationId xmlns:a16="http://schemas.microsoft.com/office/drawing/2014/main" id="{9CE1CA80-FD8F-9E8A-EE32-9358C5FAF2A6}"/>
              </a:ext>
            </a:extLst>
          </p:cNvPr>
          <p:cNvGrpSpPr/>
          <p:nvPr/>
        </p:nvGrpSpPr>
        <p:grpSpPr>
          <a:xfrm>
            <a:off x="5453579" y="3908378"/>
            <a:ext cx="2794000" cy="1863576"/>
            <a:chOff x="8967" y="2034451"/>
            <a:chExt cx="2794000" cy="1863576"/>
          </a:xfrm>
        </p:grpSpPr>
        <p:grpSp>
          <p:nvGrpSpPr>
            <p:cNvPr id="24" name="Group 23">
              <a:extLst>
                <a:ext uri="{FF2B5EF4-FFF2-40B4-BE49-F238E27FC236}">
                  <a16:creationId xmlns:a16="http://schemas.microsoft.com/office/drawing/2014/main" id="{100EEF2F-515D-E6AD-B359-AB445982062D}"/>
                </a:ext>
              </a:extLst>
            </p:cNvPr>
            <p:cNvGrpSpPr/>
            <p:nvPr/>
          </p:nvGrpSpPr>
          <p:grpSpPr>
            <a:xfrm>
              <a:off x="8967" y="2808453"/>
              <a:ext cx="2794000" cy="1089574"/>
              <a:chOff x="7427119" y="4039325"/>
              <a:chExt cx="2794000" cy="1089574"/>
            </a:xfrm>
          </p:grpSpPr>
          <p:sp>
            <p:nvSpPr>
              <p:cNvPr id="7" name="TextBox 6">
                <a:extLst>
                  <a:ext uri="{FF2B5EF4-FFF2-40B4-BE49-F238E27FC236}">
                    <a16:creationId xmlns:a16="http://schemas.microsoft.com/office/drawing/2014/main" id="{2EFBEF20-1C2A-3049-01DE-B9C8DDEA4F5B}"/>
                  </a:ext>
                </a:extLst>
              </p:cNvPr>
              <p:cNvSpPr txBox="1"/>
              <p:nvPr/>
            </p:nvSpPr>
            <p:spPr>
              <a:xfrm>
                <a:off x="7427119" y="4039325"/>
                <a:ext cx="2794000" cy="707886"/>
              </a:xfrm>
              <a:prstGeom prst="rect">
                <a:avLst/>
              </a:prstGeom>
              <a:noFill/>
            </p:spPr>
            <p:txBody>
              <a:bodyPr wrap="square" rtlCol="0">
                <a:spAutoFit/>
              </a:bodyPr>
              <a:lstStyle/>
              <a:p>
                <a:pPr algn="ctr"/>
                <a:r>
                  <a:rPr lang="en-US" sz="4000" b="1"/>
                  <a:t>$232,000</a:t>
                </a:r>
              </a:p>
            </p:txBody>
          </p:sp>
          <p:sp>
            <p:nvSpPr>
              <p:cNvPr id="14" name="TextBox 13">
                <a:extLst>
                  <a:ext uri="{FF2B5EF4-FFF2-40B4-BE49-F238E27FC236}">
                    <a16:creationId xmlns:a16="http://schemas.microsoft.com/office/drawing/2014/main" id="{452DAE31-7C0A-5DC8-7D48-798D9D99467E}"/>
                  </a:ext>
                </a:extLst>
              </p:cNvPr>
              <p:cNvSpPr txBox="1"/>
              <p:nvPr/>
            </p:nvSpPr>
            <p:spPr>
              <a:xfrm>
                <a:off x="8023223" y="4759567"/>
                <a:ext cx="1601793" cy="369332"/>
              </a:xfrm>
              <a:prstGeom prst="rect">
                <a:avLst/>
              </a:prstGeom>
              <a:noFill/>
            </p:spPr>
            <p:txBody>
              <a:bodyPr wrap="square">
                <a:spAutoFit/>
              </a:bodyPr>
              <a:lstStyle/>
              <a:p>
                <a:pPr algn="ctr"/>
                <a:r>
                  <a:rPr lang="en-US" sz="1800"/>
                  <a:t>Mean </a:t>
                </a:r>
                <a:r>
                  <a:rPr lang="en-US"/>
                  <a:t>income</a:t>
                </a:r>
              </a:p>
            </p:txBody>
          </p:sp>
        </p:grpSp>
        <p:pic>
          <p:nvPicPr>
            <p:cNvPr id="35" name="Graphic 34" descr="Money with solid fill">
              <a:extLst>
                <a:ext uri="{FF2B5EF4-FFF2-40B4-BE49-F238E27FC236}">
                  <a16:creationId xmlns:a16="http://schemas.microsoft.com/office/drawing/2014/main" id="{094D5E31-6966-1981-9368-6180058EAE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8767" y="2034451"/>
              <a:ext cx="914400" cy="914400"/>
            </a:xfrm>
            <a:prstGeom prst="rect">
              <a:avLst/>
            </a:prstGeom>
          </p:spPr>
        </p:pic>
      </p:grpSp>
      <p:grpSp>
        <p:nvGrpSpPr>
          <p:cNvPr id="39" name="Group 38">
            <a:extLst>
              <a:ext uri="{FF2B5EF4-FFF2-40B4-BE49-F238E27FC236}">
                <a16:creationId xmlns:a16="http://schemas.microsoft.com/office/drawing/2014/main" id="{F61893FB-75A3-8CA1-CB0F-47B5F65A4634}"/>
              </a:ext>
            </a:extLst>
          </p:cNvPr>
          <p:cNvGrpSpPr/>
          <p:nvPr/>
        </p:nvGrpSpPr>
        <p:grpSpPr>
          <a:xfrm>
            <a:off x="4092104" y="2204098"/>
            <a:ext cx="1701190" cy="2078955"/>
            <a:chOff x="5285059" y="1947713"/>
            <a:chExt cx="1701190" cy="2078955"/>
          </a:xfrm>
        </p:grpSpPr>
        <p:grpSp>
          <p:nvGrpSpPr>
            <p:cNvPr id="23" name="Group 22">
              <a:extLst>
                <a:ext uri="{FF2B5EF4-FFF2-40B4-BE49-F238E27FC236}">
                  <a16:creationId xmlns:a16="http://schemas.microsoft.com/office/drawing/2014/main" id="{25F295D4-7E01-FB42-995A-5BA4C4E58F1E}"/>
                </a:ext>
              </a:extLst>
            </p:cNvPr>
            <p:cNvGrpSpPr/>
            <p:nvPr/>
          </p:nvGrpSpPr>
          <p:grpSpPr>
            <a:xfrm>
              <a:off x="5285059" y="2755231"/>
              <a:ext cx="1701190" cy="1271437"/>
              <a:chOff x="8569333" y="3429000"/>
              <a:chExt cx="1701190" cy="1271437"/>
            </a:xfrm>
          </p:grpSpPr>
          <p:sp>
            <p:nvSpPr>
              <p:cNvPr id="9" name="TextBox 8">
                <a:extLst>
                  <a:ext uri="{FF2B5EF4-FFF2-40B4-BE49-F238E27FC236}">
                    <a16:creationId xmlns:a16="http://schemas.microsoft.com/office/drawing/2014/main" id="{4558AE4C-4A13-B603-EAD8-EBFA58BF9791}"/>
                  </a:ext>
                </a:extLst>
              </p:cNvPr>
              <p:cNvSpPr txBox="1"/>
              <p:nvPr/>
            </p:nvSpPr>
            <p:spPr>
              <a:xfrm>
                <a:off x="8950028" y="3429000"/>
                <a:ext cx="939800" cy="707886"/>
              </a:xfrm>
              <a:prstGeom prst="rect">
                <a:avLst/>
              </a:prstGeom>
              <a:noFill/>
            </p:spPr>
            <p:txBody>
              <a:bodyPr wrap="square" rtlCol="0">
                <a:spAutoFit/>
              </a:bodyPr>
              <a:lstStyle/>
              <a:p>
                <a:pPr algn="ctr"/>
                <a:r>
                  <a:rPr lang="en-US" sz="4000" b="1"/>
                  <a:t>51</a:t>
                </a:r>
              </a:p>
            </p:txBody>
          </p:sp>
          <p:sp>
            <p:nvSpPr>
              <p:cNvPr id="16" name="TextBox 15">
                <a:extLst>
                  <a:ext uri="{FF2B5EF4-FFF2-40B4-BE49-F238E27FC236}">
                    <a16:creationId xmlns:a16="http://schemas.microsoft.com/office/drawing/2014/main" id="{17DC6297-E8DE-E1E2-4F42-329B52E94C47}"/>
                  </a:ext>
                </a:extLst>
              </p:cNvPr>
              <p:cNvSpPr txBox="1"/>
              <p:nvPr/>
            </p:nvSpPr>
            <p:spPr>
              <a:xfrm>
                <a:off x="8569333" y="4054106"/>
                <a:ext cx="1701190" cy="646331"/>
              </a:xfrm>
              <a:prstGeom prst="rect">
                <a:avLst/>
              </a:prstGeom>
              <a:noFill/>
            </p:spPr>
            <p:txBody>
              <a:bodyPr wrap="square">
                <a:spAutoFit/>
              </a:bodyPr>
              <a:lstStyle/>
              <a:p>
                <a:pPr algn="ctr"/>
                <a:r>
                  <a:rPr lang="en-US" dirty="0"/>
                  <a:t>Average hours per week</a:t>
                </a:r>
              </a:p>
            </p:txBody>
          </p:sp>
        </p:grpSp>
        <p:pic>
          <p:nvPicPr>
            <p:cNvPr id="37" name="Graphic 36" descr="Clock with solid fill">
              <a:extLst>
                <a:ext uri="{FF2B5EF4-FFF2-40B4-BE49-F238E27FC236}">
                  <a16:creationId xmlns:a16="http://schemas.microsoft.com/office/drawing/2014/main" id="{A232BF73-ED48-DA79-2AC8-EC8E813C2B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78454" y="1947713"/>
              <a:ext cx="914400" cy="914400"/>
            </a:xfrm>
            <a:prstGeom prst="rect">
              <a:avLst/>
            </a:prstGeom>
          </p:spPr>
        </p:pic>
      </p:grpSp>
      <p:grpSp>
        <p:nvGrpSpPr>
          <p:cNvPr id="54" name="Group 53">
            <a:extLst>
              <a:ext uri="{FF2B5EF4-FFF2-40B4-BE49-F238E27FC236}">
                <a16:creationId xmlns:a16="http://schemas.microsoft.com/office/drawing/2014/main" id="{A6653052-79B1-9077-5C23-C5025CF32C9F}"/>
              </a:ext>
            </a:extLst>
          </p:cNvPr>
          <p:cNvGrpSpPr/>
          <p:nvPr/>
        </p:nvGrpSpPr>
        <p:grpSpPr>
          <a:xfrm>
            <a:off x="9863026" y="2204098"/>
            <a:ext cx="1428746" cy="3377579"/>
            <a:chOff x="9438918" y="2401603"/>
            <a:chExt cx="1428746" cy="3377579"/>
          </a:xfrm>
        </p:grpSpPr>
        <p:grpSp>
          <p:nvGrpSpPr>
            <p:cNvPr id="55" name="Group 54">
              <a:extLst>
                <a:ext uri="{FF2B5EF4-FFF2-40B4-BE49-F238E27FC236}">
                  <a16:creationId xmlns:a16="http://schemas.microsoft.com/office/drawing/2014/main" id="{2BCB4961-27A6-2842-652E-029AA2619A94}"/>
                </a:ext>
              </a:extLst>
            </p:cNvPr>
            <p:cNvGrpSpPr/>
            <p:nvPr/>
          </p:nvGrpSpPr>
          <p:grpSpPr>
            <a:xfrm>
              <a:off x="9524641" y="3265314"/>
              <a:ext cx="1257300" cy="1271437"/>
              <a:chOff x="10655350" y="1998075"/>
              <a:chExt cx="1257300" cy="1271437"/>
            </a:xfrm>
          </p:grpSpPr>
          <p:sp>
            <p:nvSpPr>
              <p:cNvPr id="60" name="TextBox 59">
                <a:extLst>
                  <a:ext uri="{FF2B5EF4-FFF2-40B4-BE49-F238E27FC236}">
                    <a16:creationId xmlns:a16="http://schemas.microsoft.com/office/drawing/2014/main" id="{A12591CD-58C4-EE43-6FFB-BE183812481E}"/>
                  </a:ext>
                </a:extLst>
              </p:cNvPr>
              <p:cNvSpPr txBox="1"/>
              <p:nvPr/>
            </p:nvSpPr>
            <p:spPr>
              <a:xfrm>
                <a:off x="10655350" y="1998075"/>
                <a:ext cx="1257300" cy="707886"/>
              </a:xfrm>
              <a:prstGeom prst="rect">
                <a:avLst/>
              </a:prstGeom>
              <a:noFill/>
            </p:spPr>
            <p:txBody>
              <a:bodyPr wrap="square" rtlCol="0">
                <a:spAutoFit/>
              </a:bodyPr>
              <a:lstStyle/>
              <a:p>
                <a:pPr algn="ctr"/>
                <a:r>
                  <a:rPr lang="en-US" sz="4000" b="1"/>
                  <a:t>16%</a:t>
                </a:r>
              </a:p>
            </p:txBody>
          </p:sp>
          <p:sp>
            <p:nvSpPr>
              <p:cNvPr id="61" name="TextBox 60">
                <a:extLst>
                  <a:ext uri="{FF2B5EF4-FFF2-40B4-BE49-F238E27FC236}">
                    <a16:creationId xmlns:a16="http://schemas.microsoft.com/office/drawing/2014/main" id="{E0031A14-600E-90B5-565D-0211AE6E6E5F}"/>
                  </a:ext>
                </a:extLst>
              </p:cNvPr>
              <p:cNvSpPr txBox="1"/>
              <p:nvPr/>
            </p:nvSpPr>
            <p:spPr>
              <a:xfrm>
                <a:off x="10718851" y="2623181"/>
                <a:ext cx="1130298" cy="646331"/>
              </a:xfrm>
              <a:prstGeom prst="rect">
                <a:avLst/>
              </a:prstGeom>
              <a:noFill/>
            </p:spPr>
            <p:txBody>
              <a:bodyPr wrap="square">
                <a:spAutoFit/>
              </a:bodyPr>
              <a:lstStyle/>
              <a:p>
                <a:pPr algn="ctr"/>
                <a:r>
                  <a:rPr lang="en-US"/>
                  <a:t>Deliver babies</a:t>
                </a:r>
              </a:p>
            </p:txBody>
          </p:sp>
        </p:grpSp>
        <p:grpSp>
          <p:nvGrpSpPr>
            <p:cNvPr id="56" name="Group 55">
              <a:extLst>
                <a:ext uri="{FF2B5EF4-FFF2-40B4-BE49-F238E27FC236}">
                  <a16:creationId xmlns:a16="http://schemas.microsoft.com/office/drawing/2014/main" id="{B031A801-1DBB-A4EB-C67F-013ABBFB55AD}"/>
                </a:ext>
              </a:extLst>
            </p:cNvPr>
            <p:cNvGrpSpPr/>
            <p:nvPr/>
          </p:nvGrpSpPr>
          <p:grpSpPr>
            <a:xfrm>
              <a:off x="9438918" y="4580512"/>
              <a:ext cx="1428746" cy="1198670"/>
              <a:chOff x="10213928" y="2901589"/>
              <a:chExt cx="1428746" cy="1198670"/>
            </a:xfrm>
          </p:grpSpPr>
          <p:sp>
            <p:nvSpPr>
              <p:cNvPr id="58" name="TextBox 57">
                <a:extLst>
                  <a:ext uri="{FF2B5EF4-FFF2-40B4-BE49-F238E27FC236}">
                    <a16:creationId xmlns:a16="http://schemas.microsoft.com/office/drawing/2014/main" id="{A43780AC-BBBD-6B40-5204-3300805470DC}"/>
                  </a:ext>
                </a:extLst>
              </p:cNvPr>
              <p:cNvSpPr txBox="1"/>
              <p:nvPr/>
            </p:nvSpPr>
            <p:spPr>
              <a:xfrm>
                <a:off x="10299651" y="2901589"/>
                <a:ext cx="1257300" cy="584775"/>
              </a:xfrm>
              <a:prstGeom prst="rect">
                <a:avLst/>
              </a:prstGeom>
              <a:noFill/>
            </p:spPr>
            <p:txBody>
              <a:bodyPr wrap="square" rtlCol="0">
                <a:spAutoFit/>
              </a:bodyPr>
              <a:lstStyle/>
              <a:p>
                <a:pPr algn="ctr"/>
                <a:r>
                  <a:rPr lang="en-US" sz="3200" b="1"/>
                  <a:t>24%</a:t>
                </a:r>
              </a:p>
            </p:txBody>
          </p:sp>
          <p:sp>
            <p:nvSpPr>
              <p:cNvPr id="59" name="TextBox 58">
                <a:extLst>
                  <a:ext uri="{FF2B5EF4-FFF2-40B4-BE49-F238E27FC236}">
                    <a16:creationId xmlns:a16="http://schemas.microsoft.com/office/drawing/2014/main" id="{0345DFF5-6748-2C90-6F61-9BD853AE3025}"/>
                  </a:ext>
                </a:extLst>
              </p:cNvPr>
              <p:cNvSpPr txBox="1"/>
              <p:nvPr/>
            </p:nvSpPr>
            <p:spPr>
              <a:xfrm>
                <a:off x="10213928" y="3361595"/>
                <a:ext cx="1428746" cy="738664"/>
              </a:xfrm>
              <a:prstGeom prst="rect">
                <a:avLst/>
              </a:prstGeom>
              <a:noFill/>
            </p:spPr>
            <p:txBody>
              <a:bodyPr wrap="square">
                <a:spAutoFit/>
              </a:bodyPr>
              <a:lstStyle/>
              <a:p>
                <a:pPr algn="ctr"/>
                <a:r>
                  <a:rPr lang="en-US" sz="1400"/>
                  <a:t>In first seven years of practice</a:t>
                </a:r>
              </a:p>
            </p:txBody>
          </p:sp>
        </p:grpSp>
        <p:pic>
          <p:nvPicPr>
            <p:cNvPr id="57" name="Graphic 56" descr="Stork Baby with solid fill">
              <a:extLst>
                <a:ext uri="{FF2B5EF4-FFF2-40B4-BE49-F238E27FC236}">
                  <a16:creationId xmlns:a16="http://schemas.microsoft.com/office/drawing/2014/main" id="{F322FCAA-03DB-9604-D386-B0B3FF6261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9696091" y="2401603"/>
              <a:ext cx="914400" cy="914400"/>
            </a:xfrm>
            <a:prstGeom prst="rect">
              <a:avLst/>
            </a:prstGeom>
          </p:spPr>
        </p:pic>
      </p:grpSp>
    </p:spTree>
    <p:extLst>
      <p:ext uri="{BB962C8B-B14F-4D97-AF65-F5344CB8AC3E}">
        <p14:creationId xmlns:p14="http://schemas.microsoft.com/office/powerpoint/2010/main" val="2818003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Regina Benjamin, MD, MBA</a:t>
            </a:r>
          </a:p>
        </p:txBody>
      </p:sp>
      <p:sp>
        <p:nvSpPr>
          <p:cNvPr id="6" name="TextBox 5"/>
          <p:cNvSpPr txBox="1"/>
          <p:nvPr/>
        </p:nvSpPr>
        <p:spPr>
          <a:xfrm>
            <a:off x="5948516" y="1813829"/>
            <a:ext cx="5024284"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Appointed United States Surgeon General by Barack Obama in 2009</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Background as rural family physician in southern Alabama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Recipient of 22 honorary degrees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First African-American woman elected to the American Medical Association Board of Trustees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Philosophy: people should enjoy becoming and staying fit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As Surgeon General, made prevention, breastfeeding, and healthy housing priorities</a:t>
            </a:r>
          </a:p>
        </p:txBody>
      </p:sp>
      <p:sp>
        <p:nvSpPr>
          <p:cNvPr id="7" name="Rectangle 6"/>
          <p:cNvSpPr/>
          <p:nvPr/>
        </p:nvSpPr>
        <p:spPr>
          <a:xfrm>
            <a:off x="5771536" y="1690688"/>
            <a:ext cx="5401290" cy="4511329"/>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Regina Benjamin - Wikipedia">
            <a:extLst>
              <a:ext uri="{FF2B5EF4-FFF2-40B4-BE49-F238E27FC236}">
                <a16:creationId xmlns:a16="http://schemas.microsoft.com/office/drawing/2014/main" id="{8F108730-959D-B1C1-8F0E-0E3BB4EA2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355" y="1813829"/>
            <a:ext cx="3318052" cy="4147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374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Shannon Barkley, MD, MPH</a:t>
            </a:r>
          </a:p>
        </p:txBody>
      </p:sp>
      <p:sp>
        <p:nvSpPr>
          <p:cNvPr id="6" name="TextBox 5"/>
          <p:cNvSpPr txBox="1"/>
          <p:nvPr/>
        </p:nvSpPr>
        <p:spPr>
          <a:xfrm>
            <a:off x="5905961" y="1948161"/>
            <a:ext cx="5132439"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Has worked as a physician, researcher, and faculty member</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Has provided health care to underserved communities in urban areas of the United States, as well as Guatemala, Botswana, and Kenya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Current World Health Organization Technical Officer for Primary Health Care Services, providing technical assistance to countries as they seek to improve their primary health care systems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Co-founded the Guatemala Health Initiative at the University of Pennsylvania</a:t>
            </a:r>
          </a:p>
        </p:txBody>
      </p:sp>
      <p:pic>
        <p:nvPicPr>
          <p:cNvPr id="1026" name="Picture 2" descr="1fde11c5-e15d-40c0-9ca1-4b02f30397cc@namprd15">
            <a:extLst>
              <a:ext uri="{FF2B5EF4-FFF2-40B4-BE49-F238E27FC236}">
                <a16:creationId xmlns:a16="http://schemas.microsoft.com/office/drawing/2014/main" id="{2EC674CC-E1E7-4E08-8FCB-E0FEEF9393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2686" y="2138060"/>
            <a:ext cx="48006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B2C924E-A7EA-2388-18D7-56D9F61997FA}"/>
              </a:ext>
            </a:extLst>
          </p:cNvPr>
          <p:cNvSpPr/>
          <p:nvPr/>
        </p:nvSpPr>
        <p:spPr>
          <a:xfrm>
            <a:off x="5771536" y="1690688"/>
            <a:ext cx="5401290" cy="4501390"/>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107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vid barbe 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6880" y="1924593"/>
            <a:ext cx="3080275" cy="431238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David Barbe, MD, MHA</a:t>
            </a:r>
          </a:p>
        </p:txBody>
      </p:sp>
      <p:sp>
        <p:nvSpPr>
          <p:cNvPr id="5" name="TextBox 4"/>
          <p:cNvSpPr txBox="1"/>
          <p:nvPr/>
        </p:nvSpPr>
        <p:spPr>
          <a:xfrm>
            <a:off x="5980523" y="2038360"/>
            <a:ext cx="498331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Past President of the American Medical Association (inaugurated 2017)</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Leading strategies focused on better health for Americans with pre-diabetes and hypertension</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Began serving on Board of Trustees in 2009</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Developed AMA policy on areas including increasing insurance coverage, health system reform, and Medicare reform</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Former chair and president of Missouri State Medical Association</a:t>
            </a:r>
          </a:p>
        </p:txBody>
      </p:sp>
      <p:sp>
        <p:nvSpPr>
          <p:cNvPr id="2" name="Rectangle 1">
            <a:extLst>
              <a:ext uri="{FF2B5EF4-FFF2-40B4-BE49-F238E27FC236}">
                <a16:creationId xmlns:a16="http://schemas.microsoft.com/office/drawing/2014/main" id="{92E2E381-5911-DB05-0DEE-1146EDF239BB}"/>
              </a:ext>
            </a:extLst>
          </p:cNvPr>
          <p:cNvSpPr/>
          <p:nvPr/>
        </p:nvSpPr>
        <p:spPr>
          <a:xfrm>
            <a:off x="5771536" y="1690688"/>
            <a:ext cx="5401290" cy="4471573"/>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504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Anita Ravi, MD, MPH, MSHP</a:t>
            </a:r>
          </a:p>
        </p:txBody>
      </p:sp>
      <p:pic>
        <p:nvPicPr>
          <p:cNvPr id="5" name="Content Placeholder 4"/>
          <p:cNvPicPr>
            <a:picLocks noGrp="1" noChangeAspect="1"/>
          </p:cNvPicPr>
          <p:nvPr>
            <p:ph idx="4294967295"/>
          </p:nvPr>
        </p:nvPicPr>
        <p:blipFill>
          <a:blip r:embed="rId3"/>
          <a:stretch>
            <a:fillRect/>
          </a:stretch>
        </p:blipFill>
        <p:spPr>
          <a:xfrm>
            <a:off x="1019174" y="1606896"/>
            <a:ext cx="3419475" cy="4525962"/>
          </a:xfrm>
          <a:prstGeom prst="rect">
            <a:avLst/>
          </a:prstGeom>
        </p:spPr>
      </p:pic>
      <p:sp>
        <p:nvSpPr>
          <p:cNvPr id="7" name="TextBox 6"/>
          <p:cNvSpPr txBox="1"/>
          <p:nvPr/>
        </p:nvSpPr>
        <p:spPr>
          <a:xfrm>
            <a:off x="6007866" y="1915328"/>
            <a:ext cx="4905940"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Former reproductive health fellow at the Centers for Disease Control and Prevention </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Public health interest led her to family medicine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Championing a national effort to improve medical education on trafficking</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Founded the PurpLE Clinic in NYC, which serves persons who have experienced trafficking and assault </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Storyteller and comic artist who advocates for patients through narrative</a:t>
            </a:r>
          </a:p>
        </p:txBody>
      </p:sp>
      <p:sp>
        <p:nvSpPr>
          <p:cNvPr id="3" name="Rectangle 2">
            <a:extLst>
              <a:ext uri="{FF2B5EF4-FFF2-40B4-BE49-F238E27FC236}">
                <a16:creationId xmlns:a16="http://schemas.microsoft.com/office/drawing/2014/main" id="{7AB04270-147D-3986-191B-15587C7CA399}"/>
              </a:ext>
            </a:extLst>
          </p:cNvPr>
          <p:cNvSpPr/>
          <p:nvPr/>
        </p:nvSpPr>
        <p:spPr>
          <a:xfrm>
            <a:off x="5771536" y="1690688"/>
            <a:ext cx="5401290" cy="4525962"/>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328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Jay Siwek, MD</a:t>
            </a:r>
          </a:p>
        </p:txBody>
      </p:sp>
      <p:pic>
        <p:nvPicPr>
          <p:cNvPr id="2050" name="Picture 2" descr="Image may contain: 2 people, people smiling, eyegla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519" y="1742871"/>
            <a:ext cx="4329874" cy="4329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81467" y="1943033"/>
            <a:ext cx="5181428"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Editor-in-Chief of peer reviewed </a:t>
            </a:r>
            <a:r>
              <a:rPr kumimoji="0" lang="en-US" sz="1800" b="0" i="1" u="none" strike="noStrike" kern="1200" cap="none" spc="0" normalizeH="0" baseline="0" noProof="0" dirty="0">
                <a:ln>
                  <a:noFill/>
                </a:ln>
                <a:solidFill>
                  <a:schemeClr val="tx1">
                    <a:lumMod val="75000"/>
                  </a:schemeClr>
                </a:solidFill>
                <a:effectLst/>
                <a:uLnTx/>
                <a:uFillTx/>
                <a:ea typeface="+mn-ea"/>
                <a:cs typeface="+mn-cs"/>
              </a:rPr>
              <a:t>American Family Physician </a:t>
            </a:r>
            <a:r>
              <a:rPr kumimoji="0" lang="en-US" sz="1800" b="0" i="0" u="none" strike="noStrike" kern="1200" cap="none" spc="0" normalizeH="0" baseline="0" noProof="0" dirty="0">
                <a:ln>
                  <a:noFill/>
                </a:ln>
                <a:solidFill>
                  <a:schemeClr val="tx1">
                    <a:lumMod val="75000"/>
                  </a:schemeClr>
                </a:solidFill>
                <a:effectLst/>
                <a:uLnTx/>
                <a:uFillTx/>
                <a:ea typeface="+mn-ea"/>
                <a:cs typeface="+mn-cs"/>
              </a:rPr>
              <a:t>journal for 30 years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Wrote multiple articles as a health columnist for national publications including </a:t>
            </a:r>
            <a:r>
              <a:rPr kumimoji="0" lang="en-US" sz="1800" b="0" i="1" u="none" strike="noStrike" kern="1200" cap="none" spc="0" normalizeH="0" baseline="0" noProof="0" dirty="0">
                <a:ln>
                  <a:noFill/>
                </a:ln>
                <a:solidFill>
                  <a:schemeClr val="tx1">
                    <a:lumMod val="75000"/>
                  </a:schemeClr>
                </a:solidFill>
                <a:effectLst/>
                <a:uLnTx/>
                <a:uFillTx/>
                <a:ea typeface="+mn-ea"/>
                <a:cs typeface="+mn-cs"/>
              </a:rPr>
              <a:t>Washington Post</a:t>
            </a:r>
            <a:endParaRPr kumimoji="0" lang="en-US" sz="1800" b="0" i="0" u="none" strike="noStrike" kern="1200" cap="none" spc="0" normalizeH="0" baseline="0" noProof="0" dirty="0">
              <a:ln>
                <a:noFill/>
              </a:ln>
              <a:solidFill>
                <a:schemeClr val="tx1">
                  <a:lumMod val="75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Spent a decade as the tour physician for the National Symphony Orchestra</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Developed a practice-based research network for family physicians in Washington, D.C.</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Created fellowships in health policy, community medicine, and medical editing at Georgetown University Medical School</a:t>
            </a:r>
          </a:p>
        </p:txBody>
      </p:sp>
      <p:sp>
        <p:nvSpPr>
          <p:cNvPr id="3" name="Rectangle 2">
            <a:extLst>
              <a:ext uri="{FF2B5EF4-FFF2-40B4-BE49-F238E27FC236}">
                <a16:creationId xmlns:a16="http://schemas.microsoft.com/office/drawing/2014/main" id="{8D526DD3-49AB-E78E-82CE-4948DC42B47E}"/>
              </a:ext>
            </a:extLst>
          </p:cNvPr>
          <p:cNvSpPr/>
          <p:nvPr/>
        </p:nvSpPr>
        <p:spPr>
          <a:xfrm>
            <a:off x="5771536" y="1690688"/>
            <a:ext cx="5401290" cy="4461634"/>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283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Viviana Sandra Martinez-Bianchi, MD</a:t>
            </a:r>
            <a:endParaRPr lang="en-US" dirty="0"/>
          </a:p>
        </p:txBody>
      </p:sp>
      <p:pic>
        <p:nvPicPr>
          <p:cNvPr id="3074" name="Picture 2" descr="Image may contain: 1 person, smili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702" r="35278"/>
          <a:stretch/>
        </p:blipFill>
        <p:spPr bwMode="auto">
          <a:xfrm>
            <a:off x="1019174" y="1548107"/>
            <a:ext cx="3814916" cy="46189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01442" y="2303391"/>
            <a:ext cx="4941477"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Executive board member of the World Organization of Family Doctors (WONCA)</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WONCA Liaison to the World Health Organization</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Health Disparities Team Chair at Family Medicine for America’s Health</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Global health expert who has taught in South America and publishes in Spanish and English</a:t>
            </a:r>
          </a:p>
        </p:txBody>
      </p:sp>
      <p:sp>
        <p:nvSpPr>
          <p:cNvPr id="3" name="Rectangle 2">
            <a:extLst>
              <a:ext uri="{FF2B5EF4-FFF2-40B4-BE49-F238E27FC236}">
                <a16:creationId xmlns:a16="http://schemas.microsoft.com/office/drawing/2014/main" id="{DF6B1E31-EE7C-C5FD-14BC-29D8581EA490}"/>
              </a:ext>
            </a:extLst>
          </p:cNvPr>
          <p:cNvSpPr/>
          <p:nvPr/>
        </p:nvSpPr>
        <p:spPr>
          <a:xfrm>
            <a:off x="5771536" y="1690688"/>
            <a:ext cx="5401290" cy="4421877"/>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89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Thomas Allen Cornwell, MD </a:t>
            </a:r>
          </a:p>
        </p:txBody>
      </p:sp>
      <p:pic>
        <p:nvPicPr>
          <p:cNvPr id="4098" name="Picture 2" descr="Thomas Cornw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9174" y="1442808"/>
            <a:ext cx="3791750" cy="49080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09981" y="2373320"/>
            <a:ext cx="47244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Named one of the most creative people in business by Fast Company for his innovation in the use of house calls to save money and improve care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Founded the nonprofit Home Centered Care Institute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Partnered with Massachusetts senator Ed Markey to introduce a bill making home-based care a Medicare benefit </a:t>
            </a:r>
          </a:p>
        </p:txBody>
      </p:sp>
      <p:sp>
        <p:nvSpPr>
          <p:cNvPr id="3" name="Rectangle 2">
            <a:extLst>
              <a:ext uri="{FF2B5EF4-FFF2-40B4-BE49-F238E27FC236}">
                <a16:creationId xmlns:a16="http://schemas.microsoft.com/office/drawing/2014/main" id="{CAD41160-CF37-BC6D-C0D5-39AFB6BCDA1D}"/>
              </a:ext>
            </a:extLst>
          </p:cNvPr>
          <p:cNvSpPr/>
          <p:nvPr/>
        </p:nvSpPr>
        <p:spPr>
          <a:xfrm>
            <a:off x="5771536" y="1690688"/>
            <a:ext cx="5401290" cy="4272790"/>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68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Isabel Lowell, MD</a:t>
            </a:r>
          </a:p>
        </p:txBody>
      </p:sp>
      <p:sp>
        <p:nvSpPr>
          <p:cNvPr id="5" name="TextBox 4"/>
          <p:cNvSpPr txBox="1"/>
          <p:nvPr/>
        </p:nvSpPr>
        <p:spPr>
          <a:xfrm>
            <a:off x="6109981" y="1963928"/>
            <a:ext cx="4724400" cy="4108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Advocate for a primary care system that serves the health needs of transgender patients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Founder of the Gender Clinic at Emory University</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Founder of QMed, which provides affirming care for transgender patients of all ages through in-person visits and via telemedicine, helping to reach patients across the US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Board member of the Transgender Health and Education Alliance</a:t>
            </a:r>
            <a:r>
              <a:rPr kumimoji="0" lang="en-US" sz="1800" b="0" i="0" u="none" strike="noStrike" kern="1200" cap="none" spc="0" normalizeH="0" baseline="0" noProof="0" dirty="0">
                <a:ln>
                  <a:noFill/>
                </a:ln>
                <a:solidFill>
                  <a:prstClr val="white"/>
                </a:solidFill>
                <a:effectLst/>
                <a:uLnTx/>
                <a:uFillTx/>
                <a:ea typeface="+mn-ea"/>
                <a:cs typeface="+mn-cs"/>
              </a:rPr>
              <a:t> </a:t>
            </a:r>
          </a:p>
        </p:txBody>
      </p:sp>
      <p:sp>
        <p:nvSpPr>
          <p:cNvPr id="3" name="Rectangle 2">
            <a:extLst>
              <a:ext uri="{FF2B5EF4-FFF2-40B4-BE49-F238E27FC236}">
                <a16:creationId xmlns:a16="http://schemas.microsoft.com/office/drawing/2014/main" id="{DA44359C-17AB-FAF6-AB5E-DC9EC176105E}"/>
              </a:ext>
            </a:extLst>
          </p:cNvPr>
          <p:cNvSpPr/>
          <p:nvPr/>
        </p:nvSpPr>
        <p:spPr>
          <a:xfrm>
            <a:off x="5771536" y="1690688"/>
            <a:ext cx="5401290" cy="4501390"/>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0" name="Picture 2" descr="Team / QMed/QueerMed">
            <a:extLst>
              <a:ext uri="{FF2B5EF4-FFF2-40B4-BE49-F238E27FC236}">
                <a16:creationId xmlns:a16="http://schemas.microsoft.com/office/drawing/2014/main" id="{4352BC56-5CE8-1026-7409-0D27793F4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161" y="1891710"/>
            <a:ext cx="4020548" cy="402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344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D25CD0-33C3-466E-0038-D25040BB0CE0}"/>
              </a:ext>
            </a:extLst>
          </p:cNvPr>
          <p:cNvSpPr>
            <a:spLocks noGrp="1"/>
          </p:cNvSpPr>
          <p:nvPr>
            <p:ph type="title"/>
          </p:nvPr>
        </p:nvSpPr>
        <p:spPr/>
        <p:txBody>
          <a:bodyPr/>
          <a:lstStyle/>
          <a:p>
            <a:r>
              <a:rPr lang="en-US"/>
              <a:t>Overview of Medical School Timeline</a:t>
            </a:r>
          </a:p>
        </p:txBody>
      </p:sp>
      <p:grpSp>
        <p:nvGrpSpPr>
          <p:cNvPr id="10" name="Group 9">
            <a:extLst>
              <a:ext uri="{FF2B5EF4-FFF2-40B4-BE49-F238E27FC236}">
                <a16:creationId xmlns:a16="http://schemas.microsoft.com/office/drawing/2014/main" id="{D0DC9078-7D2A-81B4-4F82-CA22A4A64433}"/>
              </a:ext>
            </a:extLst>
          </p:cNvPr>
          <p:cNvGrpSpPr/>
          <p:nvPr/>
        </p:nvGrpSpPr>
        <p:grpSpPr>
          <a:xfrm>
            <a:off x="1240742" y="1408889"/>
            <a:ext cx="9710516" cy="4857800"/>
            <a:chOff x="1481881" y="1233377"/>
            <a:chExt cx="9710516" cy="4857800"/>
          </a:xfrm>
        </p:grpSpPr>
        <p:graphicFrame>
          <p:nvGraphicFramePr>
            <p:cNvPr id="11" name="Diagram 10">
              <a:extLst>
                <a:ext uri="{FF2B5EF4-FFF2-40B4-BE49-F238E27FC236}">
                  <a16:creationId xmlns:a16="http://schemas.microsoft.com/office/drawing/2014/main" id="{5029572D-7FC5-07C7-B3C5-E48DC1BB44B8}"/>
                </a:ext>
              </a:extLst>
            </p:cNvPr>
            <p:cNvGraphicFramePr/>
            <p:nvPr>
              <p:extLst>
                <p:ext uri="{D42A27DB-BD31-4B8C-83A1-F6EECF244321}">
                  <p14:modId xmlns:p14="http://schemas.microsoft.com/office/powerpoint/2010/main" val="1217669435"/>
                </p:ext>
              </p:extLst>
            </p:nvPr>
          </p:nvGraphicFramePr>
          <p:xfrm>
            <a:off x="1626243" y="1233377"/>
            <a:ext cx="9421792" cy="2516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 11">
              <a:extLst>
                <a:ext uri="{FF2B5EF4-FFF2-40B4-BE49-F238E27FC236}">
                  <a16:creationId xmlns:a16="http://schemas.microsoft.com/office/drawing/2014/main" id="{6F8412DB-D352-4361-D018-A6FE44BAE785}"/>
                </a:ext>
              </a:extLst>
            </p:cNvPr>
            <p:cNvGraphicFramePr/>
            <p:nvPr>
              <p:extLst>
                <p:ext uri="{D42A27DB-BD31-4B8C-83A1-F6EECF244321}">
                  <p14:modId xmlns:p14="http://schemas.microsoft.com/office/powerpoint/2010/main" val="1139396834"/>
                </p:ext>
              </p:extLst>
            </p:nvPr>
          </p:nvGraphicFramePr>
          <p:xfrm>
            <a:off x="1481881" y="2856053"/>
            <a:ext cx="9710516" cy="32351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Tree>
    <p:extLst>
      <p:ext uri="{BB962C8B-B14F-4D97-AF65-F5344CB8AC3E}">
        <p14:creationId xmlns:p14="http://schemas.microsoft.com/office/powerpoint/2010/main" val="12045957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9206-6C2C-49B8-B0B3-403028C31D15}"/>
              </a:ext>
            </a:extLst>
          </p:cNvPr>
          <p:cNvSpPr>
            <a:spLocks noGrp="1"/>
          </p:cNvSpPr>
          <p:nvPr>
            <p:ph type="title"/>
          </p:nvPr>
        </p:nvSpPr>
        <p:spPr/>
        <p:txBody>
          <a:bodyPr/>
          <a:lstStyle/>
          <a:p>
            <a:r>
              <a:rPr lang="en-US" dirty="0"/>
              <a:t>Barry Kerzin, MD</a:t>
            </a:r>
          </a:p>
        </p:txBody>
      </p:sp>
      <p:pic>
        <p:nvPicPr>
          <p:cNvPr id="1026" name="Picture 2" descr="Barry Kerzin, American Professor of Medicine and Buddhist monk.gif">
            <a:extLst>
              <a:ext uri="{FF2B5EF4-FFF2-40B4-BE49-F238E27FC236}">
                <a16:creationId xmlns:a16="http://schemas.microsoft.com/office/drawing/2014/main" id="{ED3B83BA-5C1D-4B09-A8B9-30AFDEECDE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5637" y="1961107"/>
            <a:ext cx="3212419" cy="37540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941929-989F-4869-AB9C-528DD7FF1D50}"/>
              </a:ext>
            </a:extLst>
          </p:cNvPr>
          <p:cNvSpPr txBox="1"/>
          <p:nvPr/>
        </p:nvSpPr>
        <p:spPr>
          <a:xfrm>
            <a:off x="5901045" y="1961107"/>
            <a:ext cx="5142271"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Personal physician to the Dalai Lama</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Ordained Buddhist monk with a background in philosophy</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Founder of Altruism in Medicine and the Human Values Institute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Writer, professor, speaker, and contributor to medical research on the effects of meditation on the mind and body</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Dedicated to creating a world where all can receive compassionate, accessible, and culturally comprehensive care</a:t>
            </a:r>
          </a:p>
        </p:txBody>
      </p:sp>
      <p:sp>
        <p:nvSpPr>
          <p:cNvPr id="3" name="Rectangle 2">
            <a:extLst>
              <a:ext uri="{FF2B5EF4-FFF2-40B4-BE49-F238E27FC236}">
                <a16:creationId xmlns:a16="http://schemas.microsoft.com/office/drawing/2014/main" id="{87CF995D-F992-6772-8D69-08D6686A6A01}"/>
              </a:ext>
            </a:extLst>
          </p:cNvPr>
          <p:cNvSpPr/>
          <p:nvPr/>
        </p:nvSpPr>
        <p:spPr>
          <a:xfrm>
            <a:off x="5771536" y="1690688"/>
            <a:ext cx="5401290" cy="4551086"/>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888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7165-0D7D-44B5-907C-0392C327EC81}"/>
              </a:ext>
            </a:extLst>
          </p:cNvPr>
          <p:cNvSpPr>
            <a:spLocks noGrp="1"/>
          </p:cNvSpPr>
          <p:nvPr>
            <p:ph type="title"/>
          </p:nvPr>
        </p:nvSpPr>
        <p:spPr/>
        <p:txBody>
          <a:bodyPr/>
          <a:lstStyle/>
          <a:p>
            <a:r>
              <a:rPr lang="en-US" dirty="0"/>
              <a:t>M. Norman Oliver, MD, MA</a:t>
            </a:r>
          </a:p>
        </p:txBody>
      </p:sp>
      <p:sp>
        <p:nvSpPr>
          <p:cNvPr id="9" name="Text Placeholder 8">
            <a:extLst>
              <a:ext uri="{FF2B5EF4-FFF2-40B4-BE49-F238E27FC236}">
                <a16:creationId xmlns:a16="http://schemas.microsoft.com/office/drawing/2014/main" id="{E2E51D2E-E457-12E7-36FF-547DBFEF8E7B}"/>
              </a:ext>
            </a:extLst>
          </p:cNvPr>
          <p:cNvSpPr>
            <a:spLocks noGrp="1"/>
          </p:cNvSpPr>
          <p:nvPr>
            <p:ph type="body" sz="quarter" idx="4294967295"/>
          </p:nvPr>
        </p:nvSpPr>
        <p:spPr>
          <a:xfrm>
            <a:off x="6106905" y="1876425"/>
            <a:ext cx="4822825" cy="4294188"/>
          </a:xfrm>
        </p:spPr>
        <p:txBody>
          <a:bodyPr>
            <a:normAutofit lnSpcReduction="10000"/>
          </a:bodyPr>
          <a:lstStyle/>
          <a:p>
            <a:pPr lvl="0">
              <a:lnSpc>
                <a:spcPct val="100000"/>
              </a:lnSpc>
              <a:spcBef>
                <a:spcPts val="0"/>
              </a:spcBef>
              <a:spcAft>
                <a:spcPts val="1800"/>
              </a:spcAft>
            </a:pPr>
            <a:r>
              <a:rPr lang="en-US" sz="1800" i="0" dirty="0">
                <a:solidFill>
                  <a:schemeClr val="tx1">
                    <a:lumMod val="75000"/>
                  </a:schemeClr>
                </a:solidFill>
              </a:rPr>
              <a:t>Virginia Department of Health Deputy Commissioner for Population Health</a:t>
            </a:r>
          </a:p>
          <a:p>
            <a:pPr lvl="0">
              <a:lnSpc>
                <a:spcPct val="100000"/>
              </a:lnSpc>
              <a:spcBef>
                <a:spcPts val="0"/>
              </a:spcBef>
              <a:spcAft>
                <a:spcPts val="1800"/>
              </a:spcAft>
            </a:pPr>
            <a:r>
              <a:rPr lang="en-US" sz="1800" i="0" dirty="0">
                <a:solidFill>
                  <a:schemeClr val="tx1">
                    <a:lumMod val="75000"/>
                  </a:schemeClr>
                </a:solidFill>
              </a:rPr>
              <a:t>Holds joint faculty positions in the departments of Public Health Sciences and Anthropology at the University of Virginia</a:t>
            </a:r>
          </a:p>
          <a:p>
            <a:pPr lvl="0">
              <a:lnSpc>
                <a:spcPct val="100000"/>
              </a:lnSpc>
              <a:spcBef>
                <a:spcPts val="0"/>
              </a:spcBef>
              <a:spcAft>
                <a:spcPts val="1800"/>
              </a:spcAft>
            </a:pPr>
            <a:r>
              <a:rPr lang="en-US" sz="1800" i="0" dirty="0">
                <a:solidFill>
                  <a:schemeClr val="tx1">
                    <a:lumMod val="75000"/>
                  </a:schemeClr>
                </a:solidFill>
              </a:rPr>
              <a:t>Co-founder of the UVA Center on Health Disparities</a:t>
            </a:r>
          </a:p>
          <a:p>
            <a:pPr lvl="0">
              <a:lnSpc>
                <a:spcPct val="100000"/>
              </a:lnSpc>
              <a:spcBef>
                <a:spcPts val="0"/>
              </a:spcBef>
              <a:spcAft>
                <a:spcPts val="1800"/>
              </a:spcAft>
            </a:pPr>
            <a:r>
              <a:rPr lang="en-US" sz="1800" i="0" dirty="0">
                <a:solidFill>
                  <a:schemeClr val="tx1">
                    <a:lumMod val="75000"/>
                  </a:schemeClr>
                </a:solidFill>
              </a:rPr>
              <a:t>President of the North American Primary Care Research Group (2017-2018)</a:t>
            </a:r>
          </a:p>
          <a:p>
            <a:pPr lvl="0">
              <a:lnSpc>
                <a:spcPct val="100000"/>
              </a:lnSpc>
              <a:spcBef>
                <a:spcPts val="0"/>
              </a:spcBef>
              <a:spcAft>
                <a:spcPts val="1800"/>
              </a:spcAft>
            </a:pPr>
            <a:r>
              <a:rPr lang="en-US" sz="1800" i="0" dirty="0">
                <a:solidFill>
                  <a:schemeClr val="tx1">
                    <a:lumMod val="75000"/>
                  </a:schemeClr>
                </a:solidFill>
              </a:rPr>
              <a:t>Researches the social determinants of health and efforts to reduce racial and ethnic health disparities </a:t>
            </a:r>
          </a:p>
        </p:txBody>
      </p:sp>
      <p:sp>
        <p:nvSpPr>
          <p:cNvPr id="3" name="Rectangle 2">
            <a:extLst>
              <a:ext uri="{FF2B5EF4-FFF2-40B4-BE49-F238E27FC236}">
                <a16:creationId xmlns:a16="http://schemas.microsoft.com/office/drawing/2014/main" id="{BC821A65-1E12-620D-4ED1-140DFB8F28BA}"/>
              </a:ext>
            </a:extLst>
          </p:cNvPr>
          <p:cNvSpPr/>
          <p:nvPr/>
        </p:nvSpPr>
        <p:spPr>
          <a:xfrm>
            <a:off x="5771535" y="1690687"/>
            <a:ext cx="5401290" cy="4479926"/>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218" name="Picture 2" descr="Innovative Programs in Family Medicine Forging the Future of Family  Medicine: Building on 40 Years of Vision, Change and Success | Family  Medicine | Michigan Medicine | University of Michigan">
            <a:extLst>
              <a:ext uri="{FF2B5EF4-FFF2-40B4-BE49-F238E27FC236}">
                <a16:creationId xmlns:a16="http://schemas.microsoft.com/office/drawing/2014/main" id="{E250C81F-9D26-A310-E1C4-3C58151DF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436" y="1834120"/>
            <a:ext cx="297180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7213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Kent Brantly, MD</a:t>
            </a:r>
          </a:p>
        </p:txBody>
      </p:sp>
      <p:pic>
        <p:nvPicPr>
          <p:cNvPr id="1026" name="Picture 2" descr="http://medialib.aafp.org/content/dam/AAFP/images/ann/2014cod-assemblyimages/Brantly_podium.jpg.daijpg.42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2194571"/>
            <a:ext cx="4434711" cy="3167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88369" y="1651070"/>
            <a:ext cx="5167622"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Became a family physician with the goal of serving a medical missionary who could help anyone regardless of age, gender, or disease process.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Treated patients with Ebola during an outbreak in Liberia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Advocate for organizations that provide support and front-line aid in West Africa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Recognized by </a:t>
            </a:r>
            <a:r>
              <a:rPr kumimoji="0" lang="en-US" sz="1800" b="0" i="1" u="none" strike="noStrike" kern="1200" cap="none" spc="0" normalizeH="0" baseline="0" noProof="0" dirty="0">
                <a:ln>
                  <a:noFill/>
                </a:ln>
                <a:solidFill>
                  <a:schemeClr val="tx1">
                    <a:lumMod val="75000"/>
                  </a:schemeClr>
                </a:solidFill>
                <a:effectLst/>
                <a:uLnTx/>
                <a:uFillTx/>
                <a:ea typeface="+mn-ea"/>
                <a:cs typeface="+mn-cs"/>
              </a:rPr>
              <a:t>Time </a:t>
            </a:r>
            <a:r>
              <a:rPr kumimoji="0" lang="en-US" sz="1800" b="0" i="0" u="none" strike="noStrike" kern="1200" cap="none" spc="0" normalizeH="0" baseline="0" noProof="0" dirty="0">
                <a:ln>
                  <a:noFill/>
                </a:ln>
                <a:solidFill>
                  <a:schemeClr val="tx1">
                    <a:lumMod val="75000"/>
                  </a:schemeClr>
                </a:solidFill>
                <a:effectLst/>
                <a:uLnTx/>
                <a:uFillTx/>
                <a:ea typeface="+mn-ea"/>
                <a:cs typeface="+mn-cs"/>
              </a:rPr>
              <a:t>magazine as a person of the year for his role alongside other medical professionals treating Ebola during 2014 outbreak</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Author and public speaker; delivered invocation at 2015 National Prayer Breakfast</a:t>
            </a:r>
          </a:p>
        </p:txBody>
      </p:sp>
      <p:sp>
        <p:nvSpPr>
          <p:cNvPr id="3" name="Rectangle 2">
            <a:extLst>
              <a:ext uri="{FF2B5EF4-FFF2-40B4-BE49-F238E27FC236}">
                <a16:creationId xmlns:a16="http://schemas.microsoft.com/office/drawing/2014/main" id="{5450F2D8-5EFA-1902-56EC-D6020DA063B9}"/>
              </a:ext>
            </a:extLst>
          </p:cNvPr>
          <p:cNvSpPr/>
          <p:nvPr/>
        </p:nvSpPr>
        <p:spPr>
          <a:xfrm>
            <a:off x="5771535" y="1611175"/>
            <a:ext cx="5401290" cy="4665662"/>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93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Ashwin Rao, MD</a:t>
            </a:r>
          </a:p>
        </p:txBody>
      </p:sp>
      <p:pic>
        <p:nvPicPr>
          <p:cNvPr id="6146" name="Picture 2" descr="Image result for ashwin l rao 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9562" y="1620044"/>
            <a:ext cx="3152775"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15792" y="1759753"/>
            <a:ext cx="5112775"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Team physician for the Seattle Seahawks and the University of Washington Huskies Intercollegiate athletes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Studied family medicine and completed a sports medicine fellowship</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Elected Member, Board of Directors and Co-Chair of Education Committee, American Medical Society for Sports Medicine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Musculoskeletal ultrasonography expert (diagnosis and procedural), percutaneous tenotomy expert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ea typeface="+mn-ea"/>
                <a:cs typeface="+mn-cs"/>
              </a:rPr>
              <a:t>Cares for Olympic athletes and professional runners in practice</a:t>
            </a:r>
          </a:p>
        </p:txBody>
      </p:sp>
      <p:sp>
        <p:nvSpPr>
          <p:cNvPr id="3" name="Rectangle 2">
            <a:extLst>
              <a:ext uri="{FF2B5EF4-FFF2-40B4-BE49-F238E27FC236}">
                <a16:creationId xmlns:a16="http://schemas.microsoft.com/office/drawing/2014/main" id="{B011AD6C-E629-A327-4C68-FF606FA7958A}"/>
              </a:ext>
            </a:extLst>
          </p:cNvPr>
          <p:cNvSpPr/>
          <p:nvPr/>
        </p:nvSpPr>
        <p:spPr>
          <a:xfrm>
            <a:off x="5771535" y="1581358"/>
            <a:ext cx="5401290" cy="4665662"/>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797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2ECC31-17C9-072B-E343-E5330632E468}"/>
              </a:ext>
            </a:extLst>
          </p:cNvPr>
          <p:cNvSpPr>
            <a:spLocks noGrp="1"/>
          </p:cNvSpPr>
          <p:nvPr>
            <p:ph type="title"/>
          </p:nvPr>
        </p:nvSpPr>
        <p:spPr/>
        <p:txBody>
          <a:bodyPr/>
          <a:lstStyle/>
          <a:p>
            <a:r>
              <a:rPr lang="en-US" dirty="0"/>
              <a:t>Mark Ryan, MD, FAAFP</a:t>
            </a:r>
          </a:p>
        </p:txBody>
      </p:sp>
      <p:pic>
        <p:nvPicPr>
          <p:cNvPr id="7" name="Picture 2" descr="http://medialib.aafp.org/content/dam/AAFP/images/people/fmig/mark_ryan.png.dai.220.png">
            <a:extLst>
              <a:ext uri="{FF2B5EF4-FFF2-40B4-BE49-F238E27FC236}">
                <a16:creationId xmlns:a16="http://schemas.microsoft.com/office/drawing/2014/main" id="{DA996B0B-87D5-5733-2AF1-80924E5213BC}"/>
              </a:ext>
            </a:extLst>
          </p:cNvPr>
          <p:cNvPicPr>
            <a:picLocks noChangeAspect="1" noChangeArrowheads="1"/>
          </p:cNvPicPr>
          <p:nvPr/>
        </p:nvPicPr>
        <p:blipFill>
          <a:blip r:embed="rId2" cstate="print"/>
          <a:srcRect/>
          <a:stretch>
            <a:fillRect/>
          </a:stretch>
        </p:blipFill>
        <p:spPr bwMode="auto">
          <a:xfrm>
            <a:off x="8364544" y="654393"/>
            <a:ext cx="3319120" cy="3319120"/>
          </a:xfrm>
          <a:prstGeom prst="rect">
            <a:avLst/>
          </a:prstGeom>
          <a:noFill/>
        </p:spPr>
      </p:pic>
      <p:grpSp>
        <p:nvGrpSpPr>
          <p:cNvPr id="20" name="Group 19">
            <a:extLst>
              <a:ext uri="{FF2B5EF4-FFF2-40B4-BE49-F238E27FC236}">
                <a16:creationId xmlns:a16="http://schemas.microsoft.com/office/drawing/2014/main" id="{89543DDA-2CDF-FA30-4A84-C2711271657B}"/>
              </a:ext>
            </a:extLst>
          </p:cNvPr>
          <p:cNvGrpSpPr/>
          <p:nvPr/>
        </p:nvGrpSpPr>
        <p:grpSpPr>
          <a:xfrm>
            <a:off x="8364544" y="3973513"/>
            <a:ext cx="2938456" cy="2304572"/>
            <a:chOff x="8364544" y="4003639"/>
            <a:chExt cx="2771422" cy="2304572"/>
          </a:xfrm>
        </p:grpSpPr>
        <p:grpSp>
          <p:nvGrpSpPr>
            <p:cNvPr id="8" name="Group 7">
              <a:extLst>
                <a:ext uri="{FF2B5EF4-FFF2-40B4-BE49-F238E27FC236}">
                  <a16:creationId xmlns:a16="http://schemas.microsoft.com/office/drawing/2014/main" id="{EA14402C-4CB0-00B9-D677-C0AC8CDCD61A}"/>
                </a:ext>
              </a:extLst>
            </p:cNvPr>
            <p:cNvGrpSpPr/>
            <p:nvPr/>
          </p:nvGrpSpPr>
          <p:grpSpPr>
            <a:xfrm>
              <a:off x="8364544" y="4003639"/>
              <a:ext cx="2771422" cy="647460"/>
              <a:chOff x="9022320" y="3114485"/>
              <a:chExt cx="2771422" cy="647460"/>
            </a:xfrm>
          </p:grpSpPr>
          <p:pic>
            <p:nvPicPr>
              <p:cNvPr id="9" name="Picture 10" descr="Twitter Logo transparent PNG - StickPNG">
                <a:extLst>
                  <a:ext uri="{FF2B5EF4-FFF2-40B4-BE49-F238E27FC236}">
                    <a16:creationId xmlns:a16="http://schemas.microsoft.com/office/drawing/2014/main" id="{41F7FFEF-E29E-7595-3540-2AFE5BED6C0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022320" y="3114485"/>
                <a:ext cx="647460" cy="6474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F4BC2A2-43FD-7CF4-373F-8E987A927CC1}"/>
                  </a:ext>
                </a:extLst>
              </p:cNvPr>
              <p:cNvSpPr txBox="1"/>
              <p:nvPr/>
            </p:nvSpPr>
            <p:spPr>
              <a:xfrm>
                <a:off x="9594926" y="3284327"/>
                <a:ext cx="2198816" cy="307777"/>
              </a:xfrm>
              <a:prstGeom prst="rect">
                <a:avLst/>
              </a:prstGeom>
              <a:noFill/>
            </p:spPr>
            <p:txBody>
              <a:bodyPr wrap="square">
                <a:spAutoFit/>
              </a:bodyPr>
              <a:lstStyle/>
              <a:p>
                <a:r>
                  <a:rPr lang="en-US" sz="1400"/>
                  <a:t>@RichmondDoc</a:t>
                </a:r>
              </a:p>
            </p:txBody>
          </p:sp>
        </p:grpSp>
        <p:grpSp>
          <p:nvGrpSpPr>
            <p:cNvPr id="11" name="Group 10">
              <a:extLst>
                <a:ext uri="{FF2B5EF4-FFF2-40B4-BE49-F238E27FC236}">
                  <a16:creationId xmlns:a16="http://schemas.microsoft.com/office/drawing/2014/main" id="{7537EB56-CBEF-D6F5-EC2E-469044C0FA90}"/>
                </a:ext>
              </a:extLst>
            </p:cNvPr>
            <p:cNvGrpSpPr/>
            <p:nvPr/>
          </p:nvGrpSpPr>
          <p:grpSpPr>
            <a:xfrm>
              <a:off x="8471037" y="4640156"/>
              <a:ext cx="2664929" cy="485591"/>
              <a:chOff x="9128813" y="3945613"/>
              <a:chExt cx="2664929" cy="485591"/>
            </a:xfrm>
          </p:grpSpPr>
          <p:pic>
            <p:nvPicPr>
              <p:cNvPr id="12" name="Picture 12">
                <a:extLst>
                  <a:ext uri="{FF2B5EF4-FFF2-40B4-BE49-F238E27FC236}">
                    <a16:creationId xmlns:a16="http://schemas.microsoft.com/office/drawing/2014/main" id="{75B4C72F-14BC-EC3F-4605-6B33FFEA3F0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128813" y="3945613"/>
                <a:ext cx="485591" cy="4855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037AAE1-7D7E-C870-330B-7F401FC2E07C}"/>
                  </a:ext>
                </a:extLst>
              </p:cNvPr>
              <p:cNvSpPr txBox="1"/>
              <p:nvPr/>
            </p:nvSpPr>
            <p:spPr>
              <a:xfrm>
                <a:off x="9594926" y="4034520"/>
                <a:ext cx="2198816" cy="307777"/>
              </a:xfrm>
              <a:prstGeom prst="rect">
                <a:avLst/>
              </a:prstGeom>
              <a:noFill/>
            </p:spPr>
            <p:txBody>
              <a:bodyPr wrap="square">
                <a:spAutoFit/>
              </a:bodyPr>
              <a:lstStyle/>
              <a:p>
                <a:r>
                  <a:rPr lang="en-US" sz="1400"/>
                  <a:t>smhcop.wordpress.com</a:t>
                </a:r>
              </a:p>
            </p:txBody>
          </p:sp>
        </p:grpSp>
        <p:grpSp>
          <p:nvGrpSpPr>
            <p:cNvPr id="14" name="Group 13">
              <a:extLst>
                <a:ext uri="{FF2B5EF4-FFF2-40B4-BE49-F238E27FC236}">
                  <a16:creationId xmlns:a16="http://schemas.microsoft.com/office/drawing/2014/main" id="{F6684839-CAAE-4B55-2C3A-EBB14235785E}"/>
                </a:ext>
              </a:extLst>
            </p:cNvPr>
            <p:cNvGrpSpPr/>
            <p:nvPr/>
          </p:nvGrpSpPr>
          <p:grpSpPr>
            <a:xfrm>
              <a:off x="8442118" y="5223278"/>
              <a:ext cx="2693848" cy="527588"/>
              <a:chOff x="9099894" y="4661104"/>
              <a:chExt cx="2693848" cy="527588"/>
            </a:xfrm>
          </p:grpSpPr>
          <p:pic>
            <p:nvPicPr>
              <p:cNvPr id="15" name="Picture 14" descr="Free Tumblr Logo SVG, PNG Icon, Symbol. Download Image.">
                <a:extLst>
                  <a:ext uri="{FF2B5EF4-FFF2-40B4-BE49-F238E27FC236}">
                    <a16:creationId xmlns:a16="http://schemas.microsoft.com/office/drawing/2014/main" id="{40B16B8F-13DB-C506-BBC6-6D27F341440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099894" y="4661104"/>
                <a:ext cx="527588" cy="5275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5034BDC-3C0C-586B-22E9-B2D159411B49}"/>
                  </a:ext>
                </a:extLst>
              </p:cNvPr>
              <p:cNvSpPr txBox="1"/>
              <p:nvPr/>
            </p:nvSpPr>
            <p:spPr>
              <a:xfrm>
                <a:off x="9594926" y="4771634"/>
                <a:ext cx="2198816" cy="307777"/>
              </a:xfrm>
              <a:prstGeom prst="rect">
                <a:avLst/>
              </a:prstGeom>
              <a:noFill/>
            </p:spPr>
            <p:txBody>
              <a:bodyPr wrap="square">
                <a:spAutoFit/>
              </a:bodyPr>
              <a:lstStyle/>
              <a:p>
                <a:r>
                  <a:rPr lang="en-US" sz="1400"/>
                  <a:t>richmonddoc.tumblr.com</a:t>
                </a:r>
              </a:p>
            </p:txBody>
          </p:sp>
        </p:grpSp>
        <p:grpSp>
          <p:nvGrpSpPr>
            <p:cNvPr id="17" name="Group 16">
              <a:extLst>
                <a:ext uri="{FF2B5EF4-FFF2-40B4-BE49-F238E27FC236}">
                  <a16:creationId xmlns:a16="http://schemas.microsoft.com/office/drawing/2014/main" id="{965B0645-CE17-B7A6-C6E1-04868B843EE5}"/>
                </a:ext>
              </a:extLst>
            </p:cNvPr>
            <p:cNvGrpSpPr/>
            <p:nvPr/>
          </p:nvGrpSpPr>
          <p:grpSpPr>
            <a:xfrm>
              <a:off x="8482594" y="5848396"/>
              <a:ext cx="2653372" cy="459815"/>
              <a:chOff x="9140370" y="5435276"/>
              <a:chExt cx="2653372" cy="459815"/>
            </a:xfrm>
          </p:grpSpPr>
          <p:pic>
            <p:nvPicPr>
              <p:cNvPr id="18" name="Picture 16">
                <a:extLst>
                  <a:ext uri="{FF2B5EF4-FFF2-40B4-BE49-F238E27FC236}">
                    <a16:creationId xmlns:a16="http://schemas.microsoft.com/office/drawing/2014/main" id="{A4E3A701-367A-C3D0-65BF-01DED66D2F8F}"/>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140370" y="5435276"/>
                <a:ext cx="462476" cy="45981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27A14AF-3419-BB28-C303-9E9978A358A8}"/>
                  </a:ext>
                </a:extLst>
              </p:cNvPr>
              <p:cNvSpPr txBox="1"/>
              <p:nvPr/>
            </p:nvSpPr>
            <p:spPr>
              <a:xfrm>
                <a:off x="9594926" y="5511295"/>
                <a:ext cx="2198816" cy="307777"/>
              </a:xfrm>
              <a:prstGeom prst="rect">
                <a:avLst/>
              </a:prstGeom>
              <a:noFill/>
            </p:spPr>
            <p:txBody>
              <a:bodyPr wrap="square">
                <a:spAutoFit/>
              </a:bodyPr>
              <a:lstStyle/>
              <a:p>
                <a:r>
                  <a:rPr lang="en-US" sz="1400"/>
                  <a:t>richmonddoc.blogspot.com</a:t>
                </a:r>
              </a:p>
            </p:txBody>
          </p:sp>
        </p:grpSp>
      </p:grpSp>
      <p:sp>
        <p:nvSpPr>
          <p:cNvPr id="2" name="Rectangle 1">
            <a:extLst>
              <a:ext uri="{FF2B5EF4-FFF2-40B4-BE49-F238E27FC236}">
                <a16:creationId xmlns:a16="http://schemas.microsoft.com/office/drawing/2014/main" id="{4332D29C-5C0C-0093-F546-26935E04B388}"/>
              </a:ext>
            </a:extLst>
          </p:cNvPr>
          <p:cNvSpPr/>
          <p:nvPr/>
        </p:nvSpPr>
        <p:spPr>
          <a:xfrm>
            <a:off x="757732" y="1465433"/>
            <a:ext cx="7347359" cy="4743253"/>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CB0427-6026-4059-0C2F-5B5D1B1DA787}"/>
              </a:ext>
            </a:extLst>
          </p:cNvPr>
          <p:cNvSpPr txBox="1"/>
          <p:nvPr/>
        </p:nvSpPr>
        <p:spPr>
          <a:xfrm>
            <a:off x="894647" y="1659343"/>
            <a:ext cx="7016899" cy="3970318"/>
          </a:xfrm>
          <a:prstGeom prst="rect">
            <a:avLst/>
          </a:prstGeom>
          <a:noFill/>
        </p:spPr>
        <p:txBody>
          <a:bodyPr wrap="square">
            <a:noAutofit/>
          </a:bodyPr>
          <a:lstStyle/>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Mark Ryan, MD, FAAFP, practices family medicine in Richmond, VA, where he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teaches, volunteers, travels, and tweets</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p>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He is assistant clinical professor of family medicine for Virginia Commonwealth University, and medical director for the school's international/inner city/rural preceptorship. He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works in three different practices</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p>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One is the faculty practice in downtown Richmond, where most of the patients are uninsured and receive care under the health system's patient assistance program. </a:t>
            </a:r>
          </a:p>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He also works in a satellite clinic in south Richmond seeing mostly pediatrics patients, 90% of whom are Spanish-speaking. He also teaches in a free clinic one evening a week and spent four years working in rural private practice before joining the VCU faculty. Dr. Ryan is also very active on social media.</a:t>
            </a:r>
            <a:endParaRPr lang="en-US" dirty="0"/>
          </a:p>
        </p:txBody>
      </p:sp>
    </p:spTree>
    <p:extLst>
      <p:ext uri="{BB962C8B-B14F-4D97-AF65-F5344CB8AC3E}">
        <p14:creationId xmlns:p14="http://schemas.microsoft.com/office/powerpoint/2010/main" val="2542775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97486DA-2B86-2294-CAE3-91B34254FAB5}"/>
              </a:ext>
            </a:extLst>
          </p:cNvPr>
          <p:cNvSpPr>
            <a:spLocks noGrp="1"/>
          </p:cNvSpPr>
          <p:nvPr>
            <p:ph type="title"/>
          </p:nvPr>
        </p:nvSpPr>
        <p:spPr/>
        <p:txBody>
          <a:bodyPr/>
          <a:lstStyle/>
          <a:p>
            <a:r>
              <a:rPr lang="en-US" dirty="0"/>
              <a:t>Javier F. Sevilla-</a:t>
            </a:r>
            <a:r>
              <a:rPr lang="en-US" dirty="0" err="1"/>
              <a:t>Martir</a:t>
            </a:r>
            <a:r>
              <a:rPr lang="en-US" dirty="0"/>
              <a:t>, MD</a:t>
            </a:r>
          </a:p>
        </p:txBody>
      </p:sp>
      <p:pic>
        <p:nvPicPr>
          <p:cNvPr id="2" name="Picture 2" descr="http://medialib.aafp.org/content/dam/AAFP/images/people/fmig/javier_sevilla-martir.png.dai.220.png">
            <a:extLst>
              <a:ext uri="{FF2B5EF4-FFF2-40B4-BE49-F238E27FC236}">
                <a16:creationId xmlns:a16="http://schemas.microsoft.com/office/drawing/2014/main" id="{8C1CDAD9-B07F-D458-44C7-D08F696830B0}"/>
              </a:ext>
            </a:extLst>
          </p:cNvPr>
          <p:cNvPicPr>
            <a:picLocks noChangeAspect="1" noChangeArrowheads="1"/>
          </p:cNvPicPr>
          <p:nvPr/>
        </p:nvPicPr>
        <p:blipFill>
          <a:blip r:embed="rId2" cstate="print"/>
          <a:srcRect/>
          <a:stretch>
            <a:fillRect/>
          </a:stretch>
        </p:blipFill>
        <p:spPr bwMode="auto">
          <a:xfrm>
            <a:off x="778631" y="1769440"/>
            <a:ext cx="3319119" cy="3319119"/>
          </a:xfrm>
          <a:prstGeom prst="rect">
            <a:avLst/>
          </a:prstGeom>
          <a:noFill/>
        </p:spPr>
      </p:pic>
      <p:sp>
        <p:nvSpPr>
          <p:cNvPr id="3" name="Rectangle 2">
            <a:extLst>
              <a:ext uri="{FF2B5EF4-FFF2-40B4-BE49-F238E27FC236}">
                <a16:creationId xmlns:a16="http://schemas.microsoft.com/office/drawing/2014/main" id="{49A18321-C305-5590-35D2-29016C97A321}"/>
              </a:ext>
            </a:extLst>
          </p:cNvPr>
          <p:cNvSpPr/>
          <p:nvPr/>
        </p:nvSpPr>
        <p:spPr>
          <a:xfrm>
            <a:off x="4566873" y="1440893"/>
            <a:ext cx="7347359" cy="4841452"/>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350B9E-623E-F339-FF77-52D018C765EE}"/>
              </a:ext>
            </a:extLst>
          </p:cNvPr>
          <p:cNvSpPr txBox="1"/>
          <p:nvPr/>
        </p:nvSpPr>
        <p:spPr>
          <a:xfrm>
            <a:off x="4777594" y="1690688"/>
            <a:ext cx="6906069" cy="4555093"/>
          </a:xfrm>
          <a:prstGeom prst="rect">
            <a:avLst/>
          </a:prstGeom>
          <a:noFill/>
        </p:spPr>
        <p:txBody>
          <a:bodyPr wrap="square">
            <a:spAutoFit/>
          </a:bodyPr>
          <a:lstStyle/>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Javier F. Sevilla-</a:t>
            </a:r>
            <a:r>
              <a:rPr kumimoji="0" lang="en-US" sz="1800" b="0"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Martir</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MD, has acquired many titles in his ten years as a family physician. He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practices and teaches</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the Indiana University Methodist Family Medicine Center, which is in inner-city Indianapolis and serves a diverse community that includes system employees and a significant underserved population. </a:t>
            </a:r>
            <a:endParaRPr lang="en-US" dirty="0">
              <a:latin typeface="Arial" panose="020B0604020202020204" pitchFamily="34" charset="0"/>
              <a:ea typeface="+mj-ea"/>
              <a:cs typeface="Arial" panose="020B0604020202020204" pitchFamily="34" charset="0"/>
            </a:endParaRPr>
          </a:p>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Originally from Honduras, Dr. Sevilla-</a:t>
            </a:r>
            <a:r>
              <a:rPr kumimoji="0" lang="en-US" sz="1800" b="0"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Martir</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is bicultural and bilingual, and is able to offer services to Spanish-speaking families, as well as support students interested in learning medical Spanish. Dr. Sevilla-</a:t>
            </a:r>
            <a:r>
              <a:rPr kumimoji="0" lang="en-US" sz="1800" b="0"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Martir</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was the 2011 Taylor Excellence in Diversity Award winner, an honor from the university. </a:t>
            </a:r>
            <a:endParaRPr lang="en-US" dirty="0">
              <a:latin typeface="Arial" panose="020B0604020202020204" pitchFamily="34" charset="0"/>
              <a:ea typeface="+mj-ea"/>
              <a:cs typeface="Arial" panose="020B0604020202020204" pitchFamily="34" charset="0"/>
            </a:endParaRPr>
          </a:p>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He served as an associate professor of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clinical family medicine, director of Hispanic/Latino health, international medicine, and global health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for the IU department of family medicine and is assistant dean of diversity for the school of medicine.</a:t>
            </a:r>
            <a:endParaRPr lang="en-US" dirty="0"/>
          </a:p>
        </p:txBody>
      </p:sp>
    </p:spTree>
    <p:extLst>
      <p:ext uri="{BB962C8B-B14F-4D97-AF65-F5344CB8AC3E}">
        <p14:creationId xmlns:p14="http://schemas.microsoft.com/office/powerpoint/2010/main" val="1014581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E11EC-5934-C005-3735-3818F734AE72}"/>
              </a:ext>
            </a:extLst>
          </p:cNvPr>
          <p:cNvSpPr>
            <a:spLocks noGrp="1"/>
          </p:cNvSpPr>
          <p:nvPr>
            <p:ph type="title"/>
          </p:nvPr>
        </p:nvSpPr>
        <p:spPr/>
        <p:txBody>
          <a:bodyPr/>
          <a:lstStyle/>
          <a:p>
            <a:r>
              <a:rPr lang="en-US" dirty="0"/>
              <a:t>Beverly Flowers Jordan, MD, FAAFP</a:t>
            </a:r>
          </a:p>
        </p:txBody>
      </p:sp>
      <p:sp>
        <p:nvSpPr>
          <p:cNvPr id="5" name="Rectangle 4">
            <a:extLst>
              <a:ext uri="{FF2B5EF4-FFF2-40B4-BE49-F238E27FC236}">
                <a16:creationId xmlns:a16="http://schemas.microsoft.com/office/drawing/2014/main" id="{25EC1377-C38A-5B4D-517D-4C87A7DACF7A}"/>
              </a:ext>
            </a:extLst>
          </p:cNvPr>
          <p:cNvSpPr/>
          <p:nvPr/>
        </p:nvSpPr>
        <p:spPr>
          <a:xfrm>
            <a:off x="909068" y="2035778"/>
            <a:ext cx="7010581" cy="4007213"/>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266" name="Picture 2" descr="Beverly Jordan, M.D. - Heersink School of Medicine News | UAB">
            <a:extLst>
              <a:ext uri="{FF2B5EF4-FFF2-40B4-BE49-F238E27FC236}">
                <a16:creationId xmlns:a16="http://schemas.microsoft.com/office/drawing/2014/main" id="{15625AC7-5602-5919-2229-6C1923CCC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203" y="1578578"/>
            <a:ext cx="3732325" cy="4665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06D2DC4-E658-9225-2D6F-72DB14638579}"/>
              </a:ext>
            </a:extLst>
          </p:cNvPr>
          <p:cNvSpPr txBox="1"/>
          <p:nvPr/>
        </p:nvSpPr>
        <p:spPr>
          <a:xfrm>
            <a:off x="1418811" y="2395616"/>
            <a:ext cx="6097656" cy="3416320"/>
          </a:xfrm>
          <a:prstGeom prst="rect">
            <a:avLst/>
          </a:prstGeom>
          <a:noFill/>
        </p:spPr>
        <p:txBody>
          <a:bodyPr wrap="square">
            <a:spAutoFit/>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Beverly Flowers Jordan, MD, FAAFP, practices family medicine in the rural community of Enterprise, Alabama. </a:t>
            </a: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She is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part of a four-physician partnership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that employs a certified registered nurse practitioner and provides ancillary services to its patients, which include the population of the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farming community</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around Enterprise and the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local military base</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She has a certificate of added qualification in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sports medicine</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and also served as chair of the board of directors of the Alabama Academy of Family Physicians.</a:t>
            </a:r>
            <a:endParaRPr lang="en-US" dirty="0"/>
          </a:p>
        </p:txBody>
      </p:sp>
    </p:spTree>
    <p:extLst>
      <p:ext uri="{BB962C8B-B14F-4D97-AF65-F5344CB8AC3E}">
        <p14:creationId xmlns:p14="http://schemas.microsoft.com/office/powerpoint/2010/main" val="3277571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medialib.aafp.org/content/dam/AAFP/images/people/fmig/Devry_Anderson.png.dai.220.png">
            <a:extLst>
              <a:ext uri="{FF2B5EF4-FFF2-40B4-BE49-F238E27FC236}">
                <a16:creationId xmlns:a16="http://schemas.microsoft.com/office/drawing/2014/main" id="{6EF26E9D-EC9F-B31C-434E-6AB50C288522}"/>
              </a:ext>
            </a:extLst>
          </p:cNvPr>
          <p:cNvPicPr>
            <a:picLocks noChangeAspect="1" noChangeArrowheads="1"/>
          </p:cNvPicPr>
          <p:nvPr/>
        </p:nvPicPr>
        <p:blipFill>
          <a:blip r:embed="rId2" cstate="print"/>
          <a:srcRect/>
          <a:stretch>
            <a:fillRect/>
          </a:stretch>
        </p:blipFill>
        <p:spPr bwMode="auto">
          <a:xfrm>
            <a:off x="648533" y="2056632"/>
            <a:ext cx="3319119" cy="3319119"/>
          </a:xfrm>
          <a:prstGeom prst="rect">
            <a:avLst/>
          </a:prstGeom>
          <a:noFill/>
        </p:spPr>
      </p:pic>
      <p:sp>
        <p:nvSpPr>
          <p:cNvPr id="8" name="Title 7">
            <a:extLst>
              <a:ext uri="{FF2B5EF4-FFF2-40B4-BE49-F238E27FC236}">
                <a16:creationId xmlns:a16="http://schemas.microsoft.com/office/drawing/2014/main" id="{84763835-BB44-36ED-3B92-F881AA7B93FF}"/>
              </a:ext>
            </a:extLst>
          </p:cNvPr>
          <p:cNvSpPr>
            <a:spLocks noGrp="1"/>
          </p:cNvSpPr>
          <p:nvPr>
            <p:ph type="title"/>
          </p:nvPr>
        </p:nvSpPr>
        <p:spPr/>
        <p:txBody>
          <a:bodyPr/>
          <a:lstStyle/>
          <a:p>
            <a:r>
              <a:rPr lang="en-US" dirty="0"/>
              <a:t>DeVry C. Anderson, MD</a:t>
            </a:r>
          </a:p>
        </p:txBody>
      </p:sp>
      <p:sp>
        <p:nvSpPr>
          <p:cNvPr id="5" name="Rectangle 4">
            <a:extLst>
              <a:ext uri="{FF2B5EF4-FFF2-40B4-BE49-F238E27FC236}">
                <a16:creationId xmlns:a16="http://schemas.microsoft.com/office/drawing/2014/main" id="{72D6B345-F186-28AC-3B39-2620732076DB}"/>
              </a:ext>
            </a:extLst>
          </p:cNvPr>
          <p:cNvSpPr/>
          <p:nvPr/>
        </p:nvSpPr>
        <p:spPr>
          <a:xfrm>
            <a:off x="4169945" y="1542987"/>
            <a:ext cx="7347359" cy="4599621"/>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A526DD5-B37C-B713-A4D6-19076ED51370}"/>
              </a:ext>
            </a:extLst>
          </p:cNvPr>
          <p:cNvSpPr txBox="1"/>
          <p:nvPr/>
        </p:nvSpPr>
        <p:spPr>
          <a:xfrm>
            <a:off x="4372237" y="1703750"/>
            <a:ext cx="6942774" cy="4278094"/>
          </a:xfrm>
          <a:prstGeom prst="rect">
            <a:avLst/>
          </a:prstGeom>
          <a:noFill/>
        </p:spPr>
        <p:txBody>
          <a:bodyPr wrap="square">
            <a:spAutoFit/>
          </a:bodyPr>
          <a:lstStyle/>
          <a:p>
            <a:pPr>
              <a:spcAft>
                <a:spcPts val="120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DeVry C. Anderson, MD, started his career as a </a:t>
            </a: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military surgeon</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completing an internship in orthopedic surgery before serving in the military. He </a:t>
            </a: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went back to complete a family medicine residency </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in 2009 and now serves as a military surgeon for the Warrior Transition Brigade, Fort Hood, TX, and as </a:t>
            </a: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owner and chief medical officer </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for Quick Care Walk In Clinic (quickcaretoday.com) in North Austin, TX. </a:t>
            </a:r>
            <a:endParaRPr lang="en-US" sz="1400" dirty="0">
              <a:latin typeface="Arial" panose="020B0604020202020204" pitchFamily="34" charset="0"/>
              <a:ea typeface="+mj-ea"/>
              <a:cs typeface="Arial" panose="020B0604020202020204" pitchFamily="34" charset="0"/>
            </a:endParaRPr>
          </a:p>
          <a:p>
            <a:pPr>
              <a:spcAft>
                <a:spcPts val="120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Dr. Anderson uses his training for the management of simple fractures and common sports injuries, occasionally working the sidelines for </a:t>
            </a: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high school sporting events</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He also has Federal Aviation Administration designation as an Aviation Medical Examiner, which allows him to offer health care to both military and civilian pilots. Through his </a:t>
            </a: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two practices</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he is able to serve two very distinct medical communities</a:t>
            </a:r>
            <a:r>
              <a:rPr lang="en-US" sz="1400" b="0" dirty="0">
                <a:solidFill>
                  <a:schemeClr val="tx1"/>
                </a:solidFill>
              </a:rPr>
              <a:t>.</a:t>
            </a:r>
            <a:endParaRPr lang="en-US" sz="1400" dirty="0"/>
          </a:p>
          <a:p>
            <a:pPr>
              <a:spcAft>
                <a:spcPts val="120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At his </a:t>
            </a: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military practice</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Dr. Anderson focuses on full-spectrum adult medicine and flight medicine, often seeing issues common to pilots, soldiers and veterans returning from war, including behavioral health and sports injury components coupled with routine health maintenance and screening. </a:t>
            </a:r>
            <a:b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The </a:t>
            </a: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Quick Care clinic</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services a predominately Spanish-speaking and underserved population, and the care is focused on urgent care medicine, patient education and access to care for a population that might otherwise only be able to utilize the emergency room for routine care.</a:t>
            </a:r>
            <a:endParaRPr lang="en-US" sz="1400" dirty="0"/>
          </a:p>
        </p:txBody>
      </p:sp>
    </p:spTree>
    <p:extLst>
      <p:ext uri="{BB962C8B-B14F-4D97-AF65-F5344CB8AC3E}">
        <p14:creationId xmlns:p14="http://schemas.microsoft.com/office/powerpoint/2010/main" val="3291370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945BA0-588C-5459-2E0F-AEF428CDA67B}"/>
              </a:ext>
            </a:extLst>
          </p:cNvPr>
          <p:cNvSpPr>
            <a:spLocks noGrp="1"/>
          </p:cNvSpPr>
          <p:nvPr>
            <p:ph type="title"/>
          </p:nvPr>
        </p:nvSpPr>
        <p:spPr/>
        <p:txBody>
          <a:bodyPr/>
          <a:lstStyle/>
          <a:p>
            <a:r>
              <a:rPr lang="en-US" dirty="0" err="1"/>
              <a:t>Joane</a:t>
            </a:r>
            <a:r>
              <a:rPr lang="en-US" dirty="0"/>
              <a:t> G. </a:t>
            </a:r>
            <a:r>
              <a:rPr lang="en-US" dirty="0" err="1"/>
              <a:t>Baumer</a:t>
            </a:r>
            <a:r>
              <a:rPr lang="en-US" dirty="0"/>
              <a:t>, MD</a:t>
            </a:r>
          </a:p>
        </p:txBody>
      </p:sp>
      <p:pic>
        <p:nvPicPr>
          <p:cNvPr id="3" name="Picture 2" descr="http://medialib.aafp.org/content/dam/AAFP/images/people/fmig/joane_baumer_headshot.png.dai.220.png">
            <a:extLst>
              <a:ext uri="{FF2B5EF4-FFF2-40B4-BE49-F238E27FC236}">
                <a16:creationId xmlns:a16="http://schemas.microsoft.com/office/drawing/2014/main" id="{E6645F85-674B-2AC2-1C0D-2A5190F24F93}"/>
              </a:ext>
            </a:extLst>
          </p:cNvPr>
          <p:cNvPicPr>
            <a:picLocks noChangeAspect="1" noChangeArrowheads="1"/>
          </p:cNvPicPr>
          <p:nvPr/>
        </p:nvPicPr>
        <p:blipFill>
          <a:blip r:embed="rId2" cstate="print"/>
          <a:srcRect/>
          <a:stretch>
            <a:fillRect/>
          </a:stretch>
        </p:blipFill>
        <p:spPr bwMode="auto">
          <a:xfrm>
            <a:off x="8285522" y="1769440"/>
            <a:ext cx="3319120" cy="3319120"/>
          </a:xfrm>
          <a:prstGeom prst="rect">
            <a:avLst/>
          </a:prstGeom>
          <a:noFill/>
        </p:spPr>
      </p:pic>
      <p:sp>
        <p:nvSpPr>
          <p:cNvPr id="2" name="Rectangle 1">
            <a:extLst>
              <a:ext uri="{FF2B5EF4-FFF2-40B4-BE49-F238E27FC236}">
                <a16:creationId xmlns:a16="http://schemas.microsoft.com/office/drawing/2014/main" id="{9F7CF4C8-905F-CB98-DD2B-1A798F49C63D}"/>
              </a:ext>
            </a:extLst>
          </p:cNvPr>
          <p:cNvSpPr/>
          <p:nvPr/>
        </p:nvSpPr>
        <p:spPr>
          <a:xfrm>
            <a:off x="734105" y="1769440"/>
            <a:ext cx="7347359" cy="4352892"/>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78AF05-F430-CDEB-8034-8D49780BCD1E}"/>
              </a:ext>
            </a:extLst>
          </p:cNvPr>
          <p:cNvSpPr txBox="1"/>
          <p:nvPr/>
        </p:nvSpPr>
        <p:spPr>
          <a:xfrm>
            <a:off x="925775" y="2066003"/>
            <a:ext cx="7083287" cy="3724096"/>
          </a:xfrm>
          <a:prstGeom prst="rect">
            <a:avLst/>
          </a:prstGeom>
          <a:noFill/>
        </p:spPr>
        <p:txBody>
          <a:bodyPr wrap="square">
            <a:spAutoFit/>
          </a:bodyPr>
          <a:lstStyle/>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Dr. </a:t>
            </a:r>
            <a:r>
              <a:rPr kumimoji="0" lang="en-US" sz="1800" b="0"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Joane</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G. </a:t>
            </a:r>
            <a:r>
              <a:rPr kumimoji="0" lang="en-US" sz="1800" b="0"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Baumer's</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32 years in family medicine have included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sports medicine</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women's care</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and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global health</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initiatives. </a:t>
            </a:r>
            <a:endParaRPr lang="en-US" dirty="0">
              <a:latin typeface="Arial" panose="020B0604020202020204" pitchFamily="34" charset="0"/>
              <a:ea typeface="+mj-ea"/>
              <a:cs typeface="Arial" panose="020B0604020202020204" pitchFamily="34" charset="0"/>
            </a:endParaRPr>
          </a:p>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Dr. </a:t>
            </a:r>
            <a:r>
              <a:rPr kumimoji="0" lang="en-US" sz="1800" b="0"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Baumer</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is chair of the department of family medicine at JPS Health Network Family Health Center in Fort Worth, Texas, a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teaching clinic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for the family medicine residency and geriatric residency that also serves as the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international health clinic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for the Immigration and Naturalization Service.</a:t>
            </a:r>
          </a:p>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Located in an urban community that serves a diverse population, the department provides clinical services to multiple sites in the county through a centrally located hospital, a </a:t>
            </a:r>
            <a:r>
              <a:rPr kumimoji="0" lang="en-US" sz="1800" b="0"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surgicenter</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 sports and pain clinic, four family health practices, two residency practices, and 19 school-based clinics in neighborhoods.</a:t>
            </a:r>
            <a:endParaRPr lang="en-US" dirty="0"/>
          </a:p>
        </p:txBody>
      </p:sp>
    </p:spTree>
    <p:extLst>
      <p:ext uri="{BB962C8B-B14F-4D97-AF65-F5344CB8AC3E}">
        <p14:creationId xmlns:p14="http://schemas.microsoft.com/office/powerpoint/2010/main" val="29688867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A52B48-3F1B-9864-843F-9502D98A7EA4}"/>
              </a:ext>
            </a:extLst>
          </p:cNvPr>
          <p:cNvSpPr/>
          <p:nvPr/>
        </p:nvSpPr>
        <p:spPr>
          <a:xfrm>
            <a:off x="4582597" y="1747770"/>
            <a:ext cx="6626536" cy="4156072"/>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390" name="Picture 6" descr="Transitional Care Management Boosts Outcomes, Satisfaction | AAFP">
            <a:extLst>
              <a:ext uri="{FF2B5EF4-FFF2-40B4-BE49-F238E27FC236}">
                <a16:creationId xmlns:a16="http://schemas.microsoft.com/office/drawing/2014/main" id="{134AE34D-900E-679C-0A68-87211A197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56" y="1772539"/>
            <a:ext cx="3403340" cy="34033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FD77AB-DDDF-FE84-7CB3-A72CE09FD29A}"/>
              </a:ext>
            </a:extLst>
          </p:cNvPr>
          <p:cNvSpPr txBox="1"/>
          <p:nvPr/>
        </p:nvSpPr>
        <p:spPr>
          <a:xfrm>
            <a:off x="4772745" y="2151025"/>
            <a:ext cx="6246239" cy="3293209"/>
          </a:xfrm>
          <a:prstGeom prst="rect">
            <a:avLst/>
          </a:prstGeom>
          <a:noFill/>
        </p:spPr>
        <p:txBody>
          <a:bodyPr wrap="square">
            <a:spAutoFit/>
          </a:bodyPr>
          <a:lstStyle/>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Marc Price, DO, says he was a family physician even before graduating medical school in 1999. In private practice in Malta, N.Y., Dr. Price worked for a large group practice before deciding to open his own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solo practice</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Dr. Price sees about 100 patients per week in his practice and said it's the clinical patient interactions that attracted him to family medicine. </a:t>
            </a:r>
          </a:p>
          <a:p>
            <a:pPr>
              <a:spcAft>
                <a:spcPts val="1200"/>
              </a:spcAft>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He is also heavily involved in advocacy efforts on behalf of family medicine, serving on the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AAFP Commission on Governmental Advocacy</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and is a past president of the </a:t>
            </a: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New York State Academy of Family </a:t>
            </a:r>
            <a:r>
              <a:rPr lang="en-US" sz="1800" b="0" dirty="0">
                <a:solidFill>
                  <a:schemeClr val="tx1"/>
                </a:solidFill>
              </a:rPr>
              <a:t>and delegate to the AAFP.</a:t>
            </a:r>
            <a:endParaRPr lang="en-US" dirty="0"/>
          </a:p>
        </p:txBody>
      </p:sp>
      <p:sp>
        <p:nvSpPr>
          <p:cNvPr id="7" name="Title 6">
            <a:extLst>
              <a:ext uri="{FF2B5EF4-FFF2-40B4-BE49-F238E27FC236}">
                <a16:creationId xmlns:a16="http://schemas.microsoft.com/office/drawing/2014/main" id="{31BD7008-E2A4-F14F-258E-460A21221865}"/>
              </a:ext>
            </a:extLst>
          </p:cNvPr>
          <p:cNvSpPr>
            <a:spLocks noGrp="1"/>
          </p:cNvSpPr>
          <p:nvPr>
            <p:ph type="title"/>
          </p:nvPr>
        </p:nvSpPr>
        <p:spPr/>
        <p:txBody>
          <a:bodyPr/>
          <a:lstStyle/>
          <a:p>
            <a:r>
              <a:rPr lang="en-US" dirty="0"/>
              <a:t>Marc Price, DO</a:t>
            </a:r>
          </a:p>
        </p:txBody>
      </p:sp>
    </p:spTree>
    <p:extLst>
      <p:ext uri="{BB962C8B-B14F-4D97-AF65-F5344CB8AC3E}">
        <p14:creationId xmlns:p14="http://schemas.microsoft.com/office/powerpoint/2010/main" val="208619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BC23-1DFC-5CF6-774C-1271346560B3}"/>
              </a:ext>
            </a:extLst>
          </p:cNvPr>
          <p:cNvSpPr>
            <a:spLocks noGrp="1"/>
          </p:cNvSpPr>
          <p:nvPr>
            <p:ph type="title"/>
          </p:nvPr>
        </p:nvSpPr>
        <p:spPr/>
        <p:txBody>
          <a:bodyPr/>
          <a:lstStyle/>
          <a:p>
            <a:r>
              <a:rPr lang="en-US"/>
              <a:t>Medical School Exams</a:t>
            </a:r>
          </a:p>
        </p:txBody>
      </p:sp>
      <p:grpSp>
        <p:nvGrpSpPr>
          <p:cNvPr id="4" name="Group 3">
            <a:extLst>
              <a:ext uri="{FF2B5EF4-FFF2-40B4-BE49-F238E27FC236}">
                <a16:creationId xmlns:a16="http://schemas.microsoft.com/office/drawing/2014/main" id="{61ABA04A-2263-A1E2-7E88-16B380BB0CFA}"/>
              </a:ext>
            </a:extLst>
          </p:cNvPr>
          <p:cNvGrpSpPr/>
          <p:nvPr/>
        </p:nvGrpSpPr>
        <p:grpSpPr>
          <a:xfrm>
            <a:off x="883532" y="2081408"/>
            <a:ext cx="9866762" cy="3991337"/>
            <a:chOff x="838200" y="2143245"/>
            <a:chExt cx="9866762" cy="3991337"/>
          </a:xfrm>
        </p:grpSpPr>
        <p:graphicFrame>
          <p:nvGraphicFramePr>
            <p:cNvPr id="5" name="Diagram 4">
              <a:extLst>
                <a:ext uri="{FF2B5EF4-FFF2-40B4-BE49-F238E27FC236}">
                  <a16:creationId xmlns:a16="http://schemas.microsoft.com/office/drawing/2014/main" id="{04658995-CF49-53A1-3C31-02B9E1C4CE27}"/>
                </a:ext>
              </a:extLst>
            </p:cNvPr>
            <p:cNvGraphicFramePr/>
            <p:nvPr>
              <p:extLst>
                <p:ext uri="{D42A27DB-BD31-4B8C-83A1-F6EECF244321}">
                  <p14:modId xmlns:p14="http://schemas.microsoft.com/office/powerpoint/2010/main" val="3726581493"/>
                </p:ext>
              </p:extLst>
            </p:nvPr>
          </p:nvGraphicFramePr>
          <p:xfrm>
            <a:off x="838200" y="2222339"/>
            <a:ext cx="7949234" cy="387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981A3FD6-A5E6-5FEC-A36D-A01F409F76F0}"/>
                </a:ext>
              </a:extLst>
            </p:cNvPr>
            <p:cNvSpPr/>
            <p:nvPr/>
          </p:nvSpPr>
          <p:spPr>
            <a:xfrm>
              <a:off x="8876162" y="4305782"/>
              <a:ext cx="1828800" cy="1828800"/>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t>DO</a:t>
              </a:r>
            </a:p>
          </p:txBody>
        </p:sp>
        <p:sp>
          <p:nvSpPr>
            <p:cNvPr id="7" name="Oval 6">
              <a:extLst>
                <a:ext uri="{FF2B5EF4-FFF2-40B4-BE49-F238E27FC236}">
                  <a16:creationId xmlns:a16="http://schemas.microsoft.com/office/drawing/2014/main" id="{6517E324-B3B0-14D2-88E1-2621E4CDA305}"/>
                </a:ext>
              </a:extLst>
            </p:cNvPr>
            <p:cNvSpPr/>
            <p:nvPr/>
          </p:nvSpPr>
          <p:spPr>
            <a:xfrm>
              <a:off x="8876162" y="2143245"/>
              <a:ext cx="1828800" cy="18288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t>MD</a:t>
              </a:r>
            </a:p>
          </p:txBody>
        </p:sp>
      </p:grpSp>
    </p:spTree>
    <p:extLst>
      <p:ext uri="{BB962C8B-B14F-4D97-AF65-F5344CB8AC3E}">
        <p14:creationId xmlns:p14="http://schemas.microsoft.com/office/powerpoint/2010/main" val="2731744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rah C. Nosal, MD, FAAFP">
            <a:extLst>
              <a:ext uri="{FF2B5EF4-FFF2-40B4-BE49-F238E27FC236}">
                <a16:creationId xmlns:a16="http://schemas.microsoft.com/office/drawing/2014/main" id="{E64BD8D0-69DE-9153-0616-EF8DC74BE8A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98308" y="2040329"/>
            <a:ext cx="3377397" cy="33773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2686BD5-F1CD-94BB-3D33-65754C24979B}"/>
              </a:ext>
            </a:extLst>
          </p:cNvPr>
          <p:cNvSpPr txBox="1"/>
          <p:nvPr/>
        </p:nvSpPr>
        <p:spPr>
          <a:xfrm>
            <a:off x="988376" y="2090025"/>
            <a:ext cx="6767497" cy="3416320"/>
          </a:xfrm>
          <a:prstGeom prst="rect">
            <a:avLst/>
          </a:prstGeom>
          <a:noFill/>
          <a:ln>
            <a:noFill/>
          </a:ln>
        </p:spPr>
        <p:txBody>
          <a:bodyPr wrap="square">
            <a:spAutoFit/>
          </a:bodyPr>
          <a:lstStyle/>
          <a:p>
            <a:r>
              <a:rPr lang="en-US" b="0" i="0" dirty="0">
                <a:solidFill>
                  <a:srgbClr val="09142A"/>
                </a:solidFill>
                <a:effectLst/>
                <a:cs typeface="Calibri" panose="020F0502020204030204" pitchFamily="34" charset="0"/>
              </a:rPr>
              <a:t>Sarah C. Nosal, MD, FAAFP, vice president for Innovation &amp; Optimization and </a:t>
            </a:r>
            <a:r>
              <a:rPr lang="en-US" b="0" i="0" dirty="0">
                <a:solidFill>
                  <a:schemeClr val="accent2"/>
                </a:solidFill>
                <a:effectLst/>
                <a:cs typeface="Calibri" panose="020F0502020204030204" pitchFamily="34" charset="0"/>
              </a:rPr>
              <a:t>chief medical information officer </a:t>
            </a:r>
            <a:r>
              <a:rPr lang="en-US" b="0" i="0" dirty="0">
                <a:solidFill>
                  <a:srgbClr val="09142A"/>
                </a:solidFill>
                <a:effectLst/>
                <a:cs typeface="Calibri" panose="020F0502020204030204" pitchFamily="34" charset="0"/>
              </a:rPr>
              <a:t>at The Institute for Family Health, an FQHC network with 27-plus Mid-Hudson, Bronx, Manhattan, and Brooklyn locations. </a:t>
            </a:r>
          </a:p>
          <a:p>
            <a:endParaRPr lang="en-US" dirty="0">
              <a:solidFill>
                <a:srgbClr val="09142A"/>
              </a:solidFill>
              <a:cs typeface="Calibri" panose="020F0502020204030204" pitchFamily="34" charset="0"/>
            </a:endParaRPr>
          </a:p>
          <a:p>
            <a:r>
              <a:rPr lang="en-US" b="0" i="0" dirty="0">
                <a:solidFill>
                  <a:srgbClr val="09142A"/>
                </a:solidFill>
                <a:effectLst/>
                <a:cs typeface="Calibri" panose="020F0502020204030204" pitchFamily="34" charset="0"/>
              </a:rPr>
              <a:t>As CMIO she secured financial support for IT infrastructure and helped her institution become a regional leader in data sharing and ensuring equitable information access. </a:t>
            </a:r>
            <a:r>
              <a:rPr lang="en-US" b="0" i="0" dirty="0" err="1">
                <a:solidFill>
                  <a:srgbClr val="09142A"/>
                </a:solidFill>
                <a:effectLst/>
                <a:cs typeface="Calibri" panose="020F0502020204030204" pitchFamily="34" charset="0"/>
              </a:rPr>
              <a:t>Nosal's</a:t>
            </a:r>
            <a:r>
              <a:rPr lang="en-US" b="0" i="0" dirty="0">
                <a:solidFill>
                  <a:srgbClr val="09142A"/>
                </a:solidFill>
                <a:effectLst/>
                <a:cs typeface="Calibri" panose="020F0502020204030204" pitchFamily="34" charset="0"/>
              </a:rPr>
              <a:t> focus is on </a:t>
            </a:r>
            <a:r>
              <a:rPr lang="en-US" b="0" i="0" dirty="0">
                <a:solidFill>
                  <a:schemeClr val="accent2"/>
                </a:solidFill>
                <a:effectLst/>
                <a:cs typeface="Calibri" panose="020F0502020204030204" pitchFamily="34" charset="0"/>
              </a:rPr>
              <a:t>care of marginalized communities with two decades of practice in the South Bronx. </a:t>
            </a:r>
          </a:p>
          <a:p>
            <a:endParaRPr lang="en-US" dirty="0">
              <a:solidFill>
                <a:srgbClr val="09142A"/>
              </a:solidFill>
              <a:cs typeface="Calibri" panose="020F0502020204030204" pitchFamily="34" charset="0"/>
            </a:endParaRPr>
          </a:p>
          <a:p>
            <a:r>
              <a:rPr lang="en-US" b="0" i="0" dirty="0">
                <a:solidFill>
                  <a:srgbClr val="09142A"/>
                </a:solidFill>
                <a:effectLst/>
                <a:cs typeface="Calibri" panose="020F0502020204030204" pitchFamily="34" charset="0"/>
              </a:rPr>
              <a:t>She also serves as for NYU and Einstein </a:t>
            </a:r>
            <a:r>
              <a:rPr lang="en-US" b="0" i="0" dirty="0">
                <a:solidFill>
                  <a:schemeClr val="accent2"/>
                </a:solidFill>
                <a:effectLst/>
                <a:cs typeface="Calibri" panose="020F0502020204030204" pitchFamily="34" charset="0"/>
              </a:rPr>
              <a:t>student-run free clinics</a:t>
            </a:r>
            <a:r>
              <a:rPr lang="en-US" dirty="0">
                <a:solidFill>
                  <a:srgbClr val="09142A"/>
                </a:solidFill>
                <a:cs typeface="Calibri" panose="020F0502020204030204" pitchFamily="34" charset="0"/>
              </a:rPr>
              <a:t>.</a:t>
            </a:r>
            <a:endParaRPr lang="en-US" dirty="0">
              <a:cs typeface="Calibri" panose="020F0502020204030204" pitchFamily="34" charset="0"/>
            </a:endParaRPr>
          </a:p>
        </p:txBody>
      </p:sp>
      <p:sp>
        <p:nvSpPr>
          <p:cNvPr id="3" name="Rectangle 2">
            <a:extLst>
              <a:ext uri="{FF2B5EF4-FFF2-40B4-BE49-F238E27FC236}">
                <a16:creationId xmlns:a16="http://schemas.microsoft.com/office/drawing/2014/main" id="{3EB9448F-2E45-7F3A-8B76-BEFD54FF18DB}"/>
              </a:ext>
            </a:extLst>
          </p:cNvPr>
          <p:cNvSpPr/>
          <p:nvPr/>
        </p:nvSpPr>
        <p:spPr>
          <a:xfrm>
            <a:off x="838200" y="1930567"/>
            <a:ext cx="7077797" cy="3865145"/>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3F745CD-0028-AC2B-6B81-EB6B7E6231D3}"/>
              </a:ext>
            </a:extLst>
          </p:cNvPr>
          <p:cNvSpPr>
            <a:spLocks noGrp="1"/>
          </p:cNvSpPr>
          <p:nvPr>
            <p:ph type="title"/>
          </p:nvPr>
        </p:nvSpPr>
        <p:spPr/>
        <p:txBody>
          <a:bodyPr/>
          <a:lstStyle/>
          <a:p>
            <a:r>
              <a:rPr lang="en-US" dirty="0"/>
              <a:t>Sarah C. </a:t>
            </a:r>
            <a:r>
              <a:rPr lang="en-US" dirty="0" err="1"/>
              <a:t>Nosal</a:t>
            </a:r>
            <a:r>
              <a:rPr lang="en-US" dirty="0"/>
              <a:t>, MD, FAAFP</a:t>
            </a:r>
          </a:p>
        </p:txBody>
      </p:sp>
    </p:spTree>
    <p:extLst>
      <p:ext uri="{BB962C8B-B14F-4D97-AF65-F5344CB8AC3E}">
        <p14:creationId xmlns:p14="http://schemas.microsoft.com/office/powerpoint/2010/main" val="3420390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2DF862-F842-C519-8B77-C42FAA4D6F2F}"/>
              </a:ext>
            </a:extLst>
          </p:cNvPr>
          <p:cNvSpPr>
            <a:spLocks noGrp="1"/>
          </p:cNvSpPr>
          <p:nvPr>
            <p:ph type="title"/>
          </p:nvPr>
        </p:nvSpPr>
        <p:spPr/>
        <p:txBody>
          <a:bodyPr/>
          <a:lstStyle/>
          <a:p>
            <a:r>
              <a:rPr lang="en-US"/>
              <a:t>How the AAFP Invests in You</a:t>
            </a:r>
          </a:p>
        </p:txBody>
      </p:sp>
    </p:spTree>
    <p:extLst>
      <p:ext uri="{BB962C8B-B14F-4D97-AF65-F5344CB8AC3E}">
        <p14:creationId xmlns:p14="http://schemas.microsoft.com/office/powerpoint/2010/main" val="11718335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B908C-4DD3-60B9-6D5E-3CFC924A2FFA}"/>
              </a:ext>
            </a:extLst>
          </p:cNvPr>
          <p:cNvSpPr>
            <a:spLocks noGrp="1"/>
          </p:cNvSpPr>
          <p:nvPr>
            <p:ph type="title" idx="4294967295"/>
          </p:nvPr>
        </p:nvSpPr>
        <p:spPr>
          <a:xfrm>
            <a:off x="838200" y="912813"/>
            <a:ext cx="10515600" cy="784225"/>
          </a:xfrm>
        </p:spPr>
        <p:txBody>
          <a:bodyPr>
            <a:normAutofit/>
          </a:bodyPr>
          <a:lstStyle/>
          <a:p>
            <a:pPr algn="ctr"/>
            <a:r>
              <a:rPr lang="en-US" dirty="0"/>
              <a:t>PPPLEWAAT</a:t>
            </a:r>
          </a:p>
        </p:txBody>
      </p:sp>
      <p:graphicFrame>
        <p:nvGraphicFramePr>
          <p:cNvPr id="11" name="Table 5">
            <a:extLst>
              <a:ext uri="{FF2B5EF4-FFF2-40B4-BE49-F238E27FC236}">
                <a16:creationId xmlns:a16="http://schemas.microsoft.com/office/drawing/2014/main" id="{37D86D67-D379-E6A3-D74F-6109A8F09CA6}"/>
              </a:ext>
            </a:extLst>
          </p:cNvPr>
          <p:cNvGraphicFramePr>
            <a:graphicFrameLocks noGrp="1"/>
          </p:cNvGraphicFramePr>
          <p:nvPr>
            <p:extLst>
              <p:ext uri="{D42A27DB-BD31-4B8C-83A1-F6EECF244321}">
                <p14:modId xmlns:p14="http://schemas.microsoft.com/office/powerpoint/2010/main" val="3303447937"/>
              </p:ext>
            </p:extLst>
          </p:nvPr>
        </p:nvGraphicFramePr>
        <p:xfrm>
          <a:off x="1314105" y="2631636"/>
          <a:ext cx="9417771" cy="3566160"/>
        </p:xfrm>
        <a:graphic>
          <a:graphicData uri="http://schemas.openxmlformats.org/drawingml/2006/table">
            <a:tbl>
              <a:tblPr firstRow="1" bandRow="1"/>
              <a:tblGrid>
                <a:gridCol w="3139257">
                  <a:extLst>
                    <a:ext uri="{9D8B030D-6E8A-4147-A177-3AD203B41FA5}">
                      <a16:colId xmlns:a16="http://schemas.microsoft.com/office/drawing/2014/main" val="1326521406"/>
                    </a:ext>
                  </a:extLst>
                </a:gridCol>
                <a:gridCol w="3139257">
                  <a:extLst>
                    <a:ext uri="{9D8B030D-6E8A-4147-A177-3AD203B41FA5}">
                      <a16:colId xmlns:a16="http://schemas.microsoft.com/office/drawing/2014/main" val="937175121"/>
                    </a:ext>
                  </a:extLst>
                </a:gridCol>
                <a:gridCol w="3139257">
                  <a:extLst>
                    <a:ext uri="{9D8B030D-6E8A-4147-A177-3AD203B41FA5}">
                      <a16:colId xmlns:a16="http://schemas.microsoft.com/office/drawing/2014/main" val="2581864069"/>
                    </a:ext>
                  </a:extLst>
                </a:gridCol>
              </a:tblGrid>
              <a:tr h="1188720">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en-US" sz="2800"/>
                        <a:t>Payment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en-US" sz="2800"/>
                        <a:t>Pathway (Pipeline)</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en-US" sz="2800"/>
                        <a:t>Practice</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8222090"/>
                  </a:ext>
                </a:extLst>
              </a:tr>
              <a:tr h="11887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a:t>Leadership</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a:t>Education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a:t>Well-Being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20000"/>
                      </a:schemeClr>
                    </a:solidFill>
                  </a:tcPr>
                </a:tc>
                <a:extLst>
                  <a:ext uri="{0D108BD9-81ED-4DB2-BD59-A6C34878D82A}">
                    <a16:rowId xmlns:a16="http://schemas.microsoft.com/office/drawing/2014/main" val="2347862841"/>
                  </a:ext>
                </a:extLst>
              </a:tr>
              <a:tr h="11887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a:t>Administrative Complexity</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a:t>Advocacy</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a:t>Technology</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3967056"/>
                  </a:ext>
                </a:extLst>
              </a:tr>
            </a:tbl>
          </a:graphicData>
        </a:graphic>
      </p:graphicFrame>
      <p:sp>
        <p:nvSpPr>
          <p:cNvPr id="13" name="TextBox 12">
            <a:extLst>
              <a:ext uri="{FF2B5EF4-FFF2-40B4-BE49-F238E27FC236}">
                <a16:creationId xmlns:a16="http://schemas.microsoft.com/office/drawing/2014/main" id="{CB5B4A59-44DA-3E7A-16B5-DDBFCDE279E2}"/>
              </a:ext>
            </a:extLst>
          </p:cNvPr>
          <p:cNvSpPr txBox="1"/>
          <p:nvPr/>
        </p:nvSpPr>
        <p:spPr>
          <a:xfrm>
            <a:off x="559275" y="1903030"/>
            <a:ext cx="82131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accent1"/>
                </a:solidFill>
                <a:effectLst/>
                <a:uLnTx/>
                <a:uFillTx/>
              </a:rPr>
              <a:t>DEI</a:t>
            </a:r>
          </a:p>
        </p:txBody>
      </p:sp>
      <p:sp>
        <p:nvSpPr>
          <p:cNvPr id="14" name="TextBox 13">
            <a:extLst>
              <a:ext uri="{FF2B5EF4-FFF2-40B4-BE49-F238E27FC236}">
                <a16:creationId xmlns:a16="http://schemas.microsoft.com/office/drawing/2014/main" id="{6801825B-90E2-85A7-4B63-20E1D45524D8}"/>
              </a:ext>
            </a:extLst>
          </p:cNvPr>
          <p:cNvSpPr txBox="1"/>
          <p:nvPr/>
        </p:nvSpPr>
        <p:spPr>
          <a:xfrm>
            <a:off x="10731876" y="1903030"/>
            <a:ext cx="82131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accent1"/>
                </a:solidFill>
                <a:effectLst/>
                <a:uLnTx/>
                <a:uFillTx/>
              </a:rPr>
              <a:t>DEI</a:t>
            </a:r>
          </a:p>
        </p:txBody>
      </p:sp>
      <p:sp>
        <p:nvSpPr>
          <p:cNvPr id="15" name="Oval 14">
            <a:extLst>
              <a:ext uri="{FF2B5EF4-FFF2-40B4-BE49-F238E27FC236}">
                <a16:creationId xmlns:a16="http://schemas.microsoft.com/office/drawing/2014/main" id="{7E56F35C-6B6D-295E-B0B0-B3C18C0B3C43}"/>
              </a:ext>
            </a:extLst>
          </p:cNvPr>
          <p:cNvSpPr/>
          <p:nvPr/>
        </p:nvSpPr>
        <p:spPr>
          <a:xfrm>
            <a:off x="559276" y="657728"/>
            <a:ext cx="11073449" cy="5536725"/>
          </a:xfrm>
          <a:custGeom>
            <a:avLst/>
            <a:gdLst>
              <a:gd name="connsiteX0" fmla="*/ 0 w 11973659"/>
              <a:gd name="connsiteY0" fmla="*/ 5986830 h 11973659"/>
              <a:gd name="connsiteX1" fmla="*/ 5986830 w 11973659"/>
              <a:gd name="connsiteY1" fmla="*/ 0 h 11973659"/>
              <a:gd name="connsiteX2" fmla="*/ 11973660 w 11973659"/>
              <a:gd name="connsiteY2" fmla="*/ 5986830 h 11973659"/>
              <a:gd name="connsiteX3" fmla="*/ 5986830 w 11973659"/>
              <a:gd name="connsiteY3" fmla="*/ 11973660 h 11973659"/>
              <a:gd name="connsiteX4" fmla="*/ 0 w 11973659"/>
              <a:gd name="connsiteY4" fmla="*/ 5986830 h 11973659"/>
              <a:gd name="connsiteX0" fmla="*/ 5986830 w 11973660"/>
              <a:gd name="connsiteY0" fmla="*/ 11973660 h 12065100"/>
              <a:gd name="connsiteX1" fmla="*/ 0 w 11973660"/>
              <a:gd name="connsiteY1" fmla="*/ 5986830 h 12065100"/>
              <a:gd name="connsiteX2" fmla="*/ 5986830 w 11973660"/>
              <a:gd name="connsiteY2" fmla="*/ 0 h 12065100"/>
              <a:gd name="connsiteX3" fmla="*/ 11973660 w 11973660"/>
              <a:gd name="connsiteY3" fmla="*/ 5986830 h 12065100"/>
              <a:gd name="connsiteX4" fmla="*/ 6078270 w 11973660"/>
              <a:gd name="connsiteY4" fmla="*/ 12065100 h 12065100"/>
              <a:gd name="connsiteX0" fmla="*/ 5986830 w 11973660"/>
              <a:gd name="connsiteY0" fmla="*/ 11973660 h 11973660"/>
              <a:gd name="connsiteX1" fmla="*/ 0 w 11973660"/>
              <a:gd name="connsiteY1" fmla="*/ 5986830 h 11973660"/>
              <a:gd name="connsiteX2" fmla="*/ 5986830 w 11973660"/>
              <a:gd name="connsiteY2" fmla="*/ 0 h 11973660"/>
              <a:gd name="connsiteX3" fmla="*/ 11973660 w 11973660"/>
              <a:gd name="connsiteY3" fmla="*/ 5986830 h 11973660"/>
              <a:gd name="connsiteX0" fmla="*/ 0 w 11973660"/>
              <a:gd name="connsiteY0" fmla="*/ 5986830 h 5986830"/>
              <a:gd name="connsiteX1" fmla="*/ 5986830 w 11973660"/>
              <a:gd name="connsiteY1" fmla="*/ 0 h 5986830"/>
              <a:gd name="connsiteX2" fmla="*/ 11973660 w 11973660"/>
              <a:gd name="connsiteY2" fmla="*/ 5986830 h 5986830"/>
            </a:gdLst>
            <a:ahLst/>
            <a:cxnLst>
              <a:cxn ang="0">
                <a:pos x="connsiteX0" y="connsiteY0"/>
              </a:cxn>
              <a:cxn ang="0">
                <a:pos x="connsiteX1" y="connsiteY1"/>
              </a:cxn>
              <a:cxn ang="0">
                <a:pos x="connsiteX2" y="connsiteY2"/>
              </a:cxn>
            </a:cxnLst>
            <a:rect l="l" t="t" r="r" b="b"/>
            <a:pathLst>
              <a:path w="11973660" h="5986830">
                <a:moveTo>
                  <a:pt x="0" y="5986830"/>
                </a:moveTo>
                <a:cubicBezTo>
                  <a:pt x="0" y="2680395"/>
                  <a:pt x="2680395" y="0"/>
                  <a:pt x="5986830" y="0"/>
                </a:cubicBezTo>
                <a:cubicBezTo>
                  <a:pt x="9293265" y="0"/>
                  <a:pt x="11973660" y="2680395"/>
                  <a:pt x="11973660" y="5986830"/>
                </a:cubicBezTo>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8843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9843-931F-0707-40D3-B2E7B1ADE365}"/>
              </a:ext>
            </a:extLst>
          </p:cNvPr>
          <p:cNvSpPr>
            <a:spLocks noGrp="1"/>
          </p:cNvSpPr>
          <p:nvPr>
            <p:ph type="title"/>
          </p:nvPr>
        </p:nvSpPr>
        <p:spPr/>
        <p:txBody>
          <a:bodyPr>
            <a:normAutofit/>
          </a:bodyPr>
          <a:lstStyle/>
          <a:p>
            <a:pPr algn="ctr"/>
            <a:r>
              <a:rPr lang="en-US" dirty="0"/>
              <a:t>Join us!</a:t>
            </a:r>
          </a:p>
        </p:txBody>
      </p:sp>
      <p:grpSp>
        <p:nvGrpSpPr>
          <p:cNvPr id="4" name="Group 3">
            <a:extLst>
              <a:ext uri="{FF2B5EF4-FFF2-40B4-BE49-F238E27FC236}">
                <a16:creationId xmlns:a16="http://schemas.microsoft.com/office/drawing/2014/main" id="{6B01F80A-D526-2C43-755A-57F752ECCC4E}"/>
              </a:ext>
            </a:extLst>
          </p:cNvPr>
          <p:cNvGrpSpPr/>
          <p:nvPr/>
        </p:nvGrpSpPr>
        <p:grpSpPr>
          <a:xfrm>
            <a:off x="4646299" y="1470210"/>
            <a:ext cx="2503197" cy="4901738"/>
            <a:chOff x="3909179" y="1602685"/>
            <a:chExt cx="2219927" cy="4732759"/>
          </a:xfrm>
        </p:grpSpPr>
        <p:pic>
          <p:nvPicPr>
            <p:cNvPr id="5" name="Picture 4">
              <a:extLst>
                <a:ext uri="{FF2B5EF4-FFF2-40B4-BE49-F238E27FC236}">
                  <a16:creationId xmlns:a16="http://schemas.microsoft.com/office/drawing/2014/main" id="{95B2F635-D441-E90D-D60A-6F02E35B8909}"/>
                </a:ext>
              </a:extLst>
            </p:cNvPr>
            <p:cNvPicPr>
              <a:picLocks noChangeAspect="1"/>
            </p:cNvPicPr>
            <p:nvPr/>
          </p:nvPicPr>
          <p:blipFill>
            <a:blip r:embed="rId3"/>
            <a:stretch>
              <a:fillRect/>
            </a:stretch>
          </p:blipFill>
          <p:spPr>
            <a:xfrm>
              <a:off x="3909179" y="1602685"/>
              <a:ext cx="2219927" cy="4405875"/>
            </a:xfrm>
            <a:prstGeom prst="rect">
              <a:avLst/>
            </a:prstGeom>
          </p:spPr>
        </p:pic>
        <p:sp>
          <p:nvSpPr>
            <p:cNvPr id="6" name="TextBox 5">
              <a:extLst>
                <a:ext uri="{FF2B5EF4-FFF2-40B4-BE49-F238E27FC236}">
                  <a16:creationId xmlns:a16="http://schemas.microsoft.com/office/drawing/2014/main" id="{2671901C-E595-2883-7BE5-2ECFED83AD5B}"/>
                </a:ext>
              </a:extLst>
            </p:cNvPr>
            <p:cNvSpPr txBox="1"/>
            <p:nvPr/>
          </p:nvSpPr>
          <p:spPr>
            <a:xfrm>
              <a:off x="4025079" y="6008561"/>
              <a:ext cx="1988127" cy="3268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latin typeface="Arial"/>
                  <a:ea typeface="+mn-ea"/>
                  <a:cs typeface="+mn-cs"/>
                </a:rPr>
                <a:t>Aug 1-3, 2024</a:t>
              </a:r>
            </a:p>
          </p:txBody>
        </p:sp>
      </p:grpSp>
      <p:sp>
        <p:nvSpPr>
          <p:cNvPr id="9" name="TextBox 8">
            <a:extLst>
              <a:ext uri="{FF2B5EF4-FFF2-40B4-BE49-F238E27FC236}">
                <a16:creationId xmlns:a16="http://schemas.microsoft.com/office/drawing/2014/main" id="{DF00955F-8B45-969F-3E70-673339319FF5}"/>
              </a:ext>
            </a:extLst>
          </p:cNvPr>
          <p:cNvSpPr txBox="1"/>
          <p:nvPr/>
        </p:nvSpPr>
        <p:spPr>
          <a:xfrm>
            <a:off x="7759902" y="5864117"/>
            <a:ext cx="439293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Arial"/>
                <a:ea typeface="+mn-ea"/>
                <a:cs typeface="+mn-cs"/>
              </a:rPr>
              <a:t>FMX is Sept 25 – 28, 2024</a:t>
            </a:r>
          </a:p>
        </p:txBody>
      </p:sp>
      <p:grpSp>
        <p:nvGrpSpPr>
          <p:cNvPr id="10" name="Group 9">
            <a:extLst>
              <a:ext uri="{FF2B5EF4-FFF2-40B4-BE49-F238E27FC236}">
                <a16:creationId xmlns:a16="http://schemas.microsoft.com/office/drawing/2014/main" id="{32371870-29B2-1BC0-B83D-B33A170BDC3A}"/>
              </a:ext>
            </a:extLst>
          </p:cNvPr>
          <p:cNvGrpSpPr/>
          <p:nvPr/>
        </p:nvGrpSpPr>
        <p:grpSpPr>
          <a:xfrm>
            <a:off x="433916" y="636350"/>
            <a:ext cx="3204720" cy="2958643"/>
            <a:chOff x="342325" y="162247"/>
            <a:chExt cx="3204720" cy="2958643"/>
          </a:xfrm>
        </p:grpSpPr>
        <p:pic>
          <p:nvPicPr>
            <p:cNvPr id="11" name="Picture 10" descr="Diagram&#10;&#10;Description automatically generated">
              <a:extLst>
                <a:ext uri="{FF2B5EF4-FFF2-40B4-BE49-F238E27FC236}">
                  <a16:creationId xmlns:a16="http://schemas.microsoft.com/office/drawing/2014/main" id="{5E46D9E3-7F68-CA88-8C07-8A97396557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325" y="162247"/>
              <a:ext cx="3204720" cy="2574459"/>
            </a:xfrm>
            <a:prstGeom prst="rect">
              <a:avLst/>
            </a:prstGeom>
            <a:ln>
              <a:solidFill>
                <a:schemeClr val="accent6"/>
              </a:solidFill>
            </a:ln>
          </p:spPr>
        </p:pic>
        <p:sp>
          <p:nvSpPr>
            <p:cNvPr id="12" name="TextBox 11">
              <a:extLst>
                <a:ext uri="{FF2B5EF4-FFF2-40B4-BE49-F238E27FC236}">
                  <a16:creationId xmlns:a16="http://schemas.microsoft.com/office/drawing/2014/main" id="{83468444-9920-4A58-A88F-42F20D9FDC1A}"/>
                </a:ext>
              </a:extLst>
            </p:cNvPr>
            <p:cNvSpPr txBox="1"/>
            <p:nvPr/>
          </p:nvSpPr>
          <p:spPr>
            <a:xfrm>
              <a:off x="867313" y="2782336"/>
              <a:ext cx="215474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latin typeface="Arial"/>
                  <a:ea typeface="+mn-ea"/>
                  <a:cs typeface="+mn-cs"/>
                </a:rPr>
                <a:t>April 18-20, 2024</a:t>
              </a:r>
            </a:p>
          </p:txBody>
        </p:sp>
      </p:grpSp>
      <p:grpSp>
        <p:nvGrpSpPr>
          <p:cNvPr id="13" name="Group 12">
            <a:extLst>
              <a:ext uri="{FF2B5EF4-FFF2-40B4-BE49-F238E27FC236}">
                <a16:creationId xmlns:a16="http://schemas.microsoft.com/office/drawing/2014/main" id="{A363D373-4F47-0F88-1CBD-9975D208AD14}"/>
              </a:ext>
            </a:extLst>
          </p:cNvPr>
          <p:cNvGrpSpPr/>
          <p:nvPr/>
        </p:nvGrpSpPr>
        <p:grpSpPr>
          <a:xfrm>
            <a:off x="7619717" y="356994"/>
            <a:ext cx="4301836" cy="2472755"/>
            <a:chOff x="6911854" y="171116"/>
            <a:chExt cx="4301836" cy="2472755"/>
          </a:xfrm>
        </p:grpSpPr>
        <p:sp>
          <p:nvSpPr>
            <p:cNvPr id="14" name="TextBox 13">
              <a:extLst>
                <a:ext uri="{FF2B5EF4-FFF2-40B4-BE49-F238E27FC236}">
                  <a16:creationId xmlns:a16="http://schemas.microsoft.com/office/drawing/2014/main" id="{CD866866-54FC-3097-1E2C-4BF50560C17F}"/>
                </a:ext>
              </a:extLst>
            </p:cNvPr>
            <p:cNvSpPr txBox="1"/>
            <p:nvPr/>
          </p:nvSpPr>
          <p:spPr>
            <a:xfrm>
              <a:off x="6911854" y="1723106"/>
              <a:ext cx="4301836" cy="920765"/>
            </a:xfrm>
            <a:prstGeom prst="rect">
              <a:avLst/>
            </a:prstGeom>
            <a:noFill/>
          </p:spPr>
          <p:txBody>
            <a:bodyPr wrap="square">
              <a:spAutoFit/>
            </a:bodyPr>
            <a:lstStyle/>
            <a:p>
              <a:pPr marL="0" marR="0" lvl="0" indent="0" algn="ctr" defTabSz="914400" rtl="0" eaLnBrk="1" fontAlgn="auto" latinLnBrk="0" hangingPunct="1">
                <a:lnSpc>
                  <a:spcPts val="216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Arial"/>
                  <a:ea typeface="+mn-ea"/>
                  <a:cs typeface="+mn-cs"/>
                </a:rPr>
                <a:t>Sept 22- 25, 2024</a:t>
              </a:r>
            </a:p>
            <a:p>
              <a:pPr marL="0" marR="0" lvl="0" indent="0" algn="ctr" defTabSz="914400" rtl="0" eaLnBrk="1" fontAlgn="auto" latinLnBrk="0" hangingPunct="1">
                <a:lnSpc>
                  <a:spcPts val="216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Arial"/>
                  <a:ea typeface="+mn-ea"/>
                  <a:cs typeface="+mn-cs"/>
                </a:rPr>
                <a:t>Sheraton Grand Hotel</a:t>
              </a:r>
            </a:p>
            <a:p>
              <a:pPr marL="0" marR="0" lvl="0" indent="0" algn="ctr" defTabSz="914400" rtl="0" eaLnBrk="1" fontAlgn="auto" latinLnBrk="0" hangingPunct="1">
                <a:lnSpc>
                  <a:spcPts val="216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Arial"/>
                  <a:ea typeface="+mn-ea"/>
                  <a:cs typeface="+mn-cs"/>
                </a:rPr>
                <a:t>Phoenix, AZ</a:t>
              </a:r>
            </a:p>
          </p:txBody>
        </p:sp>
        <p:pic>
          <p:nvPicPr>
            <p:cNvPr id="15" name="Picture 14">
              <a:extLst>
                <a:ext uri="{FF2B5EF4-FFF2-40B4-BE49-F238E27FC236}">
                  <a16:creationId xmlns:a16="http://schemas.microsoft.com/office/drawing/2014/main" id="{01889D00-D66F-99EA-6264-A16901C2FF0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67076" y="171116"/>
              <a:ext cx="2791393" cy="1504972"/>
            </a:xfrm>
            <a:prstGeom prst="rect">
              <a:avLst/>
            </a:prstGeom>
            <a:ln>
              <a:noFill/>
            </a:ln>
          </p:spPr>
        </p:pic>
      </p:grpSp>
      <p:grpSp>
        <p:nvGrpSpPr>
          <p:cNvPr id="16" name="Group 15">
            <a:extLst>
              <a:ext uri="{FF2B5EF4-FFF2-40B4-BE49-F238E27FC236}">
                <a16:creationId xmlns:a16="http://schemas.microsoft.com/office/drawing/2014/main" id="{5A91CCA0-45E1-514B-8B96-D3B4E1CC9DA7}"/>
              </a:ext>
            </a:extLst>
          </p:cNvPr>
          <p:cNvGrpSpPr/>
          <p:nvPr/>
        </p:nvGrpSpPr>
        <p:grpSpPr>
          <a:xfrm>
            <a:off x="36659" y="3844231"/>
            <a:ext cx="3999234" cy="2136181"/>
            <a:chOff x="-90055" y="3584206"/>
            <a:chExt cx="3999234" cy="2136181"/>
          </a:xfrm>
        </p:grpSpPr>
        <p:sp>
          <p:nvSpPr>
            <p:cNvPr id="17" name="TextBox 16">
              <a:extLst>
                <a:ext uri="{FF2B5EF4-FFF2-40B4-BE49-F238E27FC236}">
                  <a16:creationId xmlns:a16="http://schemas.microsoft.com/office/drawing/2014/main" id="{0287DA0D-5345-8BF3-68B1-5EA9FCD60F1E}"/>
                </a:ext>
              </a:extLst>
            </p:cNvPr>
            <p:cNvSpPr txBox="1"/>
            <p:nvPr/>
          </p:nvSpPr>
          <p:spPr>
            <a:xfrm>
              <a:off x="-90055" y="4889390"/>
              <a:ext cx="399923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latin typeface="Arial"/>
                  <a:ea typeface="+mn-ea"/>
                  <a:cs typeface="+mn-cs"/>
                </a:rPr>
                <a:t>Family Medicine Advocacy Summit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latin typeface="Arial"/>
                  <a:ea typeface="+mn-ea"/>
                  <a:cs typeface="+mn-cs"/>
                </a:rPr>
                <a:t>Sun, May 19 - Tues, May 21,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latin typeface="Arial"/>
                  <a:ea typeface="+mn-ea"/>
                  <a:cs typeface="+mn-cs"/>
                </a:rPr>
                <a:t>Washington, DC</a:t>
              </a:r>
            </a:p>
          </p:txBody>
        </p:sp>
        <p:pic>
          <p:nvPicPr>
            <p:cNvPr id="18" name="Picture 17">
              <a:extLst>
                <a:ext uri="{FF2B5EF4-FFF2-40B4-BE49-F238E27FC236}">
                  <a16:creationId xmlns:a16="http://schemas.microsoft.com/office/drawing/2014/main" id="{00631DC0-8BBE-7AA0-E682-49B846A5445C}"/>
                </a:ext>
              </a:extLst>
            </p:cNvPr>
            <p:cNvPicPr>
              <a:picLocks noChangeAspect="1"/>
            </p:cNvPicPr>
            <p:nvPr/>
          </p:nvPicPr>
          <p:blipFill>
            <a:blip r:embed="rId6"/>
            <a:stretch>
              <a:fillRect/>
            </a:stretch>
          </p:blipFill>
          <p:spPr>
            <a:xfrm>
              <a:off x="799599" y="3584206"/>
              <a:ext cx="2219927" cy="1247317"/>
            </a:xfrm>
            <a:prstGeom prst="rect">
              <a:avLst/>
            </a:prstGeom>
          </p:spPr>
        </p:pic>
      </p:grpSp>
      <p:pic>
        <p:nvPicPr>
          <p:cNvPr id="3" name="Picture 2">
            <a:extLst>
              <a:ext uri="{FF2B5EF4-FFF2-40B4-BE49-F238E27FC236}">
                <a16:creationId xmlns:a16="http://schemas.microsoft.com/office/drawing/2014/main" id="{2B7FDD02-C5E0-1256-F3D3-A37DDF6564E3}"/>
              </a:ext>
            </a:extLst>
          </p:cNvPr>
          <p:cNvPicPr>
            <a:picLocks noChangeAspect="1"/>
          </p:cNvPicPr>
          <p:nvPr/>
        </p:nvPicPr>
        <p:blipFill>
          <a:blip r:embed="rId7"/>
          <a:stretch>
            <a:fillRect/>
          </a:stretch>
        </p:blipFill>
        <p:spPr>
          <a:xfrm>
            <a:off x="8062144" y="3169424"/>
            <a:ext cx="2762250" cy="1657350"/>
          </a:xfrm>
          <a:prstGeom prst="rect">
            <a:avLst/>
          </a:prstGeom>
        </p:spPr>
      </p:pic>
      <p:pic>
        <p:nvPicPr>
          <p:cNvPr id="19" name="Picture 18">
            <a:extLst>
              <a:ext uri="{FF2B5EF4-FFF2-40B4-BE49-F238E27FC236}">
                <a16:creationId xmlns:a16="http://schemas.microsoft.com/office/drawing/2014/main" id="{5D2125A3-ABD2-C0A8-4B8D-2038F7ECCA0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321406" y="2885122"/>
            <a:ext cx="1600147" cy="920765"/>
          </a:xfrm>
          <a:prstGeom prst="rect">
            <a:avLst/>
          </a:prstGeom>
        </p:spPr>
      </p:pic>
      <p:pic>
        <p:nvPicPr>
          <p:cNvPr id="20" name="Picture 19">
            <a:extLst>
              <a:ext uri="{FF2B5EF4-FFF2-40B4-BE49-F238E27FC236}">
                <a16:creationId xmlns:a16="http://schemas.microsoft.com/office/drawing/2014/main" id="{114CBD24-CEE7-0276-D215-4697D28136E8}"/>
              </a:ext>
            </a:extLst>
          </p:cNvPr>
          <p:cNvPicPr>
            <a:picLocks noChangeAspect="1"/>
          </p:cNvPicPr>
          <p:nvPr/>
        </p:nvPicPr>
        <p:blipFill>
          <a:blip r:embed="rId9"/>
          <a:stretch>
            <a:fillRect/>
          </a:stretch>
        </p:blipFill>
        <p:spPr>
          <a:xfrm>
            <a:off x="9528403" y="4387032"/>
            <a:ext cx="2393150" cy="1327761"/>
          </a:xfrm>
          <a:prstGeom prst="rect">
            <a:avLst/>
          </a:prstGeom>
        </p:spPr>
      </p:pic>
    </p:spTree>
    <p:extLst>
      <p:ext uri="{BB962C8B-B14F-4D97-AF65-F5344CB8AC3E}">
        <p14:creationId xmlns:p14="http://schemas.microsoft.com/office/powerpoint/2010/main" val="16801948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FB91-ADE0-9A39-1B8A-42E274A98828}"/>
              </a:ext>
            </a:extLst>
          </p:cNvPr>
          <p:cNvSpPr>
            <a:spLocks noGrp="1"/>
          </p:cNvSpPr>
          <p:nvPr>
            <p:ph type="title"/>
          </p:nvPr>
        </p:nvSpPr>
        <p:spPr/>
        <p:txBody>
          <a:bodyPr/>
          <a:lstStyle/>
          <a:p>
            <a:r>
              <a:rPr lang="en-US"/>
              <a:t>In Summary</a:t>
            </a:r>
          </a:p>
        </p:txBody>
      </p:sp>
      <p:graphicFrame>
        <p:nvGraphicFramePr>
          <p:cNvPr id="5" name="Content Placeholder 4">
            <a:extLst>
              <a:ext uri="{FF2B5EF4-FFF2-40B4-BE49-F238E27FC236}">
                <a16:creationId xmlns:a16="http://schemas.microsoft.com/office/drawing/2014/main" id="{34C672C6-738F-3296-F4F3-6024DE31AADF}"/>
              </a:ext>
            </a:extLst>
          </p:cNvPr>
          <p:cNvGraphicFramePr>
            <a:graphicFrameLocks/>
          </p:cNvGraphicFramePr>
          <p:nvPr>
            <p:extLst>
              <p:ext uri="{D42A27DB-BD31-4B8C-83A1-F6EECF244321}">
                <p14:modId xmlns:p14="http://schemas.microsoft.com/office/powerpoint/2010/main" val="40431666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5102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605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5B3080-0D4A-F669-6DA5-35D9F0DACF8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7395412" cy="6858000"/>
          </a:xfrm>
          <a:prstGeom prst="rect">
            <a:avLst/>
          </a:prstGeom>
        </p:spPr>
      </p:pic>
      <p:sp>
        <p:nvSpPr>
          <p:cNvPr id="4" name="Title 3">
            <a:extLst>
              <a:ext uri="{FF2B5EF4-FFF2-40B4-BE49-F238E27FC236}">
                <a16:creationId xmlns:a16="http://schemas.microsoft.com/office/drawing/2014/main" id="{52751923-9B66-417B-B8E5-A6533D8C8046}"/>
              </a:ext>
            </a:extLst>
          </p:cNvPr>
          <p:cNvSpPr>
            <a:spLocks noGrp="1"/>
          </p:cNvSpPr>
          <p:nvPr>
            <p:ph type="title"/>
          </p:nvPr>
        </p:nvSpPr>
        <p:spPr>
          <a:xfrm>
            <a:off x="7728154" y="427742"/>
            <a:ext cx="3625645" cy="1200329"/>
          </a:xfrm>
        </p:spPr>
        <p:txBody>
          <a:bodyPr wrap="square">
            <a:spAutoFit/>
          </a:bodyPr>
          <a:lstStyle/>
          <a:p>
            <a:r>
              <a:rPr lang="en-US" sz="4000" dirty="0"/>
              <a:t>Licensing Requirements</a:t>
            </a:r>
          </a:p>
        </p:txBody>
      </p:sp>
    </p:spTree>
    <p:extLst>
      <p:ext uri="{BB962C8B-B14F-4D97-AF65-F5344CB8AC3E}">
        <p14:creationId xmlns:p14="http://schemas.microsoft.com/office/powerpoint/2010/main" val="780266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0B8A0D9-3609-07CE-AA72-B9B2C0BEF465}"/>
              </a:ext>
            </a:extLst>
          </p:cNvPr>
          <p:cNvGraphicFramePr/>
          <p:nvPr>
            <p:extLst>
              <p:ext uri="{D42A27DB-BD31-4B8C-83A1-F6EECF244321}">
                <p14:modId xmlns:p14="http://schemas.microsoft.com/office/powerpoint/2010/main" val="2803490349"/>
              </p:ext>
            </p:extLst>
          </p:nvPr>
        </p:nvGraphicFramePr>
        <p:xfrm>
          <a:off x="5255953" y="61548"/>
          <a:ext cx="7330632" cy="609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B96B575-4BF7-5F81-2F60-276E9B07A7C0}"/>
              </a:ext>
            </a:extLst>
          </p:cNvPr>
          <p:cNvSpPr>
            <a:spLocks noGrp="1"/>
          </p:cNvSpPr>
          <p:nvPr>
            <p:ph type="title"/>
          </p:nvPr>
        </p:nvSpPr>
        <p:spPr>
          <a:xfrm>
            <a:off x="513736" y="448311"/>
            <a:ext cx="3733800" cy="1325563"/>
          </a:xfrm>
        </p:spPr>
        <p:txBody>
          <a:bodyPr wrap="square">
            <a:spAutoFit/>
          </a:bodyPr>
          <a:lstStyle/>
          <a:p>
            <a:r>
              <a:rPr lang="en-US" dirty="0"/>
              <a:t>Clinical Rotations</a:t>
            </a:r>
          </a:p>
        </p:txBody>
      </p:sp>
      <p:graphicFrame>
        <p:nvGraphicFramePr>
          <p:cNvPr id="8" name="Diagram 7">
            <a:extLst>
              <a:ext uri="{FF2B5EF4-FFF2-40B4-BE49-F238E27FC236}">
                <a16:creationId xmlns:a16="http://schemas.microsoft.com/office/drawing/2014/main" id="{E2409FED-ED9D-9793-5F2E-3C2B45B72DA5}"/>
              </a:ext>
            </a:extLst>
          </p:cNvPr>
          <p:cNvGraphicFramePr/>
          <p:nvPr>
            <p:extLst>
              <p:ext uri="{D42A27DB-BD31-4B8C-83A1-F6EECF244321}">
                <p14:modId xmlns:p14="http://schemas.microsoft.com/office/powerpoint/2010/main" val="1222850660"/>
              </p:ext>
            </p:extLst>
          </p:nvPr>
        </p:nvGraphicFramePr>
        <p:xfrm>
          <a:off x="3503031" y="1111093"/>
          <a:ext cx="1752922" cy="50445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83752919"/>
      </p:ext>
    </p:extLst>
  </p:cSld>
  <p:clrMapOvr>
    <a:masterClrMapping/>
  </p:clrMapOvr>
</p:sld>
</file>

<file path=ppt/theme/theme1.xml><?xml version="1.0" encoding="utf-8"?>
<a:theme xmlns:a="http://schemas.openxmlformats.org/drawingml/2006/main" name="AAFP">
  <a:themeElements>
    <a:clrScheme name="AAFP">
      <a:dk1>
        <a:sysClr val="windowText" lastClr="000000"/>
      </a:dk1>
      <a:lt1>
        <a:sysClr val="window" lastClr="FFFFFF"/>
      </a:lt1>
      <a:dk2>
        <a:srgbClr val="44546A"/>
      </a:dk2>
      <a:lt2>
        <a:srgbClr val="E7E6E6"/>
      </a:lt2>
      <a:accent1>
        <a:srgbClr val="4472C4"/>
      </a:accent1>
      <a:accent2>
        <a:srgbClr val="F7901E"/>
      </a:accent2>
      <a:accent3>
        <a:srgbClr val="474C55"/>
      </a:accent3>
      <a:accent4>
        <a:srgbClr val="FFC000"/>
      </a:accent4>
      <a:accent5>
        <a:srgbClr val="008FB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FP" id="{F9E6D068-A0E5-4BAC-9EC9-BCFA0E0972A3}" vid="{00CE1E39-BE67-43AA-A9F4-D31941681F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CC75EC39AE7A40AA95D648F4FA26C1" ma:contentTypeVersion="15" ma:contentTypeDescription="Create a new document." ma:contentTypeScope="" ma:versionID="fea36aa4ca067e421eeff983b726e2fb">
  <xsd:schema xmlns:xsd="http://www.w3.org/2001/XMLSchema" xmlns:xs="http://www.w3.org/2001/XMLSchema" xmlns:p="http://schemas.microsoft.com/office/2006/metadata/properties" xmlns:ns2="1fce3d7d-2a57-4931-a9ad-3835514ccbbf" xmlns:ns3="7c4ee0a6-d59a-46e9-a179-f8646db3f753" targetNamespace="http://schemas.microsoft.com/office/2006/metadata/properties" ma:root="true" ma:fieldsID="afbe20855171129ec02bb6784ffe7fa8" ns2:_="" ns3:_="">
    <xsd:import namespace="1fce3d7d-2a57-4931-a9ad-3835514ccbbf"/>
    <xsd:import namespace="7c4ee0a6-d59a-46e9-a179-f8646db3f7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ce3d7d-2a57-4931-a9ad-3835514cc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755e86-b6d7-493a-8939-31b0d5785f5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4ee0a6-d59a-46e9-a179-f8646db3f75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e5fcffe-3339-45dc-aa0b-1b0de35301b3}" ma:internalName="TaxCatchAll" ma:showField="CatchAllData" ma:web="7c4ee0a6-d59a-46e9-a179-f8646db3f75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1A3FA3-FAE0-4EE7-82DA-EE2F39B67732}"/>
</file>

<file path=customXml/itemProps2.xml><?xml version="1.0" encoding="utf-8"?>
<ds:datastoreItem xmlns:ds="http://schemas.openxmlformats.org/officeDocument/2006/customXml" ds:itemID="{33D94471-E4A1-4339-B206-148060B86935}"/>
</file>

<file path=docProps/app.xml><?xml version="1.0" encoding="utf-8"?>
<Properties xmlns="http://schemas.openxmlformats.org/officeDocument/2006/extended-properties" xmlns:vt="http://schemas.openxmlformats.org/officeDocument/2006/docPropsVTypes">
  <Template>AAFP</Template>
  <TotalTime>0</TotalTime>
  <Words>6098</Words>
  <Application>Microsoft Office PowerPoint</Application>
  <PresentationFormat>Widescreen</PresentationFormat>
  <Paragraphs>632</Paragraphs>
  <Slides>75</Slides>
  <Notes>38</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Arial Narrow</vt:lpstr>
      <vt:lpstr>Calibri</vt:lpstr>
      <vt:lpstr>Courier New</vt:lpstr>
      <vt:lpstr>Wingdings</vt:lpstr>
      <vt:lpstr>WordVisi_MSFontService</vt:lpstr>
      <vt:lpstr>AAFP</vt:lpstr>
      <vt:lpstr>The Educational Path  to Family Medicine</vt:lpstr>
      <vt:lpstr>Learning Objectives</vt:lpstr>
      <vt:lpstr>PowerPoint Presentation</vt:lpstr>
      <vt:lpstr>PowerPoint Presentation</vt:lpstr>
      <vt:lpstr>Medical School</vt:lpstr>
      <vt:lpstr>Overview of Medical School Timeline</vt:lpstr>
      <vt:lpstr>Medical School Exams</vt:lpstr>
      <vt:lpstr>Licensing Requirements</vt:lpstr>
      <vt:lpstr>Clinical Rotations</vt:lpstr>
      <vt:lpstr>Specialty Considerations</vt:lpstr>
      <vt:lpstr>PowerPoint Presentation</vt:lpstr>
      <vt:lpstr>Family Medicine Match Trends 2003-2023</vt:lpstr>
      <vt:lpstr>PowerPoint Presentation</vt:lpstr>
      <vt:lpstr>PowerPoint Presentation</vt:lpstr>
      <vt:lpstr>International Medical Graduates</vt:lpstr>
      <vt:lpstr>PowerPoint Presentation</vt:lpstr>
      <vt:lpstr>Finding the Right Residency Program</vt:lpstr>
      <vt:lpstr>PowerPoint Presentation</vt:lpstr>
      <vt:lpstr>PowerPoint Presentation</vt:lpstr>
      <vt:lpstr>Seven Do’s of Residency Selection</vt:lpstr>
      <vt:lpstr>PowerPoint Presentation</vt:lpstr>
      <vt:lpstr>PowerPoint Presentation</vt:lpstr>
      <vt:lpstr>2023-24  Strolling Through the Match Guidebook</vt:lpstr>
      <vt:lpstr>PowerPoint Presentation</vt:lpstr>
      <vt:lpstr>Wellbeing During Interview Season</vt:lpstr>
      <vt:lpstr>Residency</vt:lpstr>
      <vt:lpstr>PowerPoint Presentation</vt:lpstr>
      <vt:lpstr>Overview of Residency Timeline</vt:lpstr>
      <vt:lpstr>PowerPoint Presentation</vt:lpstr>
      <vt:lpstr>ACGME FM Updates</vt:lpstr>
      <vt:lpstr>Training in Family Medicine</vt:lpstr>
      <vt:lpstr>PowerPoint Presentation</vt:lpstr>
      <vt:lpstr>PowerPoint Presentation</vt:lpstr>
      <vt:lpstr>PowerPoint Presentation</vt:lpstr>
      <vt:lpstr>PowerPoint Presentation</vt:lpstr>
      <vt:lpstr>PowerPoint Presentation</vt:lpstr>
      <vt:lpstr>AAFP Advocacy to Strengthen the Workforce</vt:lpstr>
      <vt:lpstr>Expand and support high-quality family medicine GME positions</vt:lpstr>
      <vt:lpstr>After Residency…now what?</vt:lpstr>
      <vt:lpstr>I know what I want. Now what?</vt:lpstr>
      <vt:lpstr>Resident Employment Preparation</vt:lpstr>
      <vt:lpstr>After Residency</vt:lpstr>
      <vt:lpstr>Practice Settings</vt:lpstr>
      <vt:lpstr>Practice Options</vt:lpstr>
      <vt:lpstr>Employment Profile</vt:lpstr>
      <vt:lpstr>2022 Average Starting Salaries for Family Medicine</vt:lpstr>
      <vt:lpstr>Types of Physician Compensation Structures, 2022</vt:lpstr>
      <vt:lpstr>Common Bonus Metrics</vt:lpstr>
      <vt:lpstr>Who we are…</vt:lpstr>
      <vt:lpstr>Meet Family Physicians</vt:lpstr>
      <vt:lpstr>AAFP Member Survey Results</vt:lpstr>
      <vt:lpstr>Regina Benjamin, MD, MBA</vt:lpstr>
      <vt:lpstr>Shannon Barkley, MD, MPH</vt:lpstr>
      <vt:lpstr>David Barbe, MD, MHA</vt:lpstr>
      <vt:lpstr>Anita Ravi, MD, MPH, MSHP</vt:lpstr>
      <vt:lpstr>Jay Siwek, MD</vt:lpstr>
      <vt:lpstr>Viviana Sandra Martinez-Bianchi, MD</vt:lpstr>
      <vt:lpstr>Thomas Allen Cornwell, MD </vt:lpstr>
      <vt:lpstr>Isabel Lowell, MD</vt:lpstr>
      <vt:lpstr>Barry Kerzin, MD</vt:lpstr>
      <vt:lpstr>M. Norman Oliver, MD, MA</vt:lpstr>
      <vt:lpstr>Kent Brantly, MD</vt:lpstr>
      <vt:lpstr>Ashwin Rao, MD</vt:lpstr>
      <vt:lpstr>Mark Ryan, MD, FAAFP</vt:lpstr>
      <vt:lpstr>Javier F. Sevilla-Martir, MD</vt:lpstr>
      <vt:lpstr>Beverly Flowers Jordan, MD, FAAFP</vt:lpstr>
      <vt:lpstr>DeVry C. Anderson, MD</vt:lpstr>
      <vt:lpstr>Joane G. Baumer, MD</vt:lpstr>
      <vt:lpstr>Marc Price, DO</vt:lpstr>
      <vt:lpstr>Sarah C. Nosal, MD, FAAFP</vt:lpstr>
      <vt:lpstr>How the AAFP Invests in You</vt:lpstr>
      <vt:lpstr>PPPLEWAAT</vt:lpstr>
      <vt:lpstr>Join us!</vt:lpstr>
      <vt:lpstr>In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Educational Path  to Family Medicine</dc:title>
  <dc:creator/>
  <cp:lastModifiedBy/>
  <cp:revision>5</cp:revision>
  <dcterms:created xsi:type="dcterms:W3CDTF">2023-09-26T15:07:35Z</dcterms:created>
  <dcterms:modified xsi:type="dcterms:W3CDTF">2024-02-20T19:05:38Z</dcterms:modified>
</cp:coreProperties>
</file>