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4"/>
  </p:sldMasterIdLst>
  <p:notesMasterIdLst>
    <p:notesMasterId r:id="rId36"/>
  </p:notesMasterIdLst>
  <p:handoutMasterIdLst>
    <p:handoutMasterId r:id="rId37"/>
  </p:handoutMasterIdLst>
  <p:sldIdLst>
    <p:sldId id="280" r:id="rId5"/>
    <p:sldId id="279" r:id="rId6"/>
    <p:sldId id="349" r:id="rId7"/>
    <p:sldId id="291" r:id="rId8"/>
    <p:sldId id="297" r:id="rId9"/>
    <p:sldId id="304" r:id="rId10"/>
    <p:sldId id="313" r:id="rId11"/>
    <p:sldId id="314" r:id="rId12"/>
    <p:sldId id="321" r:id="rId13"/>
    <p:sldId id="309" r:id="rId14"/>
    <p:sldId id="308" r:id="rId15"/>
    <p:sldId id="302" r:id="rId16"/>
    <p:sldId id="316" r:id="rId17"/>
    <p:sldId id="315" r:id="rId18"/>
    <p:sldId id="311" r:id="rId19"/>
    <p:sldId id="299" r:id="rId20"/>
    <p:sldId id="298" r:id="rId21"/>
    <p:sldId id="300" r:id="rId22"/>
    <p:sldId id="327" r:id="rId23"/>
    <p:sldId id="326" r:id="rId24"/>
    <p:sldId id="350" r:id="rId25"/>
    <p:sldId id="341" r:id="rId26"/>
    <p:sldId id="340" r:id="rId27"/>
    <p:sldId id="344" r:id="rId28"/>
    <p:sldId id="301" r:id="rId29"/>
    <p:sldId id="342" r:id="rId30"/>
    <p:sldId id="351" r:id="rId31"/>
    <p:sldId id="346" r:id="rId32"/>
    <p:sldId id="352" r:id="rId33"/>
    <p:sldId id="353"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DD413-C653-0DAC-F864-CCE134459EAD}" name="Sara Davis" initials="SD" userId="S::sdavis@aafp.org::ba05cc6e-4e91-4302-8fb7-dcd4b6a19477" providerId="AD"/>
  <p188:author id="{5E7276DF-A62F-C737-B36E-11AEE4DF8325}" name="Guest User" initials="GU" userId="S::urn:spo:anon#dd95e7cd3980e3c4432c94111be47de49bf448264e395bc51c8705e34a07cf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6AC"/>
    <a:srgbClr val="ED7D31"/>
    <a:srgbClr val="474C55"/>
    <a:srgbClr val="FEFBF5"/>
    <a:srgbClr val="F7901E"/>
    <a:srgbClr val="62676B"/>
    <a:srgbClr val="2C8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p:restoredTop sz="87500" autoAdjust="0"/>
  </p:normalViewPr>
  <p:slideViewPr>
    <p:cSldViewPr snapToGrid="0">
      <p:cViewPr varScale="1">
        <p:scale>
          <a:sx n="84" d="100"/>
          <a:sy n="84" d="100"/>
        </p:scale>
        <p:origin x="971" y="53"/>
      </p:cViewPr>
      <p:guideLst/>
    </p:cSldViewPr>
  </p:slideViewPr>
  <p:notesTextViewPr>
    <p:cViewPr>
      <p:scale>
        <a:sx n="1" d="1"/>
        <a:sy n="1" d="1"/>
      </p:scale>
      <p:origin x="0" y="0"/>
    </p:cViewPr>
  </p:notesTextViewPr>
  <p:notesViewPr>
    <p:cSldViewPr snapToGrid="0">
      <p:cViewPr varScale="1">
        <p:scale>
          <a:sx n="108" d="100"/>
          <a:sy n="108" d="100"/>
        </p:scale>
        <p:origin x="36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davis\Desktop\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u="sng"/>
              <a:t>Determinants of Health</a:t>
            </a:r>
          </a:p>
        </c:rich>
      </c:tx>
      <c:layout>
        <c:manualLayout>
          <c:xMode val="edge"/>
          <c:yMode val="edge"/>
          <c:x val="0.30807355446507539"/>
          <c:y val="1.706581334613792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8324118241635265"/>
          <c:y val="0.22382978799646233"/>
          <c:w val="0.43693079798940521"/>
          <c:h val="0.72821796403055095"/>
        </c:manualLayout>
      </c:layout>
      <c:pie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2B52-45E4-84C6-CA9B82B3BC2C}"/>
              </c:ext>
            </c:extLst>
          </c:dPt>
          <c:dPt>
            <c:idx val="1"/>
            <c:bubble3D val="0"/>
            <c:spPr>
              <a:solidFill>
                <a:srgbClr val="62676B"/>
              </a:solidFill>
              <a:ln w="19050">
                <a:solidFill>
                  <a:schemeClr val="lt1"/>
                </a:solidFill>
              </a:ln>
              <a:effectLst/>
            </c:spPr>
            <c:extLst>
              <c:ext xmlns:c16="http://schemas.microsoft.com/office/drawing/2014/chart" uri="{C3380CC4-5D6E-409C-BE32-E72D297353CC}">
                <c16:uniqueId val="{00000003-2B52-45E4-84C6-CA9B82B3BC2C}"/>
              </c:ext>
            </c:extLst>
          </c:dPt>
          <c:dPt>
            <c:idx val="2"/>
            <c:bubble3D val="0"/>
            <c:spPr>
              <a:solidFill>
                <a:srgbClr val="2C86AC"/>
              </a:solidFill>
              <a:ln w="19050">
                <a:solidFill>
                  <a:schemeClr val="lt1"/>
                </a:solidFill>
              </a:ln>
              <a:effectLst/>
            </c:spPr>
            <c:extLst>
              <c:ext xmlns:c16="http://schemas.microsoft.com/office/drawing/2014/chart" uri="{C3380CC4-5D6E-409C-BE32-E72D297353CC}">
                <c16:uniqueId val="{00000005-2B52-45E4-84C6-CA9B82B3BC2C}"/>
              </c:ext>
            </c:extLst>
          </c:dPt>
          <c:dPt>
            <c:idx val="3"/>
            <c:bubble3D val="0"/>
            <c:spPr>
              <a:solidFill>
                <a:srgbClr val="A5A5A5"/>
              </a:solidFill>
              <a:ln w="19050">
                <a:solidFill>
                  <a:schemeClr val="lt1"/>
                </a:solidFill>
              </a:ln>
              <a:effectLst/>
            </c:spPr>
            <c:extLst>
              <c:ext xmlns:c16="http://schemas.microsoft.com/office/drawing/2014/chart" uri="{C3380CC4-5D6E-409C-BE32-E72D297353CC}">
                <c16:uniqueId val="{00000007-2B52-45E4-84C6-CA9B82B3BC2C}"/>
              </c:ext>
            </c:extLst>
          </c:dPt>
          <c:dPt>
            <c:idx val="4"/>
            <c:bubble3D val="0"/>
            <c:spPr>
              <a:solidFill>
                <a:srgbClr val="ED7D31">
                  <a:lumMod val="60000"/>
                  <a:lumOff val="40000"/>
                </a:srgbClr>
              </a:solidFill>
              <a:ln w="19050">
                <a:solidFill>
                  <a:schemeClr val="lt1"/>
                </a:solidFill>
              </a:ln>
              <a:effectLst/>
            </c:spPr>
            <c:extLst>
              <c:ext xmlns:c16="http://schemas.microsoft.com/office/drawing/2014/chart" uri="{C3380CC4-5D6E-409C-BE32-E72D297353CC}">
                <c16:uniqueId val="{00000009-2B52-45E4-84C6-CA9B82B3BC2C}"/>
              </c:ext>
            </c:extLst>
          </c:dPt>
          <c:dLbls>
            <c:dLbl>
              <c:idx val="0"/>
              <c:layout>
                <c:manualLayout>
                  <c:x val="7.5089582086431489E-2"/>
                  <c:y val="-4.26645333653448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52-45E4-84C6-CA9B82B3BC2C}"/>
                </c:ext>
              </c:extLst>
            </c:dLbl>
            <c:dLbl>
              <c:idx val="4"/>
              <c:layout>
                <c:manualLayout>
                  <c:x val="0"/>
                  <c:y val="3.697592891663215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52-45E4-84C6-CA9B82B3BC2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Sheet2!$B$46:$B$50</c:f>
              <c:strCache>
                <c:ptCount val="5"/>
                <c:pt idx="0">
                  <c:v>Social and Economic Factors</c:v>
                </c:pt>
                <c:pt idx="1">
                  <c:v>Genes and Biology</c:v>
                </c:pt>
                <c:pt idx="2">
                  <c:v>Physical Environment</c:v>
                </c:pt>
                <c:pt idx="3">
                  <c:v>Clinical Care</c:v>
                </c:pt>
                <c:pt idx="4">
                  <c:v>Health Behaviors</c:v>
                </c:pt>
              </c:strCache>
            </c:strRef>
          </c:cat>
          <c:val>
            <c:numRef>
              <c:f>Sheet2!$C$46:$C$50</c:f>
              <c:numCache>
                <c:formatCode>0%</c:formatCode>
                <c:ptCount val="5"/>
                <c:pt idx="0">
                  <c:v>0.4</c:v>
                </c:pt>
                <c:pt idx="1">
                  <c:v>0.1</c:v>
                </c:pt>
                <c:pt idx="2">
                  <c:v>0.1</c:v>
                </c:pt>
                <c:pt idx="3">
                  <c:v>0.1</c:v>
                </c:pt>
                <c:pt idx="4">
                  <c:v>0.3</c:v>
                </c:pt>
              </c:numCache>
            </c:numRef>
          </c:val>
          <c:extLst>
            <c:ext xmlns:c16="http://schemas.microsoft.com/office/drawing/2014/chart" uri="{C3380CC4-5D6E-409C-BE32-E72D297353CC}">
              <c16:uniqueId val="{0000000A-2B52-45E4-84C6-CA9B82B3BC2C}"/>
            </c:ext>
          </c:extLst>
        </c:ser>
        <c:dLbls>
          <c:showLegendKey val="0"/>
          <c:showVal val="0"/>
          <c:showCatName val="0"/>
          <c:showSerName val="0"/>
          <c:showPercent val="0"/>
          <c:showBubbleSize val="0"/>
          <c:showLeaderLines val="0"/>
        </c:dLbls>
        <c:firstSliceAng val="8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17AA2-BFE2-4C91-BE67-A9285C5D297A}" type="doc">
      <dgm:prSet loTypeId="urn:microsoft.com/office/officeart/2005/8/layout/process1" loCatId="process" qsTypeId="urn:microsoft.com/office/officeart/2005/8/quickstyle/simple4" qsCatId="simple" csTypeId="urn:microsoft.com/office/officeart/2005/8/colors/accent1_2" csCatId="accent1" phldr="1"/>
      <dgm:spPr/>
    </dgm:pt>
    <dgm:pt modelId="{47F44993-FD02-4C89-821B-CFBB043B3ABF}">
      <dgm:prSet phldrT="[Text]" custT="1"/>
      <dgm: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ctr">
            <a:buNone/>
          </a:pPr>
          <a:r>
            <a:rPr lang="en-US" sz="1800" dirty="0">
              <a:solidFill>
                <a:sysClr val="window" lastClr="FFFFFF"/>
              </a:solidFill>
              <a:latin typeface="Arial"/>
              <a:ea typeface="+mn-ea"/>
              <a:cs typeface="+mn-cs"/>
            </a:rPr>
            <a:t>External Forces</a:t>
          </a:r>
        </a:p>
      </dgm:t>
    </dgm:pt>
    <dgm:pt modelId="{5785ED2E-D754-4D18-9685-37E0678DCD3B}" type="parTrans" cxnId="{E8FFDAFC-246D-4EDC-97FC-61EC4A5798F2}">
      <dgm:prSet/>
      <dgm:spPr/>
      <dgm:t>
        <a:bodyPr/>
        <a:lstStyle/>
        <a:p>
          <a:endParaRPr lang="en-US"/>
        </a:p>
      </dgm:t>
    </dgm:pt>
    <dgm:pt modelId="{D3B6AE90-433A-4F9D-8B28-492253F6664E}" type="sibTrans" cxnId="{E8FFDAFC-246D-4EDC-97FC-61EC4A5798F2}">
      <dgm:prSet/>
      <dgm:spPr>
        <a:xfrm>
          <a:off x="1873444"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gm:spPr>
      <dgm:t>
        <a:bodyPr/>
        <a:lstStyle/>
        <a:p>
          <a:pPr>
            <a:buNone/>
          </a:pPr>
          <a:endParaRPr lang="en-US">
            <a:solidFill>
              <a:sysClr val="window" lastClr="FFFFFF"/>
            </a:solidFill>
            <a:latin typeface="Arial"/>
            <a:ea typeface="+mn-ea"/>
            <a:cs typeface="+mn-cs"/>
          </a:endParaRPr>
        </a:p>
      </dgm:t>
    </dgm:pt>
    <dgm:pt modelId="{739F096A-070E-4350-BD31-9A1B1B2B8965}">
      <dgm:prSet phldrT="[Text]" custT="1"/>
      <dgm: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History</a:t>
          </a:r>
        </a:p>
      </dgm:t>
    </dgm:pt>
    <dgm:pt modelId="{16467574-BAA6-473D-97B3-1EEADD9EF495}" type="parTrans" cxnId="{1C4B6D07-9B9F-41D8-A8A7-93D42F0BEF23}">
      <dgm:prSet/>
      <dgm:spPr/>
      <dgm:t>
        <a:bodyPr/>
        <a:lstStyle/>
        <a:p>
          <a:endParaRPr lang="en-US"/>
        </a:p>
      </dgm:t>
    </dgm:pt>
    <dgm:pt modelId="{6E708B98-44BC-4F61-A99A-04D41DD989A7}" type="sibTrans" cxnId="{1C4B6D07-9B9F-41D8-A8A7-93D42F0BEF23}">
      <dgm:prSet/>
      <dgm:spPr/>
      <dgm:t>
        <a:bodyPr/>
        <a:lstStyle/>
        <a:p>
          <a:endParaRPr lang="en-US"/>
        </a:p>
      </dgm:t>
    </dgm:pt>
    <dgm:pt modelId="{3EB1E106-D30C-4397-A800-7324A19D6C09}">
      <dgm:prSet phldrT="[Text]" custT="1"/>
      <dgm: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Financial Constraints</a:t>
          </a:r>
        </a:p>
      </dgm:t>
    </dgm:pt>
    <dgm:pt modelId="{F4405CA4-A18F-4237-85D6-B59E411DCA5A}" type="parTrans" cxnId="{9B9E0763-C0E4-435E-81F5-DF3B71CD4363}">
      <dgm:prSet/>
      <dgm:spPr/>
      <dgm:t>
        <a:bodyPr/>
        <a:lstStyle/>
        <a:p>
          <a:endParaRPr lang="en-US"/>
        </a:p>
      </dgm:t>
    </dgm:pt>
    <dgm:pt modelId="{F8D33412-381C-4584-885C-8C86496215F9}" type="sibTrans" cxnId="{9B9E0763-C0E4-435E-81F5-DF3B71CD4363}">
      <dgm:prSet/>
      <dgm:spPr/>
      <dgm:t>
        <a:bodyPr/>
        <a:lstStyle/>
        <a:p>
          <a:endParaRPr lang="en-US"/>
        </a:p>
      </dgm:t>
    </dgm:pt>
    <dgm:pt modelId="{CA46CC50-687D-4630-B835-E4E39E9F671A}">
      <dgm:prSet phldrT="[Text]" custT="1"/>
      <dgm: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Political Landscape</a:t>
          </a:r>
        </a:p>
      </dgm:t>
    </dgm:pt>
    <dgm:pt modelId="{C05A7793-A458-4288-BC75-D71AC589808F}" type="parTrans" cxnId="{4772F489-4F70-48A5-9CD7-55B2A88C9DF8}">
      <dgm:prSet/>
      <dgm:spPr/>
      <dgm:t>
        <a:bodyPr/>
        <a:lstStyle/>
        <a:p>
          <a:endParaRPr lang="en-US"/>
        </a:p>
      </dgm:t>
    </dgm:pt>
    <dgm:pt modelId="{2F75F56A-8C03-4E24-8F37-EEEE96C592E2}" type="sibTrans" cxnId="{4772F489-4F70-48A5-9CD7-55B2A88C9DF8}">
      <dgm:prSet/>
      <dgm:spPr/>
      <dgm:t>
        <a:bodyPr/>
        <a:lstStyle/>
        <a:p>
          <a:endParaRPr lang="en-US"/>
        </a:p>
      </dgm:t>
    </dgm:pt>
    <dgm:pt modelId="{21432099-0FA6-47AE-B8B0-E5D4D847C704}">
      <dgm:prSet phldrT="[Text]" custT="1"/>
      <dgm: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Socioeconomic Structure</a:t>
          </a:r>
        </a:p>
      </dgm:t>
    </dgm:pt>
    <dgm:pt modelId="{11B48E13-839A-4343-85D6-74A1F6570738}" type="parTrans" cxnId="{369F763B-0404-40D1-901D-845001B24430}">
      <dgm:prSet/>
      <dgm:spPr/>
      <dgm:t>
        <a:bodyPr/>
        <a:lstStyle/>
        <a:p>
          <a:endParaRPr lang="en-US"/>
        </a:p>
      </dgm:t>
    </dgm:pt>
    <dgm:pt modelId="{284A7FA5-72CD-4BCE-839D-1D81DED85D60}" type="sibTrans" cxnId="{369F763B-0404-40D1-901D-845001B24430}">
      <dgm:prSet/>
      <dgm:spPr/>
      <dgm:t>
        <a:bodyPr/>
        <a:lstStyle/>
        <a:p>
          <a:endParaRPr lang="en-US"/>
        </a:p>
      </dgm:t>
    </dgm:pt>
    <dgm:pt modelId="{5C7681AC-DBBB-47AC-A72C-09B0C2E02B35}">
      <dgm:prSet phldrT="[Text]" custT="1"/>
      <dgm: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Consumer Preferences</a:t>
          </a:r>
        </a:p>
      </dgm:t>
    </dgm:pt>
    <dgm:pt modelId="{5B9D8F59-236F-4A91-BFE1-CEB5E3F0EDCB}" type="parTrans" cxnId="{AAFD33A7-9707-4BD7-BE48-F1879A9910B0}">
      <dgm:prSet/>
      <dgm:spPr/>
      <dgm:t>
        <a:bodyPr/>
        <a:lstStyle/>
        <a:p>
          <a:endParaRPr lang="en-US"/>
        </a:p>
      </dgm:t>
    </dgm:pt>
    <dgm:pt modelId="{23083AAA-544E-4448-913E-B8F13AD9966F}" type="sibTrans" cxnId="{AAFD33A7-9707-4BD7-BE48-F1879A9910B0}">
      <dgm:prSet/>
      <dgm:spPr/>
      <dgm:t>
        <a:bodyPr/>
        <a:lstStyle/>
        <a:p>
          <a:endParaRPr lang="en-US"/>
        </a:p>
      </dgm:t>
    </dgm:pt>
    <dgm:pt modelId="{FF1B432A-EA70-4DF7-8EE6-C989743C7099}">
      <dgm:prSet phldrT="[Text]" custT="1"/>
      <dgm: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ctr">
            <a:buNone/>
          </a:pPr>
          <a:r>
            <a:rPr lang="en-US" sz="1800" dirty="0">
              <a:solidFill>
                <a:sysClr val="window" lastClr="FFFFFF"/>
              </a:solidFill>
              <a:latin typeface="Arial"/>
              <a:ea typeface="+mn-ea"/>
              <a:cs typeface="+mn-cs"/>
            </a:rPr>
            <a:t>Health Policy</a:t>
          </a:r>
        </a:p>
      </dgm:t>
    </dgm:pt>
    <dgm:pt modelId="{EAD505E8-EE98-44FB-9065-A194C542D557}" type="parTrans" cxnId="{A12206F2-7D69-468F-B317-70F2C70328AD}">
      <dgm:prSet/>
      <dgm:spPr/>
      <dgm:t>
        <a:bodyPr/>
        <a:lstStyle/>
        <a:p>
          <a:endParaRPr lang="en-US"/>
        </a:p>
      </dgm:t>
    </dgm:pt>
    <dgm:pt modelId="{786F6213-D583-4DC3-B203-123F3E9D3B0E}" type="sibTrans" cxnId="{A12206F2-7D69-468F-B317-70F2C70328AD}">
      <dgm:prSet/>
      <dgm:spPr>
        <a:xfrm>
          <a:off x="4250856"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gm:spPr>
      <dgm:t>
        <a:bodyPr/>
        <a:lstStyle/>
        <a:p>
          <a:pPr>
            <a:buNone/>
          </a:pPr>
          <a:endParaRPr lang="en-US">
            <a:solidFill>
              <a:sysClr val="window" lastClr="FFFFFF"/>
            </a:solidFill>
            <a:latin typeface="Arial"/>
            <a:ea typeface="+mn-ea"/>
            <a:cs typeface="+mn-cs"/>
          </a:endParaRPr>
        </a:p>
      </dgm:t>
    </dgm:pt>
    <dgm:pt modelId="{A40CFA56-FC9D-4EF6-88B2-EDA8B64E58B8}">
      <dgm:prSet phldrT="[Text]" custT="1"/>
      <dgm: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Funding</a:t>
          </a:r>
        </a:p>
      </dgm:t>
    </dgm:pt>
    <dgm:pt modelId="{8F5B7A3B-0784-4414-80AF-62409469C650}" type="parTrans" cxnId="{10164E27-9FE5-49E9-A924-0B8A57BB2990}">
      <dgm:prSet/>
      <dgm:spPr/>
      <dgm:t>
        <a:bodyPr/>
        <a:lstStyle/>
        <a:p>
          <a:endParaRPr lang="en-US"/>
        </a:p>
      </dgm:t>
    </dgm:pt>
    <dgm:pt modelId="{4CBED532-619E-4507-9237-F1E0582FF886}" type="sibTrans" cxnId="{10164E27-9FE5-49E9-A924-0B8A57BB2990}">
      <dgm:prSet/>
      <dgm:spPr/>
      <dgm:t>
        <a:bodyPr/>
        <a:lstStyle/>
        <a:p>
          <a:endParaRPr lang="en-US"/>
        </a:p>
      </dgm:t>
    </dgm:pt>
    <dgm:pt modelId="{CF8D9ACB-375A-460F-9563-64BE25B63832}">
      <dgm:prSet phldrT="[Text]" custT="1"/>
      <dgm: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Care Delivery</a:t>
          </a:r>
        </a:p>
      </dgm:t>
    </dgm:pt>
    <dgm:pt modelId="{C69F5C0E-5171-46AA-9D17-226DE1BD54F2}" type="parTrans" cxnId="{71EA5B78-FD21-41EA-B3FD-920DBACB4EE7}">
      <dgm:prSet/>
      <dgm:spPr/>
      <dgm:t>
        <a:bodyPr/>
        <a:lstStyle/>
        <a:p>
          <a:endParaRPr lang="en-US"/>
        </a:p>
      </dgm:t>
    </dgm:pt>
    <dgm:pt modelId="{56804218-23CE-441E-8F46-DD95365CFA6F}" type="sibTrans" cxnId="{71EA5B78-FD21-41EA-B3FD-920DBACB4EE7}">
      <dgm:prSet/>
      <dgm:spPr/>
      <dgm:t>
        <a:bodyPr/>
        <a:lstStyle/>
        <a:p>
          <a:endParaRPr lang="en-US"/>
        </a:p>
      </dgm:t>
    </dgm:pt>
    <dgm:pt modelId="{0C32ABDE-B67B-4DC0-AF00-BF5110B573C0}">
      <dgm:prSet phldrT="[Text]" custT="1"/>
      <dgm: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Reimbursement</a:t>
          </a:r>
        </a:p>
      </dgm:t>
    </dgm:pt>
    <dgm:pt modelId="{48B01482-ADE0-4FF9-9F01-3F7E43258995}" type="parTrans" cxnId="{DE8C1D91-4180-43B0-87A5-ACA9D425C3FB}">
      <dgm:prSet/>
      <dgm:spPr/>
      <dgm:t>
        <a:bodyPr/>
        <a:lstStyle/>
        <a:p>
          <a:endParaRPr lang="en-US"/>
        </a:p>
      </dgm:t>
    </dgm:pt>
    <dgm:pt modelId="{72E75710-502F-41DE-8E70-778ADE703671}" type="sibTrans" cxnId="{DE8C1D91-4180-43B0-87A5-ACA9D425C3FB}">
      <dgm:prSet/>
      <dgm:spPr/>
      <dgm:t>
        <a:bodyPr/>
        <a:lstStyle/>
        <a:p>
          <a:endParaRPr lang="en-US"/>
        </a:p>
      </dgm:t>
    </dgm:pt>
    <dgm:pt modelId="{D3B4C18A-D3F7-467D-A20D-78493EB07A51}">
      <dgm:prSet phldrT="[Text]" custT="1"/>
      <dgm: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Regulations</a:t>
          </a:r>
        </a:p>
      </dgm:t>
    </dgm:pt>
    <dgm:pt modelId="{C559BC31-663A-41A3-9FBA-960E36C7BFF4}" type="parTrans" cxnId="{DB70B997-F754-4E36-832E-B5A550CCC232}">
      <dgm:prSet/>
      <dgm:spPr/>
      <dgm:t>
        <a:bodyPr/>
        <a:lstStyle/>
        <a:p>
          <a:endParaRPr lang="en-US"/>
        </a:p>
      </dgm:t>
    </dgm:pt>
    <dgm:pt modelId="{D1CE6B11-D95E-4ADC-B3EA-DEDD53FBF3ED}" type="sibTrans" cxnId="{DB70B997-F754-4E36-832E-B5A550CCC232}">
      <dgm:prSet/>
      <dgm:spPr/>
      <dgm:t>
        <a:bodyPr/>
        <a:lstStyle/>
        <a:p>
          <a:endParaRPr lang="en-US"/>
        </a:p>
      </dgm:t>
    </dgm:pt>
    <dgm:pt modelId="{07B07D79-6B92-426F-BC8C-A799910116B5}">
      <dgm:prSet phldrT="[Text]" custT="1"/>
      <dgm: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Federal vs. State Policy</a:t>
          </a:r>
        </a:p>
      </dgm:t>
    </dgm:pt>
    <dgm:pt modelId="{2D7951A7-7B08-427F-A457-E83B038CFDB3}" type="parTrans" cxnId="{93AD6581-BE66-42DD-B46A-145A8D8399B3}">
      <dgm:prSet/>
      <dgm:spPr/>
      <dgm:t>
        <a:bodyPr/>
        <a:lstStyle/>
        <a:p>
          <a:endParaRPr lang="en-US"/>
        </a:p>
      </dgm:t>
    </dgm:pt>
    <dgm:pt modelId="{27F757C6-EBEA-48F1-BE2E-7347EABF9614}" type="sibTrans" cxnId="{93AD6581-BE66-42DD-B46A-145A8D8399B3}">
      <dgm:prSet/>
      <dgm:spPr/>
      <dgm:t>
        <a:bodyPr/>
        <a:lstStyle/>
        <a:p>
          <a:endParaRPr lang="en-US"/>
        </a:p>
      </dgm:t>
    </dgm:pt>
    <dgm:pt modelId="{A2DDAE9A-C0DB-4987-93D4-4B0BC3C0DB17}">
      <dgm:prSet phldrT="[Text]" custT="1"/>
      <dgm:spPr>
        <a:xfrm>
          <a:off x="4760301"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rtl="0">
            <a:buNone/>
          </a:pPr>
          <a:r>
            <a:rPr lang="en-US" sz="1800" dirty="0">
              <a:solidFill>
                <a:sysClr val="window" lastClr="FFFFFF"/>
              </a:solidFill>
              <a:latin typeface="Arial"/>
              <a:ea typeface="+mn-ea"/>
              <a:cs typeface="+mn-cs"/>
            </a:rPr>
            <a:t>Financing of the American Health Care System</a:t>
          </a:r>
        </a:p>
      </dgm:t>
    </dgm:pt>
    <dgm:pt modelId="{9296E39D-5208-4B8F-98EC-61A6F8A8C799}" type="parTrans" cxnId="{C62945EE-F18B-4FEB-8CAF-22A45D7C41DD}">
      <dgm:prSet/>
      <dgm:spPr/>
      <dgm:t>
        <a:bodyPr/>
        <a:lstStyle/>
        <a:p>
          <a:endParaRPr lang="en-US"/>
        </a:p>
      </dgm:t>
    </dgm:pt>
    <dgm:pt modelId="{7278D6DD-CB4C-432C-8162-2F19EA85780A}" type="sibTrans" cxnId="{C62945EE-F18B-4FEB-8CAF-22A45D7C41DD}">
      <dgm:prSet/>
      <dgm:spPr>
        <a:xfrm>
          <a:off x="6628268"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gm:spPr>
      <dgm:t>
        <a:bodyPr/>
        <a:lstStyle/>
        <a:p>
          <a:pPr>
            <a:buNone/>
          </a:pPr>
          <a:endParaRPr lang="en-US">
            <a:solidFill>
              <a:sysClr val="window" lastClr="FFFFFF"/>
            </a:solidFill>
            <a:latin typeface="Arial"/>
            <a:ea typeface="+mn-ea"/>
            <a:cs typeface="+mn-cs"/>
          </a:endParaRPr>
        </a:p>
      </dgm:t>
    </dgm:pt>
    <dgm:pt modelId="{BF16CD60-2C3A-4779-A72E-76C49714F3BD}">
      <dgm:prSet phldrT="[Text]" custT="1"/>
      <dgm:spPr>
        <a:xfrm>
          <a:off x="7137713"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buNone/>
          </a:pPr>
          <a:r>
            <a:rPr lang="en-US" sz="1800" dirty="0">
              <a:solidFill>
                <a:sysClr val="window" lastClr="FFFFFF"/>
              </a:solidFill>
              <a:latin typeface="Arial"/>
              <a:ea typeface="+mn-ea"/>
              <a:cs typeface="+mn-cs"/>
            </a:rPr>
            <a:t>Organization and Delivery of Medical Care</a:t>
          </a:r>
        </a:p>
      </dgm:t>
    </dgm:pt>
    <dgm:pt modelId="{8EB0C27E-1524-4675-8462-CF416A619403}" type="parTrans" cxnId="{84E2D298-B18C-43F5-804C-68A855E9ECCF}">
      <dgm:prSet/>
      <dgm:spPr/>
      <dgm:t>
        <a:bodyPr/>
        <a:lstStyle/>
        <a:p>
          <a:endParaRPr lang="en-US"/>
        </a:p>
      </dgm:t>
    </dgm:pt>
    <dgm:pt modelId="{720FCDF7-5E4C-4D5F-BEF9-F9A7BEBD84B9}" type="sibTrans" cxnId="{84E2D298-B18C-43F5-804C-68A855E9ECCF}">
      <dgm:prSet/>
      <dgm:spPr>
        <a:xfrm>
          <a:off x="9005680"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gm:spPr>
      <dgm:t>
        <a:bodyPr/>
        <a:lstStyle/>
        <a:p>
          <a:pPr>
            <a:buNone/>
          </a:pPr>
          <a:endParaRPr lang="en-US">
            <a:solidFill>
              <a:sysClr val="window" lastClr="FFFFFF"/>
            </a:solidFill>
            <a:latin typeface="Arial"/>
            <a:ea typeface="+mn-ea"/>
            <a:cs typeface="+mn-cs"/>
          </a:endParaRPr>
        </a:p>
      </dgm:t>
    </dgm:pt>
    <dgm:pt modelId="{AF6A935B-2932-4C2E-99D8-862079614056}">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ctr">
            <a:buNone/>
          </a:pPr>
          <a:r>
            <a:rPr lang="en-US" sz="1800" dirty="0">
              <a:solidFill>
                <a:sysClr val="window" lastClr="FFFFFF"/>
              </a:solidFill>
              <a:latin typeface="Arial"/>
              <a:ea typeface="+mn-ea"/>
              <a:cs typeface="+mn-cs"/>
            </a:rPr>
            <a:t>Outcomes</a:t>
          </a:r>
        </a:p>
      </dgm:t>
    </dgm:pt>
    <dgm:pt modelId="{9E768639-7F59-43F7-9D5C-AD67E15DB0EA}" type="parTrans" cxnId="{8B669166-7BC3-47AA-834C-1BFD8403986A}">
      <dgm:prSet/>
      <dgm:spPr/>
      <dgm:t>
        <a:bodyPr/>
        <a:lstStyle/>
        <a:p>
          <a:endParaRPr lang="en-US"/>
        </a:p>
      </dgm:t>
    </dgm:pt>
    <dgm:pt modelId="{99C7BC71-4F9F-4552-B8AA-D3398A5237FD}" type="sibTrans" cxnId="{8B669166-7BC3-47AA-834C-1BFD8403986A}">
      <dgm:prSet/>
      <dgm:spPr/>
      <dgm:t>
        <a:bodyPr/>
        <a:lstStyle/>
        <a:p>
          <a:endParaRPr lang="en-US"/>
        </a:p>
      </dgm:t>
    </dgm:pt>
    <dgm:pt modelId="{E2724A15-BDFC-4BC4-AB57-D9D5B634CFB6}">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Health Status</a:t>
          </a:r>
        </a:p>
      </dgm:t>
    </dgm:pt>
    <dgm:pt modelId="{17DF00F6-ED1F-41AF-B52C-0029BDEB2EFD}" type="parTrans" cxnId="{622666A3-5CD9-4E12-836D-BA288C60B1AD}">
      <dgm:prSet/>
      <dgm:spPr/>
      <dgm:t>
        <a:bodyPr/>
        <a:lstStyle/>
        <a:p>
          <a:endParaRPr lang="en-US"/>
        </a:p>
      </dgm:t>
    </dgm:pt>
    <dgm:pt modelId="{F4061793-814F-4406-BA85-1CF61633FB66}" type="sibTrans" cxnId="{622666A3-5CD9-4E12-836D-BA288C60B1AD}">
      <dgm:prSet/>
      <dgm:spPr/>
      <dgm:t>
        <a:bodyPr/>
        <a:lstStyle/>
        <a:p>
          <a:endParaRPr lang="en-US"/>
        </a:p>
      </dgm:t>
    </dgm:pt>
    <dgm:pt modelId="{2B32F7A8-5C32-4AFB-BA55-9245CAC19B21}">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Access</a:t>
          </a:r>
        </a:p>
      </dgm:t>
    </dgm:pt>
    <dgm:pt modelId="{7BF695F8-2414-4967-9812-EFE7A3BE468F}" type="parTrans" cxnId="{3BB1CE7B-F8D6-4783-9F86-C67A153476BB}">
      <dgm:prSet/>
      <dgm:spPr/>
      <dgm:t>
        <a:bodyPr/>
        <a:lstStyle/>
        <a:p>
          <a:endParaRPr lang="en-US"/>
        </a:p>
      </dgm:t>
    </dgm:pt>
    <dgm:pt modelId="{249E4DD0-F8C5-4AA6-BD71-4885B0F3DDAA}" type="sibTrans" cxnId="{3BB1CE7B-F8D6-4783-9F86-C67A153476BB}">
      <dgm:prSet/>
      <dgm:spPr/>
      <dgm:t>
        <a:bodyPr/>
        <a:lstStyle/>
        <a:p>
          <a:endParaRPr lang="en-US"/>
        </a:p>
      </dgm:t>
    </dgm:pt>
    <dgm:pt modelId="{A33F2549-6553-4A3F-8F84-8A8F21E5C36D}">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Quality</a:t>
          </a:r>
        </a:p>
      </dgm:t>
    </dgm:pt>
    <dgm:pt modelId="{84E40916-0D5A-48B3-88ED-79AFE1D08E65}" type="parTrans" cxnId="{FE71812D-E2CD-4DE5-8FC4-37B2A2345C89}">
      <dgm:prSet/>
      <dgm:spPr/>
      <dgm:t>
        <a:bodyPr/>
        <a:lstStyle/>
        <a:p>
          <a:endParaRPr lang="en-US"/>
        </a:p>
      </dgm:t>
    </dgm:pt>
    <dgm:pt modelId="{1FDA464B-056F-4EE1-923B-219698F15391}" type="sibTrans" cxnId="{FE71812D-E2CD-4DE5-8FC4-37B2A2345C89}">
      <dgm:prSet/>
      <dgm:spPr/>
      <dgm:t>
        <a:bodyPr/>
        <a:lstStyle/>
        <a:p>
          <a:endParaRPr lang="en-US"/>
        </a:p>
      </dgm:t>
    </dgm:pt>
    <dgm:pt modelId="{E88D31E2-8DC3-4966-9E82-8F950F2C4B43}">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Cost</a:t>
          </a:r>
        </a:p>
      </dgm:t>
    </dgm:pt>
    <dgm:pt modelId="{869DD96C-DF22-4C7E-A1FA-E5287526EE7C}" type="parTrans" cxnId="{6888A703-9FC1-42C3-889D-02B05E44FE6A}">
      <dgm:prSet/>
      <dgm:spPr/>
      <dgm:t>
        <a:bodyPr/>
        <a:lstStyle/>
        <a:p>
          <a:endParaRPr lang="en-US"/>
        </a:p>
      </dgm:t>
    </dgm:pt>
    <dgm:pt modelId="{3B4FFEF2-0308-4000-AB86-5D9593725654}" type="sibTrans" cxnId="{6888A703-9FC1-42C3-889D-02B05E44FE6A}">
      <dgm:prSet/>
      <dgm:spPr/>
      <dgm:t>
        <a:bodyPr/>
        <a:lstStyle/>
        <a:p>
          <a:endParaRPr lang="en-US"/>
        </a:p>
      </dgm:t>
    </dgm:pt>
    <dgm:pt modelId="{A27B3DC2-24A2-46BC-9EB4-A5AC42B7BC92}">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Equity</a:t>
          </a:r>
        </a:p>
      </dgm:t>
    </dgm:pt>
    <dgm:pt modelId="{7C42512F-84EA-49B5-8304-B5E2A3928893}" type="parTrans" cxnId="{FC841C1D-4E98-49F8-BB46-12FBD83941FC}">
      <dgm:prSet/>
      <dgm:spPr/>
      <dgm:t>
        <a:bodyPr/>
        <a:lstStyle/>
        <a:p>
          <a:endParaRPr lang="en-US"/>
        </a:p>
      </dgm:t>
    </dgm:pt>
    <dgm:pt modelId="{893F0309-875D-41D2-8615-FC150E317A8B}" type="sibTrans" cxnId="{FC841C1D-4E98-49F8-BB46-12FBD83941FC}">
      <dgm:prSet/>
      <dgm:spPr/>
      <dgm:t>
        <a:bodyPr/>
        <a:lstStyle/>
        <a:p>
          <a:endParaRPr lang="en-US"/>
        </a:p>
      </dgm:t>
    </dgm:pt>
    <dgm:pt modelId="{3B82BAA8-5B8E-414B-BC7B-DFA736F1FCB3}">
      <dgm:prSet phldrT="[Text]" custT="1"/>
      <dgm: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gm:spPr>
      <dgm:t>
        <a:bodyPr tIns="91440" anchor="t" anchorCtr="0"/>
        <a:lstStyle/>
        <a:p>
          <a:pPr algn="l">
            <a:buChar char="•"/>
          </a:pPr>
          <a:r>
            <a:rPr lang="en-US" sz="1400" dirty="0">
              <a:solidFill>
                <a:sysClr val="window" lastClr="FFFFFF"/>
              </a:solidFill>
              <a:latin typeface="Arial"/>
              <a:ea typeface="+mn-ea"/>
              <a:cs typeface="+mn-cs"/>
            </a:rPr>
            <a:t>Population Health</a:t>
          </a:r>
        </a:p>
      </dgm:t>
    </dgm:pt>
    <dgm:pt modelId="{A8C9D1F8-5F01-4FCF-AF8E-D066868A37B1}" type="parTrans" cxnId="{9E252282-3CF1-4FA8-97B9-5044298CE8C3}">
      <dgm:prSet/>
      <dgm:spPr/>
      <dgm:t>
        <a:bodyPr/>
        <a:lstStyle/>
        <a:p>
          <a:endParaRPr lang="en-US"/>
        </a:p>
      </dgm:t>
    </dgm:pt>
    <dgm:pt modelId="{D617FF54-C0AC-4144-BE18-B238207DA0B6}" type="sibTrans" cxnId="{9E252282-3CF1-4FA8-97B9-5044298CE8C3}">
      <dgm:prSet/>
      <dgm:spPr/>
      <dgm:t>
        <a:bodyPr/>
        <a:lstStyle/>
        <a:p>
          <a:endParaRPr lang="en-US"/>
        </a:p>
      </dgm:t>
    </dgm:pt>
    <dgm:pt modelId="{277C4DEF-6F94-4E34-9E46-25F759011662}" type="pres">
      <dgm:prSet presAssocID="{07217AA2-BFE2-4C91-BE67-A9285C5D297A}" presName="Name0" presStyleCnt="0">
        <dgm:presLayoutVars>
          <dgm:dir/>
          <dgm:resizeHandles val="exact"/>
        </dgm:presLayoutVars>
      </dgm:prSet>
      <dgm:spPr/>
    </dgm:pt>
    <dgm:pt modelId="{27238DF3-1418-4028-865A-25D65B96624E}" type="pres">
      <dgm:prSet presAssocID="{47F44993-FD02-4C89-821B-CFBB043B3ABF}" presName="node" presStyleLbl="node1" presStyleIdx="0" presStyleCnt="5">
        <dgm:presLayoutVars>
          <dgm:bulletEnabled val="1"/>
        </dgm:presLayoutVars>
      </dgm:prSet>
      <dgm:spPr/>
    </dgm:pt>
    <dgm:pt modelId="{759D7C50-C21A-4B29-9EB4-62923A86BB9A}" type="pres">
      <dgm:prSet presAssocID="{D3B6AE90-433A-4F9D-8B28-492253F6664E}" presName="sibTrans" presStyleLbl="sibTrans2D1" presStyleIdx="0" presStyleCnt="4"/>
      <dgm:spPr/>
    </dgm:pt>
    <dgm:pt modelId="{F5916754-4D83-421E-A66A-60B800A03FE0}" type="pres">
      <dgm:prSet presAssocID="{D3B6AE90-433A-4F9D-8B28-492253F6664E}" presName="connectorText" presStyleLbl="sibTrans2D1" presStyleIdx="0" presStyleCnt="4"/>
      <dgm:spPr/>
    </dgm:pt>
    <dgm:pt modelId="{39935000-CE50-4B63-AF03-270FD58DD466}" type="pres">
      <dgm:prSet presAssocID="{FF1B432A-EA70-4DF7-8EE6-C989743C7099}" presName="node" presStyleLbl="node1" presStyleIdx="1" presStyleCnt="5">
        <dgm:presLayoutVars>
          <dgm:bulletEnabled val="1"/>
        </dgm:presLayoutVars>
      </dgm:prSet>
      <dgm:spPr/>
    </dgm:pt>
    <dgm:pt modelId="{487E16C4-3A16-4BE2-B116-062F8212F407}" type="pres">
      <dgm:prSet presAssocID="{786F6213-D583-4DC3-B203-123F3E9D3B0E}" presName="sibTrans" presStyleLbl="sibTrans2D1" presStyleIdx="1" presStyleCnt="4"/>
      <dgm:spPr/>
    </dgm:pt>
    <dgm:pt modelId="{73260047-38E4-46A5-98DA-C2BEF3428A35}" type="pres">
      <dgm:prSet presAssocID="{786F6213-D583-4DC3-B203-123F3E9D3B0E}" presName="connectorText" presStyleLbl="sibTrans2D1" presStyleIdx="1" presStyleCnt="4"/>
      <dgm:spPr/>
    </dgm:pt>
    <dgm:pt modelId="{4895808D-8215-4BFB-9F49-AA4E33D94356}" type="pres">
      <dgm:prSet presAssocID="{A2DDAE9A-C0DB-4987-93D4-4B0BC3C0DB17}" presName="node" presStyleLbl="node1" presStyleIdx="2" presStyleCnt="5">
        <dgm:presLayoutVars>
          <dgm:bulletEnabled val="1"/>
        </dgm:presLayoutVars>
      </dgm:prSet>
      <dgm:spPr/>
    </dgm:pt>
    <dgm:pt modelId="{3E3A3536-9850-451B-A004-53215D731356}" type="pres">
      <dgm:prSet presAssocID="{7278D6DD-CB4C-432C-8162-2F19EA85780A}" presName="sibTrans" presStyleLbl="sibTrans2D1" presStyleIdx="2" presStyleCnt="4"/>
      <dgm:spPr/>
    </dgm:pt>
    <dgm:pt modelId="{DC842978-1600-4EA7-9D12-7E2359627BDA}" type="pres">
      <dgm:prSet presAssocID="{7278D6DD-CB4C-432C-8162-2F19EA85780A}" presName="connectorText" presStyleLbl="sibTrans2D1" presStyleIdx="2" presStyleCnt="4"/>
      <dgm:spPr/>
    </dgm:pt>
    <dgm:pt modelId="{AD1CCEB5-58F8-43D6-8897-84370C109A1A}" type="pres">
      <dgm:prSet presAssocID="{BF16CD60-2C3A-4779-A72E-76C49714F3BD}" presName="node" presStyleLbl="node1" presStyleIdx="3" presStyleCnt="5">
        <dgm:presLayoutVars>
          <dgm:bulletEnabled val="1"/>
        </dgm:presLayoutVars>
      </dgm:prSet>
      <dgm:spPr/>
    </dgm:pt>
    <dgm:pt modelId="{B579A292-3662-4CBF-A4B1-B1E60F9D5467}" type="pres">
      <dgm:prSet presAssocID="{720FCDF7-5E4C-4D5F-BEF9-F9A7BEBD84B9}" presName="sibTrans" presStyleLbl="sibTrans2D1" presStyleIdx="3" presStyleCnt="4"/>
      <dgm:spPr/>
    </dgm:pt>
    <dgm:pt modelId="{D65C2141-D0A3-45F8-BFBB-3780B6335956}" type="pres">
      <dgm:prSet presAssocID="{720FCDF7-5E4C-4D5F-BEF9-F9A7BEBD84B9}" presName="connectorText" presStyleLbl="sibTrans2D1" presStyleIdx="3" presStyleCnt="4"/>
      <dgm:spPr/>
    </dgm:pt>
    <dgm:pt modelId="{2328CB92-8B1C-49B2-8F1C-F330C4F85603}" type="pres">
      <dgm:prSet presAssocID="{AF6A935B-2932-4C2E-99D8-862079614056}" presName="node" presStyleLbl="node1" presStyleIdx="4" presStyleCnt="5">
        <dgm:presLayoutVars>
          <dgm:bulletEnabled val="1"/>
        </dgm:presLayoutVars>
      </dgm:prSet>
      <dgm:spPr/>
    </dgm:pt>
  </dgm:ptLst>
  <dgm:cxnLst>
    <dgm:cxn modelId="{6888A703-9FC1-42C3-889D-02B05E44FE6A}" srcId="{AF6A935B-2932-4C2E-99D8-862079614056}" destId="{E88D31E2-8DC3-4966-9E82-8F950F2C4B43}" srcOrd="3" destOrd="0" parTransId="{869DD96C-DF22-4C7E-A1FA-E5287526EE7C}" sibTransId="{3B4FFEF2-0308-4000-AB86-5D9593725654}"/>
    <dgm:cxn modelId="{1C4B6D07-9B9F-41D8-A8A7-93D42F0BEF23}" srcId="{47F44993-FD02-4C89-821B-CFBB043B3ABF}" destId="{739F096A-070E-4350-BD31-9A1B1B2B8965}" srcOrd="0" destOrd="0" parTransId="{16467574-BAA6-473D-97B3-1EEADD9EF495}" sibTransId="{6E708B98-44BC-4F61-A99A-04D41DD989A7}"/>
    <dgm:cxn modelId="{E6010F11-60F0-4F73-8361-3B34F2A551C9}" type="presOf" srcId="{3B82BAA8-5B8E-414B-BC7B-DFA736F1FCB3}" destId="{2328CB92-8B1C-49B2-8F1C-F330C4F85603}" srcOrd="0" destOrd="6" presId="urn:microsoft.com/office/officeart/2005/8/layout/process1"/>
    <dgm:cxn modelId="{4F66D718-6A3F-4649-AF42-BDFFDE8E7901}" type="presOf" srcId="{720FCDF7-5E4C-4D5F-BEF9-F9A7BEBD84B9}" destId="{D65C2141-D0A3-45F8-BFBB-3780B6335956}" srcOrd="1" destOrd="0" presId="urn:microsoft.com/office/officeart/2005/8/layout/process1"/>
    <dgm:cxn modelId="{FC841C1D-4E98-49F8-BB46-12FBD83941FC}" srcId="{AF6A935B-2932-4C2E-99D8-862079614056}" destId="{A27B3DC2-24A2-46BC-9EB4-A5AC42B7BC92}" srcOrd="4" destOrd="0" parTransId="{7C42512F-84EA-49B5-8304-B5E2A3928893}" sibTransId="{893F0309-875D-41D2-8615-FC150E317A8B}"/>
    <dgm:cxn modelId="{38969D24-FED8-46CE-92E2-4BDEE7FBDECA}" type="presOf" srcId="{7278D6DD-CB4C-432C-8162-2F19EA85780A}" destId="{DC842978-1600-4EA7-9D12-7E2359627BDA}" srcOrd="1" destOrd="0" presId="urn:microsoft.com/office/officeart/2005/8/layout/process1"/>
    <dgm:cxn modelId="{10164E27-9FE5-49E9-A924-0B8A57BB2990}" srcId="{FF1B432A-EA70-4DF7-8EE6-C989743C7099}" destId="{A40CFA56-FC9D-4EF6-88B2-EDA8B64E58B8}" srcOrd="0" destOrd="0" parTransId="{8F5B7A3B-0784-4414-80AF-62409469C650}" sibTransId="{4CBED532-619E-4507-9237-F1E0582FF886}"/>
    <dgm:cxn modelId="{EA278127-7881-4C34-988D-F9F87CC643CB}" type="presOf" srcId="{5C7681AC-DBBB-47AC-A72C-09B0C2E02B35}" destId="{27238DF3-1418-4028-865A-25D65B96624E}" srcOrd="0" destOrd="5" presId="urn:microsoft.com/office/officeart/2005/8/layout/process1"/>
    <dgm:cxn modelId="{31E28B2B-5852-4A2F-9635-28FECA5351F7}" type="presOf" srcId="{739F096A-070E-4350-BD31-9A1B1B2B8965}" destId="{27238DF3-1418-4028-865A-25D65B96624E}" srcOrd="0" destOrd="1" presId="urn:microsoft.com/office/officeart/2005/8/layout/process1"/>
    <dgm:cxn modelId="{FE71812D-E2CD-4DE5-8FC4-37B2A2345C89}" srcId="{AF6A935B-2932-4C2E-99D8-862079614056}" destId="{A33F2549-6553-4A3F-8F84-8A8F21E5C36D}" srcOrd="2" destOrd="0" parTransId="{84E40916-0D5A-48B3-88ED-79AFE1D08E65}" sibTransId="{1FDA464B-056F-4EE1-923B-219698F15391}"/>
    <dgm:cxn modelId="{92AA7D35-5D1B-4F0A-8CFD-5D2E0211976E}" type="presOf" srcId="{AF6A935B-2932-4C2E-99D8-862079614056}" destId="{2328CB92-8B1C-49B2-8F1C-F330C4F85603}" srcOrd="0" destOrd="0" presId="urn:microsoft.com/office/officeart/2005/8/layout/process1"/>
    <dgm:cxn modelId="{369F763B-0404-40D1-901D-845001B24430}" srcId="{47F44993-FD02-4C89-821B-CFBB043B3ABF}" destId="{21432099-0FA6-47AE-B8B0-E5D4D847C704}" srcOrd="3" destOrd="0" parTransId="{11B48E13-839A-4343-85D6-74A1F6570738}" sibTransId="{284A7FA5-72CD-4BCE-839D-1D81DED85D60}"/>
    <dgm:cxn modelId="{AB179B5E-C7B4-4FD8-836E-2102F42A2AB9}" type="presOf" srcId="{CA46CC50-687D-4630-B835-E4E39E9F671A}" destId="{27238DF3-1418-4028-865A-25D65B96624E}" srcOrd="0" destOrd="3" presId="urn:microsoft.com/office/officeart/2005/8/layout/process1"/>
    <dgm:cxn modelId="{9B9E0763-C0E4-435E-81F5-DF3B71CD4363}" srcId="{47F44993-FD02-4C89-821B-CFBB043B3ABF}" destId="{3EB1E106-D30C-4397-A800-7324A19D6C09}" srcOrd="1" destOrd="0" parTransId="{F4405CA4-A18F-4237-85D6-B59E411DCA5A}" sibTransId="{F8D33412-381C-4584-885C-8C86496215F9}"/>
    <dgm:cxn modelId="{BC763445-5E19-4ACB-8D80-E04293275F72}" type="presOf" srcId="{786F6213-D583-4DC3-B203-123F3E9D3B0E}" destId="{73260047-38E4-46A5-98DA-C2BEF3428A35}" srcOrd="1" destOrd="0" presId="urn:microsoft.com/office/officeart/2005/8/layout/process1"/>
    <dgm:cxn modelId="{8B669166-7BC3-47AA-834C-1BFD8403986A}" srcId="{07217AA2-BFE2-4C91-BE67-A9285C5D297A}" destId="{AF6A935B-2932-4C2E-99D8-862079614056}" srcOrd="4" destOrd="0" parTransId="{9E768639-7F59-43F7-9D5C-AD67E15DB0EA}" sibTransId="{99C7BC71-4F9F-4552-B8AA-D3398A5237FD}"/>
    <dgm:cxn modelId="{30780068-0366-46C4-A92B-E1B83D5B2C66}" type="presOf" srcId="{BF16CD60-2C3A-4779-A72E-76C49714F3BD}" destId="{AD1CCEB5-58F8-43D6-8897-84370C109A1A}" srcOrd="0" destOrd="0" presId="urn:microsoft.com/office/officeart/2005/8/layout/process1"/>
    <dgm:cxn modelId="{F0E22B4A-6DAD-490D-B2DB-723B84B55003}" type="presOf" srcId="{07B07D79-6B92-426F-BC8C-A799910116B5}" destId="{39935000-CE50-4B63-AF03-270FD58DD466}" srcOrd="0" destOrd="5" presId="urn:microsoft.com/office/officeart/2005/8/layout/process1"/>
    <dgm:cxn modelId="{D6560E6E-96BE-407D-B0DD-F4EC783BF366}" type="presOf" srcId="{0C32ABDE-B67B-4DC0-AF00-BF5110B573C0}" destId="{39935000-CE50-4B63-AF03-270FD58DD466}" srcOrd="0" destOrd="3" presId="urn:microsoft.com/office/officeart/2005/8/layout/process1"/>
    <dgm:cxn modelId="{E2A92D71-9A3C-49C8-B86D-1669DACE8BBB}" type="presOf" srcId="{21432099-0FA6-47AE-B8B0-E5D4D847C704}" destId="{27238DF3-1418-4028-865A-25D65B96624E}" srcOrd="0" destOrd="4" presId="urn:microsoft.com/office/officeart/2005/8/layout/process1"/>
    <dgm:cxn modelId="{1F45EF73-4E5F-4675-B3C4-BCA07E68A38F}" type="presOf" srcId="{A27B3DC2-24A2-46BC-9EB4-A5AC42B7BC92}" destId="{2328CB92-8B1C-49B2-8F1C-F330C4F85603}" srcOrd="0" destOrd="5" presId="urn:microsoft.com/office/officeart/2005/8/layout/process1"/>
    <dgm:cxn modelId="{0CE79576-10E0-4D31-94DB-2A6A4735A1D1}" type="presOf" srcId="{FF1B432A-EA70-4DF7-8EE6-C989743C7099}" destId="{39935000-CE50-4B63-AF03-270FD58DD466}" srcOrd="0" destOrd="0" presId="urn:microsoft.com/office/officeart/2005/8/layout/process1"/>
    <dgm:cxn modelId="{71EA5B78-FD21-41EA-B3FD-920DBACB4EE7}" srcId="{FF1B432A-EA70-4DF7-8EE6-C989743C7099}" destId="{CF8D9ACB-375A-460F-9563-64BE25B63832}" srcOrd="1" destOrd="0" parTransId="{C69F5C0E-5171-46AA-9D17-226DE1BD54F2}" sibTransId="{56804218-23CE-441E-8F46-DD95365CFA6F}"/>
    <dgm:cxn modelId="{62CC7C78-DB87-4280-A5DE-6F38BABCD9D4}" type="presOf" srcId="{D3B4C18A-D3F7-467D-A20D-78493EB07A51}" destId="{39935000-CE50-4B63-AF03-270FD58DD466}" srcOrd="0" destOrd="4" presId="urn:microsoft.com/office/officeart/2005/8/layout/process1"/>
    <dgm:cxn modelId="{6C4E5B7A-6BB5-483B-B068-45243ACBD4B0}" type="presOf" srcId="{3EB1E106-D30C-4397-A800-7324A19D6C09}" destId="{27238DF3-1418-4028-865A-25D65B96624E}" srcOrd="0" destOrd="2" presId="urn:microsoft.com/office/officeart/2005/8/layout/process1"/>
    <dgm:cxn modelId="{63B2AD7B-C9D9-4837-8A0F-C4E5E92A9F69}" type="presOf" srcId="{E2724A15-BDFC-4BC4-AB57-D9D5B634CFB6}" destId="{2328CB92-8B1C-49B2-8F1C-F330C4F85603}" srcOrd="0" destOrd="1" presId="urn:microsoft.com/office/officeart/2005/8/layout/process1"/>
    <dgm:cxn modelId="{3BB1CE7B-F8D6-4783-9F86-C67A153476BB}" srcId="{AF6A935B-2932-4C2E-99D8-862079614056}" destId="{2B32F7A8-5C32-4AFB-BA55-9245CAC19B21}" srcOrd="1" destOrd="0" parTransId="{7BF695F8-2414-4967-9812-EFE7A3BE468F}" sibTransId="{249E4DD0-F8C5-4AA6-BD71-4885B0F3DDAA}"/>
    <dgm:cxn modelId="{93AD6581-BE66-42DD-B46A-145A8D8399B3}" srcId="{FF1B432A-EA70-4DF7-8EE6-C989743C7099}" destId="{07B07D79-6B92-426F-BC8C-A799910116B5}" srcOrd="4" destOrd="0" parTransId="{2D7951A7-7B08-427F-A457-E83B038CFDB3}" sibTransId="{27F757C6-EBEA-48F1-BE2E-7347EABF9614}"/>
    <dgm:cxn modelId="{9E252282-3CF1-4FA8-97B9-5044298CE8C3}" srcId="{AF6A935B-2932-4C2E-99D8-862079614056}" destId="{3B82BAA8-5B8E-414B-BC7B-DFA736F1FCB3}" srcOrd="5" destOrd="0" parTransId="{A8C9D1F8-5F01-4FCF-AF8E-D066868A37B1}" sibTransId="{D617FF54-C0AC-4144-BE18-B238207DA0B6}"/>
    <dgm:cxn modelId="{4772F489-4F70-48A5-9CD7-55B2A88C9DF8}" srcId="{47F44993-FD02-4C89-821B-CFBB043B3ABF}" destId="{CA46CC50-687D-4630-B835-E4E39E9F671A}" srcOrd="2" destOrd="0" parTransId="{C05A7793-A458-4288-BC75-D71AC589808F}" sibTransId="{2F75F56A-8C03-4E24-8F37-EEEE96C592E2}"/>
    <dgm:cxn modelId="{DE8C1D91-4180-43B0-87A5-ACA9D425C3FB}" srcId="{FF1B432A-EA70-4DF7-8EE6-C989743C7099}" destId="{0C32ABDE-B67B-4DC0-AF00-BF5110B573C0}" srcOrd="2" destOrd="0" parTransId="{48B01482-ADE0-4FF9-9F01-3F7E43258995}" sibTransId="{72E75710-502F-41DE-8E70-778ADE703671}"/>
    <dgm:cxn modelId="{F7243E94-F9B0-45CC-AE62-5225B1AD7B75}" type="presOf" srcId="{07217AA2-BFE2-4C91-BE67-A9285C5D297A}" destId="{277C4DEF-6F94-4E34-9E46-25F759011662}" srcOrd="0" destOrd="0" presId="urn:microsoft.com/office/officeart/2005/8/layout/process1"/>
    <dgm:cxn modelId="{DB70B997-F754-4E36-832E-B5A550CCC232}" srcId="{FF1B432A-EA70-4DF7-8EE6-C989743C7099}" destId="{D3B4C18A-D3F7-467D-A20D-78493EB07A51}" srcOrd="3" destOrd="0" parTransId="{C559BC31-663A-41A3-9FBA-960E36C7BFF4}" sibTransId="{D1CE6B11-D95E-4ADC-B3EA-DEDD53FBF3ED}"/>
    <dgm:cxn modelId="{C592C298-2F8E-48FD-8B22-8EAF67A5276A}" type="presOf" srcId="{47F44993-FD02-4C89-821B-CFBB043B3ABF}" destId="{27238DF3-1418-4028-865A-25D65B96624E}" srcOrd="0" destOrd="0" presId="urn:microsoft.com/office/officeart/2005/8/layout/process1"/>
    <dgm:cxn modelId="{84E2D298-B18C-43F5-804C-68A855E9ECCF}" srcId="{07217AA2-BFE2-4C91-BE67-A9285C5D297A}" destId="{BF16CD60-2C3A-4779-A72E-76C49714F3BD}" srcOrd="3" destOrd="0" parTransId="{8EB0C27E-1524-4675-8462-CF416A619403}" sibTransId="{720FCDF7-5E4C-4D5F-BEF9-F9A7BEBD84B9}"/>
    <dgm:cxn modelId="{B98A6F9B-7073-4C93-B5E4-3AF1818A0B26}" type="presOf" srcId="{720FCDF7-5E4C-4D5F-BEF9-F9A7BEBD84B9}" destId="{B579A292-3662-4CBF-A4B1-B1E60F9D5467}" srcOrd="0" destOrd="0" presId="urn:microsoft.com/office/officeart/2005/8/layout/process1"/>
    <dgm:cxn modelId="{CDC06E9C-22D4-44AA-826A-2E1297EDF948}" type="presOf" srcId="{CF8D9ACB-375A-460F-9563-64BE25B63832}" destId="{39935000-CE50-4B63-AF03-270FD58DD466}" srcOrd="0" destOrd="2" presId="urn:microsoft.com/office/officeart/2005/8/layout/process1"/>
    <dgm:cxn modelId="{B1E948A2-336F-40A2-8F87-AA679BA335F7}" type="presOf" srcId="{A33F2549-6553-4A3F-8F84-8A8F21E5C36D}" destId="{2328CB92-8B1C-49B2-8F1C-F330C4F85603}" srcOrd="0" destOrd="3" presId="urn:microsoft.com/office/officeart/2005/8/layout/process1"/>
    <dgm:cxn modelId="{622666A3-5CD9-4E12-836D-BA288C60B1AD}" srcId="{AF6A935B-2932-4C2E-99D8-862079614056}" destId="{E2724A15-BDFC-4BC4-AB57-D9D5B634CFB6}" srcOrd="0" destOrd="0" parTransId="{17DF00F6-ED1F-41AF-B52C-0029BDEB2EFD}" sibTransId="{F4061793-814F-4406-BA85-1CF61633FB66}"/>
    <dgm:cxn modelId="{AAFD33A7-9707-4BD7-BE48-F1879A9910B0}" srcId="{47F44993-FD02-4C89-821B-CFBB043B3ABF}" destId="{5C7681AC-DBBB-47AC-A72C-09B0C2E02B35}" srcOrd="4" destOrd="0" parTransId="{5B9D8F59-236F-4A91-BFE1-CEB5E3F0EDCB}" sibTransId="{23083AAA-544E-4448-913E-B8F13AD9966F}"/>
    <dgm:cxn modelId="{D1B1B6AB-3A42-42A3-BC30-A027AC5D39B4}" type="presOf" srcId="{786F6213-D583-4DC3-B203-123F3E9D3B0E}" destId="{487E16C4-3A16-4BE2-B116-062F8212F407}" srcOrd="0" destOrd="0" presId="urn:microsoft.com/office/officeart/2005/8/layout/process1"/>
    <dgm:cxn modelId="{830C55B1-3A78-46B6-86B3-1C746C30693A}" type="presOf" srcId="{7278D6DD-CB4C-432C-8162-2F19EA85780A}" destId="{3E3A3536-9850-451B-A004-53215D731356}" srcOrd="0" destOrd="0" presId="urn:microsoft.com/office/officeart/2005/8/layout/process1"/>
    <dgm:cxn modelId="{8B5DEEC2-70F5-4C38-8C02-B96294C593DD}" type="presOf" srcId="{E88D31E2-8DC3-4966-9E82-8F950F2C4B43}" destId="{2328CB92-8B1C-49B2-8F1C-F330C4F85603}" srcOrd="0" destOrd="4" presId="urn:microsoft.com/office/officeart/2005/8/layout/process1"/>
    <dgm:cxn modelId="{AF3FE0C3-3257-420D-BECE-C29C0EAAE452}" type="presOf" srcId="{A40CFA56-FC9D-4EF6-88B2-EDA8B64E58B8}" destId="{39935000-CE50-4B63-AF03-270FD58DD466}" srcOrd="0" destOrd="1" presId="urn:microsoft.com/office/officeart/2005/8/layout/process1"/>
    <dgm:cxn modelId="{8AB30DC7-A9B7-439E-B63E-C9420934D58B}" type="presOf" srcId="{D3B6AE90-433A-4F9D-8B28-492253F6664E}" destId="{759D7C50-C21A-4B29-9EB4-62923A86BB9A}" srcOrd="0" destOrd="0" presId="urn:microsoft.com/office/officeart/2005/8/layout/process1"/>
    <dgm:cxn modelId="{F737CED1-4B03-42CF-8DC7-4228CB3AA383}" type="presOf" srcId="{D3B6AE90-433A-4F9D-8B28-492253F6664E}" destId="{F5916754-4D83-421E-A66A-60B800A03FE0}" srcOrd="1" destOrd="0" presId="urn:microsoft.com/office/officeart/2005/8/layout/process1"/>
    <dgm:cxn modelId="{9F15DED2-5F98-4635-9403-298BE77ED4DA}" type="presOf" srcId="{A2DDAE9A-C0DB-4987-93D4-4B0BC3C0DB17}" destId="{4895808D-8215-4BFB-9F49-AA4E33D94356}" srcOrd="0" destOrd="0" presId="urn:microsoft.com/office/officeart/2005/8/layout/process1"/>
    <dgm:cxn modelId="{B68DD1D3-B72F-451F-86BA-E443EA847E4F}" type="presOf" srcId="{2B32F7A8-5C32-4AFB-BA55-9245CAC19B21}" destId="{2328CB92-8B1C-49B2-8F1C-F330C4F85603}" srcOrd="0" destOrd="2" presId="urn:microsoft.com/office/officeart/2005/8/layout/process1"/>
    <dgm:cxn modelId="{C62945EE-F18B-4FEB-8CAF-22A45D7C41DD}" srcId="{07217AA2-BFE2-4C91-BE67-A9285C5D297A}" destId="{A2DDAE9A-C0DB-4987-93D4-4B0BC3C0DB17}" srcOrd="2" destOrd="0" parTransId="{9296E39D-5208-4B8F-98EC-61A6F8A8C799}" sibTransId="{7278D6DD-CB4C-432C-8162-2F19EA85780A}"/>
    <dgm:cxn modelId="{A12206F2-7D69-468F-B317-70F2C70328AD}" srcId="{07217AA2-BFE2-4C91-BE67-A9285C5D297A}" destId="{FF1B432A-EA70-4DF7-8EE6-C989743C7099}" srcOrd="1" destOrd="0" parTransId="{EAD505E8-EE98-44FB-9065-A194C542D557}" sibTransId="{786F6213-D583-4DC3-B203-123F3E9D3B0E}"/>
    <dgm:cxn modelId="{E8FFDAFC-246D-4EDC-97FC-61EC4A5798F2}" srcId="{07217AA2-BFE2-4C91-BE67-A9285C5D297A}" destId="{47F44993-FD02-4C89-821B-CFBB043B3ABF}" srcOrd="0" destOrd="0" parTransId="{5785ED2E-D754-4D18-9685-37E0678DCD3B}" sibTransId="{D3B6AE90-433A-4F9D-8B28-492253F6664E}"/>
    <dgm:cxn modelId="{11E18C01-A31F-4BB7-8B87-7126DE625FD8}" type="presParOf" srcId="{277C4DEF-6F94-4E34-9E46-25F759011662}" destId="{27238DF3-1418-4028-865A-25D65B96624E}" srcOrd="0" destOrd="0" presId="urn:microsoft.com/office/officeart/2005/8/layout/process1"/>
    <dgm:cxn modelId="{E09D7B86-0E39-49F0-A687-05554280BF2F}" type="presParOf" srcId="{277C4DEF-6F94-4E34-9E46-25F759011662}" destId="{759D7C50-C21A-4B29-9EB4-62923A86BB9A}" srcOrd="1" destOrd="0" presId="urn:microsoft.com/office/officeart/2005/8/layout/process1"/>
    <dgm:cxn modelId="{FD94036B-FAE8-455E-9796-AE1FDBA8C591}" type="presParOf" srcId="{759D7C50-C21A-4B29-9EB4-62923A86BB9A}" destId="{F5916754-4D83-421E-A66A-60B800A03FE0}" srcOrd="0" destOrd="0" presId="urn:microsoft.com/office/officeart/2005/8/layout/process1"/>
    <dgm:cxn modelId="{54D9003C-ECC2-47AB-90B2-BEE9CEC827B6}" type="presParOf" srcId="{277C4DEF-6F94-4E34-9E46-25F759011662}" destId="{39935000-CE50-4B63-AF03-270FD58DD466}" srcOrd="2" destOrd="0" presId="urn:microsoft.com/office/officeart/2005/8/layout/process1"/>
    <dgm:cxn modelId="{9B50EBF7-8323-43A1-B347-E5E0E20FBA83}" type="presParOf" srcId="{277C4DEF-6F94-4E34-9E46-25F759011662}" destId="{487E16C4-3A16-4BE2-B116-062F8212F407}" srcOrd="3" destOrd="0" presId="urn:microsoft.com/office/officeart/2005/8/layout/process1"/>
    <dgm:cxn modelId="{831EA03E-4DA1-46B3-B588-89670DCE5F7E}" type="presParOf" srcId="{487E16C4-3A16-4BE2-B116-062F8212F407}" destId="{73260047-38E4-46A5-98DA-C2BEF3428A35}" srcOrd="0" destOrd="0" presId="urn:microsoft.com/office/officeart/2005/8/layout/process1"/>
    <dgm:cxn modelId="{AF81073A-273A-4310-BB9E-AE6A659927AA}" type="presParOf" srcId="{277C4DEF-6F94-4E34-9E46-25F759011662}" destId="{4895808D-8215-4BFB-9F49-AA4E33D94356}" srcOrd="4" destOrd="0" presId="urn:microsoft.com/office/officeart/2005/8/layout/process1"/>
    <dgm:cxn modelId="{40236307-3B80-4B27-B23C-926DAFCBCC58}" type="presParOf" srcId="{277C4DEF-6F94-4E34-9E46-25F759011662}" destId="{3E3A3536-9850-451B-A004-53215D731356}" srcOrd="5" destOrd="0" presId="urn:microsoft.com/office/officeart/2005/8/layout/process1"/>
    <dgm:cxn modelId="{64E180B1-B2C3-4F6C-A167-DB303E756A8D}" type="presParOf" srcId="{3E3A3536-9850-451B-A004-53215D731356}" destId="{DC842978-1600-4EA7-9D12-7E2359627BDA}" srcOrd="0" destOrd="0" presId="urn:microsoft.com/office/officeart/2005/8/layout/process1"/>
    <dgm:cxn modelId="{7EF005B7-7AAE-4FA6-92B5-B43C15918FDE}" type="presParOf" srcId="{277C4DEF-6F94-4E34-9E46-25F759011662}" destId="{AD1CCEB5-58F8-43D6-8897-84370C109A1A}" srcOrd="6" destOrd="0" presId="urn:microsoft.com/office/officeart/2005/8/layout/process1"/>
    <dgm:cxn modelId="{4DE6CB18-C134-4B42-9D84-D7DE93392395}" type="presParOf" srcId="{277C4DEF-6F94-4E34-9E46-25F759011662}" destId="{B579A292-3662-4CBF-A4B1-B1E60F9D5467}" srcOrd="7" destOrd="0" presId="urn:microsoft.com/office/officeart/2005/8/layout/process1"/>
    <dgm:cxn modelId="{CDEA3B62-D793-4882-B7C5-2CECC5087B9A}" type="presParOf" srcId="{B579A292-3662-4CBF-A4B1-B1E60F9D5467}" destId="{D65C2141-D0A3-45F8-BFBB-3780B6335956}" srcOrd="0" destOrd="0" presId="urn:microsoft.com/office/officeart/2005/8/layout/process1"/>
    <dgm:cxn modelId="{10B4FB37-04F0-4108-818C-78A2FC293906}" type="presParOf" srcId="{277C4DEF-6F94-4E34-9E46-25F759011662}" destId="{2328CB92-8B1C-49B2-8F1C-F330C4F8560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ABAD9-B99C-43CD-88C5-1CC683BD49F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3C18B4D-FC3F-4018-BFBB-92868F2EBE10}">
      <dgm:prSet phldrT="[Text]" custT="1"/>
      <dgm:spPr>
        <a:xfrm>
          <a:off x="5515101" y="195379"/>
          <a:ext cx="2077831" cy="992826"/>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Arial"/>
              <a:ea typeface="+mn-ea"/>
              <a:cs typeface="+mn-cs"/>
            </a:rPr>
            <a:t>US Population</a:t>
          </a:r>
        </a:p>
      </dgm:t>
    </dgm:pt>
    <dgm:pt modelId="{059D79C4-07CD-4BD2-B83E-C6AA717DF920}" type="parTrans" cxnId="{3B3139B5-23FB-481A-8EAC-7F435FFA69A4}">
      <dgm:prSet/>
      <dgm:spPr/>
      <dgm:t>
        <a:bodyPr/>
        <a:lstStyle/>
        <a:p>
          <a:endParaRPr lang="en-US" sz="2800"/>
        </a:p>
      </dgm:t>
    </dgm:pt>
    <dgm:pt modelId="{4BBF5D4A-E38D-4517-9C34-DF12C8E6BAEA}" type="sibTrans" cxnId="{3B3139B5-23FB-481A-8EAC-7F435FFA69A4}">
      <dgm:prSet/>
      <dgm:spPr/>
      <dgm:t>
        <a:bodyPr/>
        <a:lstStyle/>
        <a:p>
          <a:endParaRPr lang="en-US" sz="2800"/>
        </a:p>
      </dgm:t>
    </dgm:pt>
    <dgm:pt modelId="{28713DCB-F02A-4FAC-9530-8018C68860DC}">
      <dgm:prSet phldrT="[Text]" custT="1"/>
      <dgm:spPr>
        <a:xfrm>
          <a:off x="3097269" y="1585336"/>
          <a:ext cx="1489239" cy="647213"/>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000" dirty="0">
              <a:solidFill>
                <a:sysClr val="window" lastClr="FFFFFF"/>
              </a:solidFill>
              <a:latin typeface="Arial"/>
              <a:ea typeface="+mn-ea"/>
              <a:cs typeface="+mn-cs"/>
            </a:rPr>
            <a:t>Insured</a:t>
          </a:r>
        </a:p>
      </dgm:t>
    </dgm:pt>
    <dgm:pt modelId="{8FF51407-EC4F-4870-9D23-F8367886289B}" type="parTrans" cxnId="{5370AEBE-1FF5-4744-B1D6-F3C99453E841}">
      <dgm:prSet/>
      <dgm:spPr>
        <a:xfrm>
          <a:off x="3841889" y="1188205"/>
          <a:ext cx="2712128" cy="397130"/>
        </a:xfrm>
        <a:custGeom>
          <a:avLst/>
          <a:gdLst/>
          <a:ahLst/>
          <a:cxnLst/>
          <a:rect l="0" t="0" r="0" b="0"/>
          <a:pathLst>
            <a:path>
              <a:moveTo>
                <a:pt x="2712128" y="0"/>
              </a:moveTo>
              <a:lnTo>
                <a:pt x="2712128" y="198565"/>
              </a:lnTo>
              <a:lnTo>
                <a:pt x="0" y="198565"/>
              </a:lnTo>
              <a:lnTo>
                <a:pt x="0"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20B46B2A-9208-4FF1-A6B1-8ABBF1BA2202}" type="sibTrans" cxnId="{5370AEBE-1FF5-4744-B1D6-F3C99453E841}">
      <dgm:prSet/>
      <dgm:spPr/>
      <dgm:t>
        <a:bodyPr/>
        <a:lstStyle/>
        <a:p>
          <a:endParaRPr lang="en-US" sz="2800"/>
        </a:p>
      </dgm:t>
    </dgm:pt>
    <dgm:pt modelId="{D01806C9-E742-4B03-A86D-E898CE752DD0}">
      <dgm:prSet phldrT="[Text]" custT="1"/>
      <dgm:spPr>
        <a:xfrm>
          <a:off x="8933003" y="1585336"/>
          <a:ext cx="1489239" cy="647213"/>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Arial"/>
              <a:ea typeface="+mn-ea"/>
              <a:cs typeface="+mn-cs"/>
            </a:rPr>
            <a:t>Uninsured</a:t>
          </a:r>
        </a:p>
      </dgm:t>
    </dgm:pt>
    <dgm:pt modelId="{4D4C92CE-1559-43C2-BF96-55A7F9494959}" type="parTrans" cxnId="{11B77F37-037F-463E-B639-632148C96FC0}">
      <dgm:prSet/>
      <dgm:spPr>
        <a:xfrm>
          <a:off x="6554017" y="1188205"/>
          <a:ext cx="3123605" cy="397130"/>
        </a:xfrm>
        <a:custGeom>
          <a:avLst/>
          <a:gdLst/>
          <a:ahLst/>
          <a:cxnLst/>
          <a:rect l="0" t="0" r="0" b="0"/>
          <a:pathLst>
            <a:path>
              <a:moveTo>
                <a:pt x="0" y="0"/>
              </a:moveTo>
              <a:lnTo>
                <a:pt x="0" y="198565"/>
              </a:lnTo>
              <a:lnTo>
                <a:pt x="3123605" y="198565"/>
              </a:lnTo>
              <a:lnTo>
                <a:pt x="3123605"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6DAF0012-0030-498F-A82F-53A2C354BA7F}" type="sibTrans" cxnId="{11B77F37-037F-463E-B639-632148C96FC0}">
      <dgm:prSet/>
      <dgm:spPr/>
      <dgm:t>
        <a:bodyPr/>
        <a:lstStyle/>
        <a:p>
          <a:endParaRPr lang="en-US" sz="2800"/>
        </a:p>
      </dgm:t>
    </dgm:pt>
    <dgm:pt modelId="{070D83E0-1495-4FE5-81E4-F289C7F21D7C}">
      <dgm:prSet phldrT="[Text]" custT="1"/>
      <dgm:spPr>
        <a:xfrm>
          <a:off x="1521475" y="2629680"/>
          <a:ext cx="2321039" cy="618302"/>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Arial"/>
              <a:ea typeface="+mn-ea"/>
              <a:cs typeface="+mn-cs"/>
            </a:rPr>
            <a:t>Public Insurance</a:t>
          </a:r>
        </a:p>
      </dgm:t>
    </dgm:pt>
    <dgm:pt modelId="{CE638A9E-F079-4470-BDAA-084D5C56177A}" type="parTrans" cxnId="{5FC1214B-C21B-4E30-8DE7-97D2593EFD21}">
      <dgm:prSet/>
      <dgm:spPr>
        <a:xfrm>
          <a:off x="2681994" y="2232549"/>
          <a:ext cx="1159894" cy="397130"/>
        </a:xfrm>
        <a:custGeom>
          <a:avLst/>
          <a:gdLst/>
          <a:ahLst/>
          <a:cxnLst/>
          <a:rect l="0" t="0" r="0" b="0"/>
          <a:pathLst>
            <a:path>
              <a:moveTo>
                <a:pt x="1159894" y="0"/>
              </a:moveTo>
              <a:lnTo>
                <a:pt x="1159894" y="198565"/>
              </a:lnTo>
              <a:lnTo>
                <a:pt x="0" y="198565"/>
              </a:lnTo>
              <a:lnTo>
                <a:pt x="0"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32E0448A-36B3-4785-8BBB-CC30F8740931}" type="sibTrans" cxnId="{5FC1214B-C21B-4E30-8DE7-97D2593EFD21}">
      <dgm:prSet/>
      <dgm:spPr/>
      <dgm:t>
        <a:bodyPr/>
        <a:lstStyle/>
        <a:p>
          <a:endParaRPr lang="en-US" sz="2800"/>
        </a:p>
      </dgm:t>
    </dgm:pt>
    <dgm:pt modelId="{1F421BAC-2D7F-4087-88AB-E4E7173037F6}">
      <dgm:prSet phldrT="[Text]" custT="1"/>
      <dgm:spPr>
        <a:xfrm>
          <a:off x="7329509" y="2629680"/>
          <a:ext cx="2321039" cy="618302"/>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Arial"/>
              <a:ea typeface="+mn-ea"/>
              <a:cs typeface="+mn-cs"/>
            </a:rPr>
            <a:t>Private Insurance</a:t>
          </a:r>
        </a:p>
      </dgm:t>
    </dgm:pt>
    <dgm:pt modelId="{4D15F6BF-DABC-497E-B7D1-84058FAA2B84}" type="parTrans" cxnId="{054F42A8-E38A-49EC-B315-A42CF6E08F64}">
      <dgm:prSet/>
      <dgm:spPr>
        <a:xfrm>
          <a:off x="3841889" y="2232549"/>
          <a:ext cx="4648139" cy="397130"/>
        </a:xfrm>
        <a:custGeom>
          <a:avLst/>
          <a:gdLst/>
          <a:ahLst/>
          <a:cxnLst/>
          <a:rect l="0" t="0" r="0" b="0"/>
          <a:pathLst>
            <a:path>
              <a:moveTo>
                <a:pt x="0" y="0"/>
              </a:moveTo>
              <a:lnTo>
                <a:pt x="0" y="198565"/>
              </a:lnTo>
              <a:lnTo>
                <a:pt x="4648139" y="198565"/>
              </a:lnTo>
              <a:lnTo>
                <a:pt x="4648139"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A58BD431-704D-4D0C-9F79-44AD3162B8F9}" type="sibTrans" cxnId="{054F42A8-E38A-49EC-B315-A42CF6E08F64}">
      <dgm:prSet/>
      <dgm:spPr/>
      <dgm:t>
        <a:bodyPr/>
        <a:lstStyle/>
        <a:p>
          <a:endParaRPr lang="en-US" sz="2800"/>
        </a:p>
      </dgm:t>
    </dgm:pt>
    <dgm:pt modelId="{27E4584B-4AD1-48A7-8322-C67AFEFAB72C}">
      <dgm:prSet phldrT="[Text]" custT="1"/>
      <dgm:spPr>
        <a:xfrm>
          <a:off x="1363"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rial"/>
              <a:ea typeface="+mn-ea"/>
              <a:cs typeface="+mn-cs"/>
            </a:rPr>
            <a:t>Medicaid</a:t>
          </a:r>
        </a:p>
      </dgm:t>
    </dgm:pt>
    <dgm:pt modelId="{0F7F59C4-1B63-43FE-B3D0-A36E45483CA7}" type="parTrans" cxnId="{1B046B6C-3A08-4960-9849-C94CD32E12DA}">
      <dgm:prSet/>
      <dgm:spPr>
        <a:xfrm>
          <a:off x="745983" y="3247982"/>
          <a:ext cx="1936011" cy="397130"/>
        </a:xfrm>
        <a:custGeom>
          <a:avLst/>
          <a:gdLst/>
          <a:ahLst/>
          <a:cxnLst/>
          <a:rect l="0" t="0" r="0" b="0"/>
          <a:pathLst>
            <a:path>
              <a:moveTo>
                <a:pt x="1936011" y="0"/>
              </a:moveTo>
              <a:lnTo>
                <a:pt x="1936011" y="198565"/>
              </a:lnTo>
              <a:lnTo>
                <a:pt x="0" y="198565"/>
              </a:lnTo>
              <a:lnTo>
                <a:pt x="0"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7BE05B42-C515-4EB7-915A-F8D41D3855F3}" type="sibTrans" cxnId="{1B046B6C-3A08-4960-9849-C94CD32E12DA}">
      <dgm:prSet/>
      <dgm:spPr/>
      <dgm:t>
        <a:bodyPr/>
        <a:lstStyle/>
        <a:p>
          <a:endParaRPr lang="en-US" sz="2800"/>
        </a:p>
      </dgm:t>
    </dgm:pt>
    <dgm:pt modelId="{E8A343C0-9FDB-4D49-920E-C34D2D9CEA14}">
      <dgm:prSet phldrT="[Text]" custT="1"/>
      <dgm:spPr>
        <a:xfrm>
          <a:off x="1937375"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rial"/>
              <a:ea typeface="+mn-ea"/>
              <a:cs typeface="+mn-cs"/>
            </a:rPr>
            <a:t>Medicare</a:t>
          </a:r>
        </a:p>
      </dgm:t>
    </dgm:pt>
    <dgm:pt modelId="{25F1C71A-0C01-4D3C-B040-1E7E43355C4D}" type="parTrans" cxnId="{4AE529A0-64BF-4671-8557-B46447A7EA6F}">
      <dgm:prSet/>
      <dgm:spPr>
        <a:xfrm>
          <a:off x="2636274" y="3247982"/>
          <a:ext cx="91440" cy="397130"/>
        </a:xfrm>
        <a:custGeom>
          <a:avLst/>
          <a:gdLst/>
          <a:ahLst/>
          <a:cxnLst/>
          <a:rect l="0" t="0" r="0" b="0"/>
          <a:pathLst>
            <a:path>
              <a:moveTo>
                <a:pt x="45720" y="0"/>
              </a:moveTo>
              <a:lnTo>
                <a:pt x="45720"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A22EDA2C-05A2-43A2-A73C-9F8F6C52DEF9}" type="sibTrans" cxnId="{4AE529A0-64BF-4671-8557-B46447A7EA6F}">
      <dgm:prSet/>
      <dgm:spPr/>
      <dgm:t>
        <a:bodyPr/>
        <a:lstStyle/>
        <a:p>
          <a:endParaRPr lang="en-US" sz="2800"/>
        </a:p>
      </dgm:t>
    </dgm:pt>
    <dgm:pt modelId="{F9C746C6-7BF5-4501-9F42-46C67B8B32EC}">
      <dgm:prSet phldrT="[Text]" custT="1"/>
      <dgm:spPr>
        <a:xfrm>
          <a:off x="3873386"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rial"/>
              <a:ea typeface="+mn-ea"/>
              <a:cs typeface="+mn-cs"/>
            </a:rPr>
            <a:t>Other Public</a:t>
          </a:r>
        </a:p>
      </dgm:t>
    </dgm:pt>
    <dgm:pt modelId="{5BEA8C00-EA4D-4631-A430-7A9B3D319E10}" type="parTrans" cxnId="{C1F21298-2F2F-419A-98AF-F98907AC78AE}">
      <dgm:prSet/>
      <dgm:spPr>
        <a:xfrm>
          <a:off x="2681994" y="3247982"/>
          <a:ext cx="1936011" cy="397130"/>
        </a:xfrm>
        <a:custGeom>
          <a:avLst/>
          <a:gdLst/>
          <a:ahLst/>
          <a:cxnLst/>
          <a:rect l="0" t="0" r="0" b="0"/>
          <a:pathLst>
            <a:path>
              <a:moveTo>
                <a:pt x="0" y="0"/>
              </a:moveTo>
              <a:lnTo>
                <a:pt x="0" y="198565"/>
              </a:lnTo>
              <a:lnTo>
                <a:pt x="1936011" y="198565"/>
              </a:lnTo>
              <a:lnTo>
                <a:pt x="1936011"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954CCD3C-2BB8-491E-B641-6F99EAC41F8E}" type="sibTrans" cxnId="{C1F21298-2F2F-419A-98AF-F98907AC78AE}">
      <dgm:prSet/>
      <dgm:spPr/>
      <dgm:t>
        <a:bodyPr/>
        <a:lstStyle/>
        <a:p>
          <a:endParaRPr lang="en-US" sz="2800"/>
        </a:p>
      </dgm:t>
    </dgm:pt>
    <dgm:pt modelId="{5014378A-952F-467E-BF0C-6DB40898926E}">
      <dgm:prSet phldrT="[Text]" custT="1"/>
      <dgm:spPr>
        <a:xfrm>
          <a:off x="5809397"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rial"/>
              <a:ea typeface="+mn-ea"/>
              <a:cs typeface="+mn-cs"/>
            </a:rPr>
            <a:t>Employer Sponsored</a:t>
          </a:r>
        </a:p>
      </dgm:t>
    </dgm:pt>
    <dgm:pt modelId="{3C9B8872-2EAE-4FE5-B770-D9F60573E4C8}" type="parTrans" cxnId="{946A4138-28FB-4BB4-AD22-E3B7E65E46B8}">
      <dgm:prSet/>
      <dgm:spPr>
        <a:xfrm>
          <a:off x="6554017" y="3247982"/>
          <a:ext cx="1936011" cy="397130"/>
        </a:xfrm>
        <a:custGeom>
          <a:avLst/>
          <a:gdLst/>
          <a:ahLst/>
          <a:cxnLst/>
          <a:rect l="0" t="0" r="0" b="0"/>
          <a:pathLst>
            <a:path>
              <a:moveTo>
                <a:pt x="1936011" y="0"/>
              </a:moveTo>
              <a:lnTo>
                <a:pt x="1936011" y="198565"/>
              </a:lnTo>
              <a:lnTo>
                <a:pt x="0" y="198565"/>
              </a:lnTo>
              <a:lnTo>
                <a:pt x="0"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5D687CEC-8FCC-4C7E-8212-77D37A54D5D6}" type="sibTrans" cxnId="{946A4138-28FB-4BB4-AD22-E3B7E65E46B8}">
      <dgm:prSet/>
      <dgm:spPr/>
      <dgm:t>
        <a:bodyPr/>
        <a:lstStyle/>
        <a:p>
          <a:endParaRPr lang="en-US" sz="2800"/>
        </a:p>
      </dgm:t>
    </dgm:pt>
    <dgm:pt modelId="{2C84B45B-7254-4D8F-AD2B-1106B519B70D}">
      <dgm:prSet phldrT="[Text]" custT="1"/>
      <dgm:spPr>
        <a:xfrm>
          <a:off x="7745409"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rial"/>
              <a:ea typeface="+mn-ea"/>
              <a:cs typeface="+mn-cs"/>
            </a:rPr>
            <a:t>Individual Plans</a:t>
          </a:r>
        </a:p>
      </dgm:t>
    </dgm:pt>
    <dgm:pt modelId="{9C465520-AC92-4B4B-9782-E18CDB019DF6}" type="parTrans" cxnId="{C0492865-A3FD-4A19-A94E-7656CDFD1EEB}">
      <dgm:prSet/>
      <dgm:spPr>
        <a:xfrm>
          <a:off x="8444309" y="3247982"/>
          <a:ext cx="91440" cy="397130"/>
        </a:xfrm>
        <a:custGeom>
          <a:avLst/>
          <a:gdLst/>
          <a:ahLst/>
          <a:cxnLst/>
          <a:rect l="0" t="0" r="0" b="0"/>
          <a:pathLst>
            <a:path>
              <a:moveTo>
                <a:pt x="45720" y="0"/>
              </a:moveTo>
              <a:lnTo>
                <a:pt x="45720"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1A5A6530-44A5-441A-98DA-23EBEAF1E8B4}" type="sibTrans" cxnId="{C0492865-A3FD-4A19-A94E-7656CDFD1EEB}">
      <dgm:prSet/>
      <dgm:spPr/>
      <dgm:t>
        <a:bodyPr/>
        <a:lstStyle/>
        <a:p>
          <a:endParaRPr lang="en-US" sz="2800"/>
        </a:p>
      </dgm:t>
    </dgm:pt>
    <dgm:pt modelId="{C6729E3A-F9E9-4ADD-ACAB-BE6B7C63A55B}">
      <dgm:prSet phldrT="[Text]" custT="1"/>
      <dgm:spPr>
        <a:xfrm>
          <a:off x="9681420"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Arial"/>
              <a:ea typeface="+mn-ea"/>
              <a:cs typeface="+mn-cs"/>
            </a:rPr>
            <a:t>Exchanges</a:t>
          </a:r>
        </a:p>
      </dgm:t>
    </dgm:pt>
    <dgm:pt modelId="{AFE2A0E4-E5E7-49C5-AAA3-E5D8299FDCA0}" type="parTrans" cxnId="{73AAAB02-4C11-423B-84AF-A59DFD87C695}">
      <dgm:prSet/>
      <dgm:spPr>
        <a:xfrm>
          <a:off x="8490029" y="3247982"/>
          <a:ext cx="1936011" cy="397130"/>
        </a:xfrm>
        <a:custGeom>
          <a:avLst/>
          <a:gdLst/>
          <a:ahLst/>
          <a:cxnLst/>
          <a:rect l="0" t="0" r="0" b="0"/>
          <a:pathLst>
            <a:path>
              <a:moveTo>
                <a:pt x="0" y="0"/>
              </a:moveTo>
              <a:lnTo>
                <a:pt x="0" y="198565"/>
              </a:lnTo>
              <a:lnTo>
                <a:pt x="1936011" y="198565"/>
              </a:lnTo>
              <a:lnTo>
                <a:pt x="1936011" y="397130"/>
              </a:lnTo>
            </a:path>
          </a:pathLst>
        </a:custGeom>
        <a:noFill/>
        <a:ln w="12700" cap="flat" cmpd="sng" algn="ctr">
          <a:solidFill>
            <a:sysClr val="windowText" lastClr="000000"/>
          </a:solidFill>
          <a:prstDash val="solid"/>
          <a:miter lim="800000"/>
        </a:ln>
        <a:effectLst/>
      </dgm:spPr>
      <dgm:t>
        <a:bodyPr/>
        <a:lstStyle/>
        <a:p>
          <a:endParaRPr lang="en-US" sz="2800"/>
        </a:p>
      </dgm:t>
    </dgm:pt>
    <dgm:pt modelId="{AB48BFAB-942D-4B9D-B874-041117E8AC34}" type="sibTrans" cxnId="{73AAAB02-4C11-423B-84AF-A59DFD87C695}">
      <dgm:prSet/>
      <dgm:spPr/>
      <dgm:t>
        <a:bodyPr/>
        <a:lstStyle/>
        <a:p>
          <a:endParaRPr lang="en-US" sz="2800"/>
        </a:p>
      </dgm:t>
    </dgm:pt>
    <dgm:pt modelId="{1529C866-656F-435D-8396-B1BFB83150E9}" type="pres">
      <dgm:prSet presAssocID="{1F3ABAD9-B99C-43CD-88C5-1CC683BD49F6}" presName="mainComposite" presStyleCnt="0">
        <dgm:presLayoutVars>
          <dgm:chPref val="1"/>
          <dgm:dir/>
          <dgm:animOne val="branch"/>
          <dgm:animLvl val="lvl"/>
          <dgm:resizeHandles val="exact"/>
        </dgm:presLayoutVars>
      </dgm:prSet>
      <dgm:spPr/>
    </dgm:pt>
    <dgm:pt modelId="{100D6862-3A5E-4F70-A65F-09F9911A23DD}" type="pres">
      <dgm:prSet presAssocID="{1F3ABAD9-B99C-43CD-88C5-1CC683BD49F6}" presName="hierFlow" presStyleCnt="0"/>
      <dgm:spPr/>
    </dgm:pt>
    <dgm:pt modelId="{2AA11DC4-C059-49D0-86E1-E6C532AA6301}" type="pres">
      <dgm:prSet presAssocID="{1F3ABAD9-B99C-43CD-88C5-1CC683BD49F6}" presName="hierChild1" presStyleCnt="0">
        <dgm:presLayoutVars>
          <dgm:chPref val="1"/>
          <dgm:animOne val="branch"/>
          <dgm:animLvl val="lvl"/>
        </dgm:presLayoutVars>
      </dgm:prSet>
      <dgm:spPr/>
    </dgm:pt>
    <dgm:pt modelId="{57920682-2C47-4141-A131-E1C73FFCA4BA}" type="pres">
      <dgm:prSet presAssocID="{43C18B4D-FC3F-4018-BFBB-92868F2EBE10}" presName="Name14" presStyleCnt="0"/>
      <dgm:spPr/>
    </dgm:pt>
    <dgm:pt modelId="{03D901C4-FDE3-4633-B4B5-2CD5B8D57F11}" type="pres">
      <dgm:prSet presAssocID="{43C18B4D-FC3F-4018-BFBB-92868F2EBE10}" presName="level1Shape" presStyleLbl="node0" presStyleIdx="0" presStyleCnt="1" custScaleX="139523">
        <dgm:presLayoutVars>
          <dgm:chPref val="3"/>
        </dgm:presLayoutVars>
      </dgm:prSet>
      <dgm:spPr/>
    </dgm:pt>
    <dgm:pt modelId="{ECAD8A5C-8307-4365-AAA3-1B463A1B4D50}" type="pres">
      <dgm:prSet presAssocID="{43C18B4D-FC3F-4018-BFBB-92868F2EBE10}" presName="hierChild2" presStyleCnt="0"/>
      <dgm:spPr/>
    </dgm:pt>
    <dgm:pt modelId="{8AC355B2-ABA8-40BE-A7B1-D51B0A09A531}" type="pres">
      <dgm:prSet presAssocID="{8FF51407-EC4F-4870-9D23-F8367886289B}" presName="Name19" presStyleLbl="parChTrans1D2" presStyleIdx="0" presStyleCnt="2"/>
      <dgm:spPr/>
    </dgm:pt>
    <dgm:pt modelId="{B89AF460-C0A6-4AB8-A990-5B536896886F}" type="pres">
      <dgm:prSet presAssocID="{28713DCB-F02A-4FAC-9530-8018C68860DC}" presName="Name21" presStyleCnt="0"/>
      <dgm:spPr/>
    </dgm:pt>
    <dgm:pt modelId="{7FB050EF-B280-4CF1-9FBB-D5EA377ED335}" type="pres">
      <dgm:prSet presAssocID="{28713DCB-F02A-4FAC-9530-8018C68860DC}" presName="level2Shape" presStyleLbl="node2" presStyleIdx="0" presStyleCnt="2" custScaleY="65189" custLinFactX="-17115" custLinFactNeighborX="-100000"/>
      <dgm:spPr/>
    </dgm:pt>
    <dgm:pt modelId="{6EF409E3-9B9F-47D4-93BE-24D3DF2F0AB6}" type="pres">
      <dgm:prSet presAssocID="{28713DCB-F02A-4FAC-9530-8018C68860DC}" presName="hierChild3" presStyleCnt="0"/>
      <dgm:spPr/>
    </dgm:pt>
    <dgm:pt modelId="{456914DC-BC68-4C60-813D-699146AD11E3}" type="pres">
      <dgm:prSet presAssocID="{CE638A9E-F079-4470-BDAA-084D5C56177A}" presName="Name19" presStyleLbl="parChTrans1D3" presStyleIdx="0" presStyleCnt="2"/>
      <dgm:spPr/>
    </dgm:pt>
    <dgm:pt modelId="{353A8271-9FA6-4C3B-B72E-3925033951EE}" type="pres">
      <dgm:prSet presAssocID="{070D83E0-1495-4FE5-81E4-F289C7F21D7C}" presName="Name21" presStyleCnt="0"/>
      <dgm:spPr/>
    </dgm:pt>
    <dgm:pt modelId="{BEACB639-3F4C-4998-AA66-1A6D50B092AC}" type="pres">
      <dgm:prSet presAssocID="{070D83E0-1495-4FE5-81E4-F289C7F21D7C}" presName="level2Shape" presStyleLbl="node3" presStyleIdx="0" presStyleCnt="2" custScaleX="155854" custScaleY="62277"/>
      <dgm:spPr/>
    </dgm:pt>
    <dgm:pt modelId="{631950F4-2F46-4270-BF83-C5487623B5F9}" type="pres">
      <dgm:prSet presAssocID="{070D83E0-1495-4FE5-81E4-F289C7F21D7C}" presName="hierChild3" presStyleCnt="0"/>
      <dgm:spPr/>
    </dgm:pt>
    <dgm:pt modelId="{96767923-39D3-4419-9D19-98A1351C18C5}" type="pres">
      <dgm:prSet presAssocID="{0F7F59C4-1B63-43FE-B3D0-A36E45483CA7}" presName="Name19" presStyleLbl="parChTrans1D4" presStyleIdx="0" presStyleCnt="6"/>
      <dgm:spPr/>
    </dgm:pt>
    <dgm:pt modelId="{D85955B7-B5C7-48AD-8405-88F3970EFBD1}" type="pres">
      <dgm:prSet presAssocID="{27E4584B-4AD1-48A7-8322-C67AFEFAB72C}" presName="Name21" presStyleCnt="0"/>
      <dgm:spPr/>
    </dgm:pt>
    <dgm:pt modelId="{F6E02A56-5070-42DA-B134-3B371CCBFE28}" type="pres">
      <dgm:prSet presAssocID="{27E4584B-4AD1-48A7-8322-C67AFEFAB72C}" presName="level2Shape" presStyleLbl="node4" presStyleIdx="0" presStyleCnt="6" custScaleY="92537"/>
      <dgm:spPr/>
    </dgm:pt>
    <dgm:pt modelId="{CF7E869E-4A34-4AD5-B7C8-9227414BF485}" type="pres">
      <dgm:prSet presAssocID="{27E4584B-4AD1-48A7-8322-C67AFEFAB72C}" presName="hierChild3" presStyleCnt="0"/>
      <dgm:spPr/>
    </dgm:pt>
    <dgm:pt modelId="{A0DFCE8C-A5F9-47CE-A4C5-92E6E7AFAC24}" type="pres">
      <dgm:prSet presAssocID="{25F1C71A-0C01-4D3C-B040-1E7E43355C4D}" presName="Name19" presStyleLbl="parChTrans1D4" presStyleIdx="1" presStyleCnt="6"/>
      <dgm:spPr/>
    </dgm:pt>
    <dgm:pt modelId="{7479A77B-46B0-4212-9547-FF8DB2CD8F1A}" type="pres">
      <dgm:prSet presAssocID="{E8A343C0-9FDB-4D49-920E-C34D2D9CEA14}" presName="Name21" presStyleCnt="0"/>
      <dgm:spPr/>
    </dgm:pt>
    <dgm:pt modelId="{06D8E071-7481-4000-8723-EF5DDA149F64}" type="pres">
      <dgm:prSet presAssocID="{E8A343C0-9FDB-4D49-920E-C34D2D9CEA14}" presName="level2Shape" presStyleLbl="node4" presStyleIdx="1" presStyleCnt="6" custScaleY="92537"/>
      <dgm:spPr/>
    </dgm:pt>
    <dgm:pt modelId="{9D0D057B-F3AF-4A49-A6F5-C864E44F2A98}" type="pres">
      <dgm:prSet presAssocID="{E8A343C0-9FDB-4D49-920E-C34D2D9CEA14}" presName="hierChild3" presStyleCnt="0"/>
      <dgm:spPr/>
    </dgm:pt>
    <dgm:pt modelId="{F8E6197A-282F-4EE2-B3D1-5EAAD2A36BB7}" type="pres">
      <dgm:prSet presAssocID="{5BEA8C00-EA4D-4631-A430-7A9B3D319E10}" presName="Name19" presStyleLbl="parChTrans1D4" presStyleIdx="2" presStyleCnt="6"/>
      <dgm:spPr/>
    </dgm:pt>
    <dgm:pt modelId="{A2553D9A-840F-4F04-9DB9-CC130B436788}" type="pres">
      <dgm:prSet presAssocID="{F9C746C6-7BF5-4501-9F42-46C67B8B32EC}" presName="Name21" presStyleCnt="0"/>
      <dgm:spPr/>
    </dgm:pt>
    <dgm:pt modelId="{CA633FF5-BF3F-4F17-8916-59D5E9915C39}" type="pres">
      <dgm:prSet presAssocID="{F9C746C6-7BF5-4501-9F42-46C67B8B32EC}" presName="level2Shape" presStyleLbl="node4" presStyleIdx="2" presStyleCnt="6" custScaleY="92537"/>
      <dgm:spPr/>
    </dgm:pt>
    <dgm:pt modelId="{32C61F1A-9169-4147-AE85-2316B0205EF4}" type="pres">
      <dgm:prSet presAssocID="{F9C746C6-7BF5-4501-9F42-46C67B8B32EC}" presName="hierChild3" presStyleCnt="0"/>
      <dgm:spPr/>
    </dgm:pt>
    <dgm:pt modelId="{C45C8918-0CBE-4B44-979D-3D3C27CA53BE}" type="pres">
      <dgm:prSet presAssocID="{4D15F6BF-DABC-497E-B7D1-84058FAA2B84}" presName="Name19" presStyleLbl="parChTrans1D3" presStyleIdx="1" presStyleCnt="2"/>
      <dgm:spPr/>
    </dgm:pt>
    <dgm:pt modelId="{A37DEA59-A097-4B90-BBA1-C2DC6F4F06E1}" type="pres">
      <dgm:prSet presAssocID="{1F421BAC-2D7F-4087-88AB-E4E7173037F6}" presName="Name21" presStyleCnt="0"/>
      <dgm:spPr/>
    </dgm:pt>
    <dgm:pt modelId="{722FF75C-2654-4A13-A6F5-F957DE11283C}" type="pres">
      <dgm:prSet presAssocID="{1F421BAC-2D7F-4087-88AB-E4E7173037F6}" presName="level2Shape" presStyleLbl="node3" presStyleIdx="1" presStyleCnt="2" custScaleX="155854" custScaleY="62277"/>
      <dgm:spPr/>
    </dgm:pt>
    <dgm:pt modelId="{B80DBA86-228C-40FD-921B-DE7C43AA3FA4}" type="pres">
      <dgm:prSet presAssocID="{1F421BAC-2D7F-4087-88AB-E4E7173037F6}" presName="hierChild3" presStyleCnt="0"/>
      <dgm:spPr/>
    </dgm:pt>
    <dgm:pt modelId="{5346FD57-84E8-4761-A72B-5AF63E328E09}" type="pres">
      <dgm:prSet presAssocID="{3C9B8872-2EAE-4FE5-B770-D9F60573E4C8}" presName="Name19" presStyleLbl="parChTrans1D4" presStyleIdx="3" presStyleCnt="6"/>
      <dgm:spPr/>
    </dgm:pt>
    <dgm:pt modelId="{18CFAD53-3313-4F30-BD4F-E999E4741C1F}" type="pres">
      <dgm:prSet presAssocID="{5014378A-952F-467E-BF0C-6DB40898926E}" presName="Name21" presStyleCnt="0"/>
      <dgm:spPr/>
    </dgm:pt>
    <dgm:pt modelId="{FA1108A3-53FC-49DD-B3B7-258DC769D932}" type="pres">
      <dgm:prSet presAssocID="{5014378A-952F-467E-BF0C-6DB40898926E}" presName="level2Shape" presStyleLbl="node4" presStyleIdx="3" presStyleCnt="6" custScaleY="92537"/>
      <dgm:spPr/>
    </dgm:pt>
    <dgm:pt modelId="{7A7BC87C-F823-4A19-95FA-AF296783676E}" type="pres">
      <dgm:prSet presAssocID="{5014378A-952F-467E-BF0C-6DB40898926E}" presName="hierChild3" presStyleCnt="0"/>
      <dgm:spPr/>
    </dgm:pt>
    <dgm:pt modelId="{5A0FE57F-1921-4648-BFB8-FB63BC836D5A}" type="pres">
      <dgm:prSet presAssocID="{9C465520-AC92-4B4B-9782-E18CDB019DF6}" presName="Name19" presStyleLbl="parChTrans1D4" presStyleIdx="4" presStyleCnt="6"/>
      <dgm:spPr/>
    </dgm:pt>
    <dgm:pt modelId="{E734CDE6-CD64-41B2-8050-A7516097C45B}" type="pres">
      <dgm:prSet presAssocID="{2C84B45B-7254-4D8F-AD2B-1106B519B70D}" presName="Name21" presStyleCnt="0"/>
      <dgm:spPr/>
    </dgm:pt>
    <dgm:pt modelId="{CE73093A-DC2A-4F77-8A1C-F0312B81C6A7}" type="pres">
      <dgm:prSet presAssocID="{2C84B45B-7254-4D8F-AD2B-1106B519B70D}" presName="level2Shape" presStyleLbl="node4" presStyleIdx="4" presStyleCnt="6" custScaleY="92537"/>
      <dgm:spPr/>
    </dgm:pt>
    <dgm:pt modelId="{F06ABDA1-66C1-4E9B-BD8B-6D6E34249555}" type="pres">
      <dgm:prSet presAssocID="{2C84B45B-7254-4D8F-AD2B-1106B519B70D}" presName="hierChild3" presStyleCnt="0"/>
      <dgm:spPr/>
    </dgm:pt>
    <dgm:pt modelId="{F99480EA-4BA3-4CE5-9B0F-CA4B63F3F0F0}" type="pres">
      <dgm:prSet presAssocID="{AFE2A0E4-E5E7-49C5-AAA3-E5D8299FDCA0}" presName="Name19" presStyleLbl="parChTrans1D4" presStyleIdx="5" presStyleCnt="6"/>
      <dgm:spPr/>
    </dgm:pt>
    <dgm:pt modelId="{B506DD3E-FF63-4B3A-9B68-509A2D74824E}" type="pres">
      <dgm:prSet presAssocID="{C6729E3A-F9E9-4ADD-ACAB-BE6B7C63A55B}" presName="Name21" presStyleCnt="0"/>
      <dgm:spPr/>
    </dgm:pt>
    <dgm:pt modelId="{A22A9B88-7947-4647-8E5A-EC54DE1A542C}" type="pres">
      <dgm:prSet presAssocID="{C6729E3A-F9E9-4ADD-ACAB-BE6B7C63A55B}" presName="level2Shape" presStyleLbl="node4" presStyleIdx="5" presStyleCnt="6" custScaleY="92537"/>
      <dgm:spPr/>
    </dgm:pt>
    <dgm:pt modelId="{9EDB9EC7-F828-420A-90EB-6264D6706589}" type="pres">
      <dgm:prSet presAssocID="{C6729E3A-F9E9-4ADD-ACAB-BE6B7C63A55B}" presName="hierChild3" presStyleCnt="0"/>
      <dgm:spPr/>
    </dgm:pt>
    <dgm:pt modelId="{E71E8314-85EC-4C48-9782-253D59772AEE}" type="pres">
      <dgm:prSet presAssocID="{4D4C92CE-1559-43C2-BF96-55A7F9494959}" presName="Name19" presStyleLbl="parChTrans1D2" presStyleIdx="1" presStyleCnt="2"/>
      <dgm:spPr/>
    </dgm:pt>
    <dgm:pt modelId="{D7D3B512-64D7-4ED6-B193-D4576030AD38}" type="pres">
      <dgm:prSet presAssocID="{D01806C9-E742-4B03-A86D-E898CE752DD0}" presName="Name21" presStyleCnt="0"/>
      <dgm:spPr/>
    </dgm:pt>
    <dgm:pt modelId="{44AF6EDB-99B4-4BF7-AE0C-E201BE5E3439}" type="pres">
      <dgm:prSet presAssocID="{D01806C9-E742-4B03-A86D-E898CE752DD0}" presName="level2Shape" presStyleLbl="node2" presStyleIdx="1" presStyleCnt="2" custScaleY="65189" custLinFactX="44745" custLinFactNeighborX="100000"/>
      <dgm:spPr/>
    </dgm:pt>
    <dgm:pt modelId="{6D38F49F-9B26-4A6A-90BA-43C03EB3D96C}" type="pres">
      <dgm:prSet presAssocID="{D01806C9-E742-4B03-A86D-E898CE752DD0}" presName="hierChild3" presStyleCnt="0"/>
      <dgm:spPr/>
    </dgm:pt>
    <dgm:pt modelId="{AF7DB52B-FFC1-40D3-900E-BEEAD73B94CD}" type="pres">
      <dgm:prSet presAssocID="{1F3ABAD9-B99C-43CD-88C5-1CC683BD49F6}" presName="bgShapesFlow" presStyleCnt="0"/>
      <dgm:spPr/>
    </dgm:pt>
  </dgm:ptLst>
  <dgm:cxnLst>
    <dgm:cxn modelId="{73AAAB02-4C11-423B-84AF-A59DFD87C695}" srcId="{1F421BAC-2D7F-4087-88AB-E4E7173037F6}" destId="{C6729E3A-F9E9-4ADD-ACAB-BE6B7C63A55B}" srcOrd="2" destOrd="0" parTransId="{AFE2A0E4-E5E7-49C5-AAA3-E5D8299FDCA0}" sibTransId="{AB48BFAB-942D-4B9D-B874-041117E8AC34}"/>
    <dgm:cxn modelId="{9F759B06-F2CD-49C2-8EE0-BBEA635A1E56}" type="presOf" srcId="{4D4C92CE-1559-43C2-BF96-55A7F9494959}" destId="{E71E8314-85EC-4C48-9782-253D59772AEE}" srcOrd="0" destOrd="0" presId="urn:microsoft.com/office/officeart/2005/8/layout/hierarchy6"/>
    <dgm:cxn modelId="{0DAE6108-28B0-4E3E-A2D3-683CC0D57A41}" type="presOf" srcId="{27E4584B-4AD1-48A7-8322-C67AFEFAB72C}" destId="{F6E02A56-5070-42DA-B134-3B371CCBFE28}" srcOrd="0" destOrd="0" presId="urn:microsoft.com/office/officeart/2005/8/layout/hierarchy6"/>
    <dgm:cxn modelId="{6FCC720D-F2B4-4C9E-8513-5330A891A36B}" type="presOf" srcId="{5014378A-952F-467E-BF0C-6DB40898926E}" destId="{FA1108A3-53FC-49DD-B3B7-258DC769D932}" srcOrd="0" destOrd="0" presId="urn:microsoft.com/office/officeart/2005/8/layout/hierarchy6"/>
    <dgm:cxn modelId="{56EBF523-236E-40E4-AF45-C7B26160824C}" type="presOf" srcId="{4D15F6BF-DABC-497E-B7D1-84058FAA2B84}" destId="{C45C8918-0CBE-4B44-979D-3D3C27CA53BE}" srcOrd="0" destOrd="0" presId="urn:microsoft.com/office/officeart/2005/8/layout/hierarchy6"/>
    <dgm:cxn modelId="{11B77F37-037F-463E-B639-632148C96FC0}" srcId="{43C18B4D-FC3F-4018-BFBB-92868F2EBE10}" destId="{D01806C9-E742-4B03-A86D-E898CE752DD0}" srcOrd="1" destOrd="0" parTransId="{4D4C92CE-1559-43C2-BF96-55A7F9494959}" sibTransId="{6DAF0012-0030-498F-A82F-53A2C354BA7F}"/>
    <dgm:cxn modelId="{946A4138-28FB-4BB4-AD22-E3B7E65E46B8}" srcId="{1F421BAC-2D7F-4087-88AB-E4E7173037F6}" destId="{5014378A-952F-467E-BF0C-6DB40898926E}" srcOrd="0" destOrd="0" parTransId="{3C9B8872-2EAE-4FE5-B770-D9F60573E4C8}" sibTransId="{5D687CEC-8FCC-4C7E-8212-77D37A54D5D6}"/>
    <dgm:cxn modelId="{C4147D5B-B667-4217-BB7C-5530325C23C7}" type="presOf" srcId="{25F1C71A-0C01-4D3C-B040-1E7E43355C4D}" destId="{A0DFCE8C-A5F9-47CE-A4C5-92E6E7AFAC24}" srcOrd="0" destOrd="0" presId="urn:microsoft.com/office/officeart/2005/8/layout/hierarchy6"/>
    <dgm:cxn modelId="{257BA943-5BA1-4874-9499-4AB5726F8EB1}" type="presOf" srcId="{9C465520-AC92-4B4B-9782-E18CDB019DF6}" destId="{5A0FE57F-1921-4648-BFB8-FB63BC836D5A}" srcOrd="0" destOrd="0" presId="urn:microsoft.com/office/officeart/2005/8/layout/hierarchy6"/>
    <dgm:cxn modelId="{D7650464-9226-475F-AA05-9138423C718B}" type="presOf" srcId="{0F7F59C4-1B63-43FE-B3D0-A36E45483CA7}" destId="{96767923-39D3-4419-9D19-98A1351C18C5}" srcOrd="0" destOrd="0" presId="urn:microsoft.com/office/officeart/2005/8/layout/hierarchy6"/>
    <dgm:cxn modelId="{C0492865-A3FD-4A19-A94E-7656CDFD1EEB}" srcId="{1F421BAC-2D7F-4087-88AB-E4E7173037F6}" destId="{2C84B45B-7254-4D8F-AD2B-1106B519B70D}" srcOrd="1" destOrd="0" parTransId="{9C465520-AC92-4B4B-9782-E18CDB019DF6}" sibTransId="{1A5A6530-44A5-441A-98DA-23EBEAF1E8B4}"/>
    <dgm:cxn modelId="{5FC1214B-C21B-4E30-8DE7-97D2593EFD21}" srcId="{28713DCB-F02A-4FAC-9530-8018C68860DC}" destId="{070D83E0-1495-4FE5-81E4-F289C7F21D7C}" srcOrd="0" destOrd="0" parTransId="{CE638A9E-F079-4470-BDAA-084D5C56177A}" sibTransId="{32E0448A-36B3-4785-8BBB-CC30F8740931}"/>
    <dgm:cxn modelId="{1B046B6C-3A08-4960-9849-C94CD32E12DA}" srcId="{070D83E0-1495-4FE5-81E4-F289C7F21D7C}" destId="{27E4584B-4AD1-48A7-8322-C67AFEFAB72C}" srcOrd="0" destOrd="0" parTransId="{0F7F59C4-1B63-43FE-B3D0-A36E45483CA7}" sibTransId="{7BE05B42-C515-4EB7-915A-F8D41D3855F3}"/>
    <dgm:cxn modelId="{B737726F-5EEC-4463-B600-789236A15621}" type="presOf" srcId="{CE638A9E-F079-4470-BDAA-084D5C56177A}" destId="{456914DC-BC68-4C60-813D-699146AD11E3}" srcOrd="0" destOrd="0" presId="urn:microsoft.com/office/officeart/2005/8/layout/hierarchy6"/>
    <dgm:cxn modelId="{6EBDDC50-96C8-4B7F-A36D-62352B9D110F}" type="presOf" srcId="{8FF51407-EC4F-4870-9D23-F8367886289B}" destId="{8AC355B2-ABA8-40BE-A7B1-D51B0A09A531}" srcOrd="0" destOrd="0" presId="urn:microsoft.com/office/officeart/2005/8/layout/hierarchy6"/>
    <dgm:cxn modelId="{EB5DE277-1F95-4A21-A8B0-F262EAB98292}" type="presOf" srcId="{3C9B8872-2EAE-4FE5-B770-D9F60573E4C8}" destId="{5346FD57-84E8-4761-A72B-5AF63E328E09}" srcOrd="0" destOrd="0" presId="urn:microsoft.com/office/officeart/2005/8/layout/hierarchy6"/>
    <dgm:cxn modelId="{198B6389-4996-4C8A-ACA3-7514827F49B9}" type="presOf" srcId="{F9C746C6-7BF5-4501-9F42-46C67B8B32EC}" destId="{CA633FF5-BF3F-4F17-8916-59D5E9915C39}" srcOrd="0" destOrd="0" presId="urn:microsoft.com/office/officeart/2005/8/layout/hierarchy6"/>
    <dgm:cxn modelId="{C1F21298-2F2F-419A-98AF-F98907AC78AE}" srcId="{070D83E0-1495-4FE5-81E4-F289C7F21D7C}" destId="{F9C746C6-7BF5-4501-9F42-46C67B8B32EC}" srcOrd="2" destOrd="0" parTransId="{5BEA8C00-EA4D-4631-A430-7A9B3D319E10}" sibTransId="{954CCD3C-2BB8-491E-B641-6F99EAC41F8E}"/>
    <dgm:cxn modelId="{FA68D89B-FA52-43B5-A223-B91042B7AF03}" type="presOf" srcId="{28713DCB-F02A-4FAC-9530-8018C68860DC}" destId="{7FB050EF-B280-4CF1-9FBB-D5EA377ED335}" srcOrd="0" destOrd="0" presId="urn:microsoft.com/office/officeart/2005/8/layout/hierarchy6"/>
    <dgm:cxn modelId="{4AE529A0-64BF-4671-8557-B46447A7EA6F}" srcId="{070D83E0-1495-4FE5-81E4-F289C7F21D7C}" destId="{E8A343C0-9FDB-4D49-920E-C34D2D9CEA14}" srcOrd="1" destOrd="0" parTransId="{25F1C71A-0C01-4D3C-B040-1E7E43355C4D}" sibTransId="{A22EDA2C-05A2-43A2-A73C-9F8F6C52DEF9}"/>
    <dgm:cxn modelId="{516F83A2-BC9D-4864-B235-292C1FDE3CD8}" type="presOf" srcId="{C6729E3A-F9E9-4ADD-ACAB-BE6B7C63A55B}" destId="{A22A9B88-7947-4647-8E5A-EC54DE1A542C}" srcOrd="0" destOrd="0" presId="urn:microsoft.com/office/officeart/2005/8/layout/hierarchy6"/>
    <dgm:cxn modelId="{054F42A8-E38A-49EC-B315-A42CF6E08F64}" srcId="{28713DCB-F02A-4FAC-9530-8018C68860DC}" destId="{1F421BAC-2D7F-4087-88AB-E4E7173037F6}" srcOrd="1" destOrd="0" parTransId="{4D15F6BF-DABC-497E-B7D1-84058FAA2B84}" sibTransId="{A58BD431-704D-4D0C-9F79-44AD3162B8F9}"/>
    <dgm:cxn modelId="{F89C40AB-DA6A-45FD-BB4B-910EAA28CC34}" type="presOf" srcId="{D01806C9-E742-4B03-A86D-E898CE752DD0}" destId="{44AF6EDB-99B4-4BF7-AE0C-E201BE5E3439}" srcOrd="0" destOrd="0" presId="urn:microsoft.com/office/officeart/2005/8/layout/hierarchy6"/>
    <dgm:cxn modelId="{272D4AB4-603F-46D6-BC94-D8C7CDCFBBE8}" type="presOf" srcId="{2C84B45B-7254-4D8F-AD2B-1106B519B70D}" destId="{CE73093A-DC2A-4F77-8A1C-F0312B81C6A7}" srcOrd="0" destOrd="0" presId="urn:microsoft.com/office/officeart/2005/8/layout/hierarchy6"/>
    <dgm:cxn modelId="{3B3139B5-23FB-481A-8EAC-7F435FFA69A4}" srcId="{1F3ABAD9-B99C-43CD-88C5-1CC683BD49F6}" destId="{43C18B4D-FC3F-4018-BFBB-92868F2EBE10}" srcOrd="0" destOrd="0" parTransId="{059D79C4-07CD-4BD2-B83E-C6AA717DF920}" sibTransId="{4BBF5D4A-E38D-4517-9C34-DF12C8E6BAEA}"/>
    <dgm:cxn modelId="{5370AEBE-1FF5-4744-B1D6-F3C99453E841}" srcId="{43C18B4D-FC3F-4018-BFBB-92868F2EBE10}" destId="{28713DCB-F02A-4FAC-9530-8018C68860DC}" srcOrd="0" destOrd="0" parTransId="{8FF51407-EC4F-4870-9D23-F8367886289B}" sibTransId="{20B46B2A-9208-4FF1-A6B1-8ABBF1BA2202}"/>
    <dgm:cxn modelId="{4BA46EC4-6599-4173-A3F8-A577A889F847}" type="presOf" srcId="{1F421BAC-2D7F-4087-88AB-E4E7173037F6}" destId="{722FF75C-2654-4A13-A6F5-F957DE11283C}" srcOrd="0" destOrd="0" presId="urn:microsoft.com/office/officeart/2005/8/layout/hierarchy6"/>
    <dgm:cxn modelId="{25D98BCF-0031-429F-940B-12155A84BB61}" type="presOf" srcId="{43C18B4D-FC3F-4018-BFBB-92868F2EBE10}" destId="{03D901C4-FDE3-4633-B4B5-2CD5B8D57F11}" srcOrd="0" destOrd="0" presId="urn:microsoft.com/office/officeart/2005/8/layout/hierarchy6"/>
    <dgm:cxn modelId="{8EB8FAD5-D501-481C-8C9D-8A90B311FF0B}" type="presOf" srcId="{1F3ABAD9-B99C-43CD-88C5-1CC683BD49F6}" destId="{1529C866-656F-435D-8396-B1BFB83150E9}" srcOrd="0" destOrd="0" presId="urn:microsoft.com/office/officeart/2005/8/layout/hierarchy6"/>
    <dgm:cxn modelId="{7483FEE0-F3F8-472D-AAD6-A06190EF11BA}" type="presOf" srcId="{5BEA8C00-EA4D-4631-A430-7A9B3D319E10}" destId="{F8E6197A-282F-4EE2-B3D1-5EAAD2A36BB7}" srcOrd="0" destOrd="0" presId="urn:microsoft.com/office/officeart/2005/8/layout/hierarchy6"/>
    <dgm:cxn modelId="{B294A3E1-9232-48C7-8DD4-08CDF17683B2}" type="presOf" srcId="{E8A343C0-9FDB-4D49-920E-C34D2D9CEA14}" destId="{06D8E071-7481-4000-8723-EF5DDA149F64}" srcOrd="0" destOrd="0" presId="urn:microsoft.com/office/officeart/2005/8/layout/hierarchy6"/>
    <dgm:cxn modelId="{502048E6-5A91-4A72-A82B-D67C5A54ED4E}" type="presOf" srcId="{070D83E0-1495-4FE5-81E4-F289C7F21D7C}" destId="{BEACB639-3F4C-4998-AA66-1A6D50B092AC}" srcOrd="0" destOrd="0" presId="urn:microsoft.com/office/officeart/2005/8/layout/hierarchy6"/>
    <dgm:cxn modelId="{0FE9CBF5-C74F-42F3-A833-2523EB8D43D3}" type="presOf" srcId="{AFE2A0E4-E5E7-49C5-AAA3-E5D8299FDCA0}" destId="{F99480EA-4BA3-4CE5-9B0F-CA4B63F3F0F0}" srcOrd="0" destOrd="0" presId="urn:microsoft.com/office/officeart/2005/8/layout/hierarchy6"/>
    <dgm:cxn modelId="{C24FB9A6-289D-4D07-A76D-5EB14E641DB4}" type="presParOf" srcId="{1529C866-656F-435D-8396-B1BFB83150E9}" destId="{100D6862-3A5E-4F70-A65F-09F9911A23DD}" srcOrd="0" destOrd="0" presId="urn:microsoft.com/office/officeart/2005/8/layout/hierarchy6"/>
    <dgm:cxn modelId="{78604D99-66C5-40B8-84AF-996B7C583B48}" type="presParOf" srcId="{100D6862-3A5E-4F70-A65F-09F9911A23DD}" destId="{2AA11DC4-C059-49D0-86E1-E6C532AA6301}" srcOrd="0" destOrd="0" presId="urn:microsoft.com/office/officeart/2005/8/layout/hierarchy6"/>
    <dgm:cxn modelId="{A594E86B-6FA4-4995-8B77-D67C66F64C0B}" type="presParOf" srcId="{2AA11DC4-C059-49D0-86E1-E6C532AA6301}" destId="{57920682-2C47-4141-A131-E1C73FFCA4BA}" srcOrd="0" destOrd="0" presId="urn:microsoft.com/office/officeart/2005/8/layout/hierarchy6"/>
    <dgm:cxn modelId="{DA4A7FB8-4C96-4783-A39C-A35D842C5F50}" type="presParOf" srcId="{57920682-2C47-4141-A131-E1C73FFCA4BA}" destId="{03D901C4-FDE3-4633-B4B5-2CD5B8D57F11}" srcOrd="0" destOrd="0" presId="urn:microsoft.com/office/officeart/2005/8/layout/hierarchy6"/>
    <dgm:cxn modelId="{80118D7A-76FD-4584-AAB7-9070DB456353}" type="presParOf" srcId="{57920682-2C47-4141-A131-E1C73FFCA4BA}" destId="{ECAD8A5C-8307-4365-AAA3-1B463A1B4D50}" srcOrd="1" destOrd="0" presId="urn:microsoft.com/office/officeart/2005/8/layout/hierarchy6"/>
    <dgm:cxn modelId="{12F26162-8234-4304-A8FB-DA5C5CD21C3E}" type="presParOf" srcId="{ECAD8A5C-8307-4365-AAA3-1B463A1B4D50}" destId="{8AC355B2-ABA8-40BE-A7B1-D51B0A09A531}" srcOrd="0" destOrd="0" presId="urn:microsoft.com/office/officeart/2005/8/layout/hierarchy6"/>
    <dgm:cxn modelId="{0EF3BE98-B86F-41C4-B4E5-B4AC78582403}" type="presParOf" srcId="{ECAD8A5C-8307-4365-AAA3-1B463A1B4D50}" destId="{B89AF460-C0A6-4AB8-A990-5B536896886F}" srcOrd="1" destOrd="0" presId="urn:microsoft.com/office/officeart/2005/8/layout/hierarchy6"/>
    <dgm:cxn modelId="{1B9A5CAB-00B1-41EF-B03C-0CAED49C4636}" type="presParOf" srcId="{B89AF460-C0A6-4AB8-A990-5B536896886F}" destId="{7FB050EF-B280-4CF1-9FBB-D5EA377ED335}" srcOrd="0" destOrd="0" presId="urn:microsoft.com/office/officeart/2005/8/layout/hierarchy6"/>
    <dgm:cxn modelId="{7CDAC737-5D2C-4097-B9D4-4B66DAA894AC}" type="presParOf" srcId="{B89AF460-C0A6-4AB8-A990-5B536896886F}" destId="{6EF409E3-9B9F-47D4-93BE-24D3DF2F0AB6}" srcOrd="1" destOrd="0" presId="urn:microsoft.com/office/officeart/2005/8/layout/hierarchy6"/>
    <dgm:cxn modelId="{E1A28BD6-E682-46BE-A08A-4D87A8E1906D}" type="presParOf" srcId="{6EF409E3-9B9F-47D4-93BE-24D3DF2F0AB6}" destId="{456914DC-BC68-4C60-813D-699146AD11E3}" srcOrd="0" destOrd="0" presId="urn:microsoft.com/office/officeart/2005/8/layout/hierarchy6"/>
    <dgm:cxn modelId="{F3CEDE7E-E211-47C9-8904-DD8A4ADC03C6}" type="presParOf" srcId="{6EF409E3-9B9F-47D4-93BE-24D3DF2F0AB6}" destId="{353A8271-9FA6-4C3B-B72E-3925033951EE}" srcOrd="1" destOrd="0" presId="urn:microsoft.com/office/officeart/2005/8/layout/hierarchy6"/>
    <dgm:cxn modelId="{66DAECFE-7A2E-4A7F-90DE-70B25DEC9BBB}" type="presParOf" srcId="{353A8271-9FA6-4C3B-B72E-3925033951EE}" destId="{BEACB639-3F4C-4998-AA66-1A6D50B092AC}" srcOrd="0" destOrd="0" presId="urn:microsoft.com/office/officeart/2005/8/layout/hierarchy6"/>
    <dgm:cxn modelId="{AEEF3C5B-CC13-4377-8178-44760BE57F6D}" type="presParOf" srcId="{353A8271-9FA6-4C3B-B72E-3925033951EE}" destId="{631950F4-2F46-4270-BF83-C5487623B5F9}" srcOrd="1" destOrd="0" presId="urn:microsoft.com/office/officeart/2005/8/layout/hierarchy6"/>
    <dgm:cxn modelId="{CE0AE9A5-FFF1-41CA-B6DA-93066E7052C6}" type="presParOf" srcId="{631950F4-2F46-4270-BF83-C5487623B5F9}" destId="{96767923-39D3-4419-9D19-98A1351C18C5}" srcOrd="0" destOrd="0" presId="urn:microsoft.com/office/officeart/2005/8/layout/hierarchy6"/>
    <dgm:cxn modelId="{90EDA02D-0483-4B37-A39A-6B9301D8F953}" type="presParOf" srcId="{631950F4-2F46-4270-BF83-C5487623B5F9}" destId="{D85955B7-B5C7-48AD-8405-88F3970EFBD1}" srcOrd="1" destOrd="0" presId="urn:microsoft.com/office/officeart/2005/8/layout/hierarchy6"/>
    <dgm:cxn modelId="{6BDA6DD7-FA55-4CFC-BB55-A7880AC80AE0}" type="presParOf" srcId="{D85955B7-B5C7-48AD-8405-88F3970EFBD1}" destId="{F6E02A56-5070-42DA-B134-3B371CCBFE28}" srcOrd="0" destOrd="0" presId="urn:microsoft.com/office/officeart/2005/8/layout/hierarchy6"/>
    <dgm:cxn modelId="{170567E7-1162-4F5B-95C0-26C3C5A84B1E}" type="presParOf" srcId="{D85955B7-B5C7-48AD-8405-88F3970EFBD1}" destId="{CF7E869E-4A34-4AD5-B7C8-9227414BF485}" srcOrd="1" destOrd="0" presId="urn:microsoft.com/office/officeart/2005/8/layout/hierarchy6"/>
    <dgm:cxn modelId="{9477CDAF-A65F-4261-8039-35E7E580CBF8}" type="presParOf" srcId="{631950F4-2F46-4270-BF83-C5487623B5F9}" destId="{A0DFCE8C-A5F9-47CE-A4C5-92E6E7AFAC24}" srcOrd="2" destOrd="0" presId="urn:microsoft.com/office/officeart/2005/8/layout/hierarchy6"/>
    <dgm:cxn modelId="{8999B50E-4262-4ED9-9CE6-F6A4A553AA6C}" type="presParOf" srcId="{631950F4-2F46-4270-BF83-C5487623B5F9}" destId="{7479A77B-46B0-4212-9547-FF8DB2CD8F1A}" srcOrd="3" destOrd="0" presId="urn:microsoft.com/office/officeart/2005/8/layout/hierarchy6"/>
    <dgm:cxn modelId="{47985CE6-7844-47C9-910C-1E27B7B56A41}" type="presParOf" srcId="{7479A77B-46B0-4212-9547-FF8DB2CD8F1A}" destId="{06D8E071-7481-4000-8723-EF5DDA149F64}" srcOrd="0" destOrd="0" presId="urn:microsoft.com/office/officeart/2005/8/layout/hierarchy6"/>
    <dgm:cxn modelId="{7B1BC8C1-0532-4F6E-9078-B871900BD370}" type="presParOf" srcId="{7479A77B-46B0-4212-9547-FF8DB2CD8F1A}" destId="{9D0D057B-F3AF-4A49-A6F5-C864E44F2A98}" srcOrd="1" destOrd="0" presId="urn:microsoft.com/office/officeart/2005/8/layout/hierarchy6"/>
    <dgm:cxn modelId="{3CCA4898-AFDE-45C3-BBFA-44FA890C18D1}" type="presParOf" srcId="{631950F4-2F46-4270-BF83-C5487623B5F9}" destId="{F8E6197A-282F-4EE2-B3D1-5EAAD2A36BB7}" srcOrd="4" destOrd="0" presId="urn:microsoft.com/office/officeart/2005/8/layout/hierarchy6"/>
    <dgm:cxn modelId="{3092BDBA-5F52-4E09-9EF2-C74E6A4634E9}" type="presParOf" srcId="{631950F4-2F46-4270-BF83-C5487623B5F9}" destId="{A2553D9A-840F-4F04-9DB9-CC130B436788}" srcOrd="5" destOrd="0" presId="urn:microsoft.com/office/officeart/2005/8/layout/hierarchy6"/>
    <dgm:cxn modelId="{A0EAB8A6-2A67-4212-A480-2442A4AA9FC9}" type="presParOf" srcId="{A2553D9A-840F-4F04-9DB9-CC130B436788}" destId="{CA633FF5-BF3F-4F17-8916-59D5E9915C39}" srcOrd="0" destOrd="0" presId="urn:microsoft.com/office/officeart/2005/8/layout/hierarchy6"/>
    <dgm:cxn modelId="{E2994974-EB8E-4ECE-9895-81EA08085D62}" type="presParOf" srcId="{A2553D9A-840F-4F04-9DB9-CC130B436788}" destId="{32C61F1A-9169-4147-AE85-2316B0205EF4}" srcOrd="1" destOrd="0" presId="urn:microsoft.com/office/officeart/2005/8/layout/hierarchy6"/>
    <dgm:cxn modelId="{CF736316-0FA4-45B8-A015-78540FC18C30}" type="presParOf" srcId="{6EF409E3-9B9F-47D4-93BE-24D3DF2F0AB6}" destId="{C45C8918-0CBE-4B44-979D-3D3C27CA53BE}" srcOrd="2" destOrd="0" presId="urn:microsoft.com/office/officeart/2005/8/layout/hierarchy6"/>
    <dgm:cxn modelId="{256B0A40-5F0F-4D64-9539-2440F8C52624}" type="presParOf" srcId="{6EF409E3-9B9F-47D4-93BE-24D3DF2F0AB6}" destId="{A37DEA59-A097-4B90-BBA1-C2DC6F4F06E1}" srcOrd="3" destOrd="0" presId="urn:microsoft.com/office/officeart/2005/8/layout/hierarchy6"/>
    <dgm:cxn modelId="{C112948B-2F22-4357-99B8-8CDA60B343AD}" type="presParOf" srcId="{A37DEA59-A097-4B90-BBA1-C2DC6F4F06E1}" destId="{722FF75C-2654-4A13-A6F5-F957DE11283C}" srcOrd="0" destOrd="0" presId="urn:microsoft.com/office/officeart/2005/8/layout/hierarchy6"/>
    <dgm:cxn modelId="{13FF3837-C26B-4EB8-96B8-A1927B215D06}" type="presParOf" srcId="{A37DEA59-A097-4B90-BBA1-C2DC6F4F06E1}" destId="{B80DBA86-228C-40FD-921B-DE7C43AA3FA4}" srcOrd="1" destOrd="0" presId="urn:microsoft.com/office/officeart/2005/8/layout/hierarchy6"/>
    <dgm:cxn modelId="{F61BA02F-4E6A-450E-8A7E-050DB8E37359}" type="presParOf" srcId="{B80DBA86-228C-40FD-921B-DE7C43AA3FA4}" destId="{5346FD57-84E8-4761-A72B-5AF63E328E09}" srcOrd="0" destOrd="0" presId="urn:microsoft.com/office/officeart/2005/8/layout/hierarchy6"/>
    <dgm:cxn modelId="{DA09879A-EBA0-4889-BB30-ABEC55F84E2B}" type="presParOf" srcId="{B80DBA86-228C-40FD-921B-DE7C43AA3FA4}" destId="{18CFAD53-3313-4F30-BD4F-E999E4741C1F}" srcOrd="1" destOrd="0" presId="urn:microsoft.com/office/officeart/2005/8/layout/hierarchy6"/>
    <dgm:cxn modelId="{FDA42A70-6EC7-4A68-B672-0F38E52A7AD5}" type="presParOf" srcId="{18CFAD53-3313-4F30-BD4F-E999E4741C1F}" destId="{FA1108A3-53FC-49DD-B3B7-258DC769D932}" srcOrd="0" destOrd="0" presId="urn:microsoft.com/office/officeart/2005/8/layout/hierarchy6"/>
    <dgm:cxn modelId="{68B7FA6F-30F5-4F8D-B67C-11703639FD95}" type="presParOf" srcId="{18CFAD53-3313-4F30-BD4F-E999E4741C1F}" destId="{7A7BC87C-F823-4A19-95FA-AF296783676E}" srcOrd="1" destOrd="0" presId="urn:microsoft.com/office/officeart/2005/8/layout/hierarchy6"/>
    <dgm:cxn modelId="{270C7EC0-C384-47AA-A728-8B92EDBC5844}" type="presParOf" srcId="{B80DBA86-228C-40FD-921B-DE7C43AA3FA4}" destId="{5A0FE57F-1921-4648-BFB8-FB63BC836D5A}" srcOrd="2" destOrd="0" presId="urn:microsoft.com/office/officeart/2005/8/layout/hierarchy6"/>
    <dgm:cxn modelId="{7D909C04-B582-4465-9030-64B8DF745889}" type="presParOf" srcId="{B80DBA86-228C-40FD-921B-DE7C43AA3FA4}" destId="{E734CDE6-CD64-41B2-8050-A7516097C45B}" srcOrd="3" destOrd="0" presId="urn:microsoft.com/office/officeart/2005/8/layout/hierarchy6"/>
    <dgm:cxn modelId="{7E0697C6-7E52-49D5-9EE0-F5CDA734E027}" type="presParOf" srcId="{E734CDE6-CD64-41B2-8050-A7516097C45B}" destId="{CE73093A-DC2A-4F77-8A1C-F0312B81C6A7}" srcOrd="0" destOrd="0" presId="urn:microsoft.com/office/officeart/2005/8/layout/hierarchy6"/>
    <dgm:cxn modelId="{818275FC-F7A1-477D-A4CE-DEA3FDDABFE3}" type="presParOf" srcId="{E734CDE6-CD64-41B2-8050-A7516097C45B}" destId="{F06ABDA1-66C1-4E9B-BD8B-6D6E34249555}" srcOrd="1" destOrd="0" presId="urn:microsoft.com/office/officeart/2005/8/layout/hierarchy6"/>
    <dgm:cxn modelId="{3D00701D-B2C5-40FE-8260-AD7C5B92EA6C}" type="presParOf" srcId="{B80DBA86-228C-40FD-921B-DE7C43AA3FA4}" destId="{F99480EA-4BA3-4CE5-9B0F-CA4B63F3F0F0}" srcOrd="4" destOrd="0" presId="urn:microsoft.com/office/officeart/2005/8/layout/hierarchy6"/>
    <dgm:cxn modelId="{ABFF235C-ADEA-4EAB-AC66-2C16766F7706}" type="presParOf" srcId="{B80DBA86-228C-40FD-921B-DE7C43AA3FA4}" destId="{B506DD3E-FF63-4B3A-9B68-509A2D74824E}" srcOrd="5" destOrd="0" presId="urn:microsoft.com/office/officeart/2005/8/layout/hierarchy6"/>
    <dgm:cxn modelId="{F8836FEC-7E0E-4D8E-B260-90A5F76F88EF}" type="presParOf" srcId="{B506DD3E-FF63-4B3A-9B68-509A2D74824E}" destId="{A22A9B88-7947-4647-8E5A-EC54DE1A542C}" srcOrd="0" destOrd="0" presId="urn:microsoft.com/office/officeart/2005/8/layout/hierarchy6"/>
    <dgm:cxn modelId="{ECE13854-9187-4AE1-AE83-00A38C229BC3}" type="presParOf" srcId="{B506DD3E-FF63-4B3A-9B68-509A2D74824E}" destId="{9EDB9EC7-F828-420A-90EB-6264D6706589}" srcOrd="1" destOrd="0" presId="urn:microsoft.com/office/officeart/2005/8/layout/hierarchy6"/>
    <dgm:cxn modelId="{B2AE0995-AA74-44F1-ABDA-8E5CA35C538E}" type="presParOf" srcId="{ECAD8A5C-8307-4365-AAA3-1B463A1B4D50}" destId="{E71E8314-85EC-4C48-9782-253D59772AEE}" srcOrd="2" destOrd="0" presId="urn:microsoft.com/office/officeart/2005/8/layout/hierarchy6"/>
    <dgm:cxn modelId="{4FB90994-5173-423A-A47C-69564A0C5438}" type="presParOf" srcId="{ECAD8A5C-8307-4365-AAA3-1B463A1B4D50}" destId="{D7D3B512-64D7-4ED6-B193-D4576030AD38}" srcOrd="3" destOrd="0" presId="urn:microsoft.com/office/officeart/2005/8/layout/hierarchy6"/>
    <dgm:cxn modelId="{078D86B7-5F93-4FF6-A96B-DE1CF05D74E2}" type="presParOf" srcId="{D7D3B512-64D7-4ED6-B193-D4576030AD38}" destId="{44AF6EDB-99B4-4BF7-AE0C-E201BE5E3439}" srcOrd="0" destOrd="0" presId="urn:microsoft.com/office/officeart/2005/8/layout/hierarchy6"/>
    <dgm:cxn modelId="{C05A2451-4F4D-462C-8667-ABFC0E588858}" type="presParOf" srcId="{D7D3B512-64D7-4ED6-B193-D4576030AD38}" destId="{6D38F49F-9B26-4A6A-90BA-43C03EB3D96C}" srcOrd="1" destOrd="0" presId="urn:microsoft.com/office/officeart/2005/8/layout/hierarchy6"/>
    <dgm:cxn modelId="{081B812E-28E2-4BC8-BDCA-EEB632681CC8}" type="presParOf" srcId="{1529C866-656F-435D-8396-B1BFB83150E9}" destId="{AF7DB52B-FFC1-40D3-900E-BEEAD73B94CD}" srcOrd="1" destOrd="0" presId="urn:microsoft.com/office/officeart/2005/8/layout/hierarchy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001A7-2D69-426D-8BEA-19E9B1F8616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6A69469-1434-4622-A8D0-C853F413FA56}">
      <dgm:prSet phldrT="[Text]" custT="1"/>
      <dgm:spPr>
        <a:xfrm>
          <a:off x="1441928" y="297341"/>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lIns="0" rIns="91440"/>
        <a:lstStyle/>
        <a:p>
          <a:pPr>
            <a:buNone/>
          </a:pPr>
          <a:r>
            <a:rPr lang="en-US" sz="2000">
              <a:solidFill>
                <a:sysClr val="window" lastClr="FFFFFF"/>
              </a:solidFill>
              <a:effectLst>
                <a:outerShdw blurRad="38100" dist="38100" dir="2700000" algn="tl">
                  <a:srgbClr val="000000">
                    <a:alpha val="43137"/>
                  </a:srgbClr>
                </a:outerShdw>
              </a:effectLst>
              <a:latin typeface="Arial"/>
              <a:ea typeface="+mn-ea"/>
              <a:cs typeface="+mn-cs"/>
            </a:rPr>
            <a:t>Employer Sponsored Insurance</a:t>
          </a:r>
        </a:p>
      </dgm:t>
    </dgm:pt>
    <dgm:pt modelId="{8B4D3A1D-7463-4D9B-9AC6-E9329CCC3F12}" type="parTrans" cxnId="{E32CA120-2474-46D3-A37E-E79945A36050}">
      <dgm:prSet/>
      <dgm:spPr/>
      <dgm:t>
        <a:bodyPr/>
        <a:lstStyle/>
        <a:p>
          <a:endParaRPr lang="en-US" sz="2000">
            <a:effectLst>
              <a:outerShdw blurRad="38100" dist="38100" dir="2700000" algn="tl">
                <a:srgbClr val="000000">
                  <a:alpha val="43137"/>
                </a:srgbClr>
              </a:outerShdw>
            </a:effectLst>
          </a:endParaRPr>
        </a:p>
      </dgm:t>
    </dgm:pt>
    <dgm:pt modelId="{05445911-9DF2-4479-9C35-9B9D8F6A594C}" type="sibTrans" cxnId="{E32CA120-2474-46D3-A37E-E79945A36050}">
      <dgm:prSet/>
      <dgm:spPr/>
      <dgm:t>
        <a:bodyPr/>
        <a:lstStyle/>
        <a:p>
          <a:endParaRPr lang="en-US" sz="2000">
            <a:effectLst>
              <a:outerShdw blurRad="38100" dist="38100" dir="2700000" algn="tl">
                <a:srgbClr val="000000">
                  <a:alpha val="43137"/>
                </a:srgbClr>
              </a:outerShdw>
            </a:effectLst>
          </a:endParaRPr>
        </a:p>
      </dgm:t>
    </dgm:pt>
    <dgm:pt modelId="{18275C99-CC23-48C6-83A1-26E13179A5B3}">
      <dgm:prSet phldrT="[Text]" custT="1"/>
      <dgm:spPr>
        <a:xfrm rot="5400000">
          <a:off x="3805015" y="297341"/>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lIns="91440" rIns="0"/>
        <a:lstStyle/>
        <a:p>
          <a:pPr>
            <a:buNone/>
          </a:pPr>
          <a:r>
            <a:rPr lang="en-US" sz="2000">
              <a:solidFill>
                <a:sysClr val="window" lastClr="FFFFFF"/>
              </a:solidFill>
              <a:effectLst>
                <a:outerShdw blurRad="38100" dist="38100" dir="2700000" algn="tl">
                  <a:srgbClr val="000000">
                    <a:alpha val="43137"/>
                  </a:srgbClr>
                </a:outerShdw>
              </a:effectLst>
              <a:latin typeface="Arial"/>
              <a:ea typeface="+mn-ea"/>
              <a:cs typeface="+mn-cs"/>
            </a:rPr>
            <a:t>Uninsurance</a:t>
          </a:r>
        </a:p>
      </dgm:t>
    </dgm:pt>
    <dgm:pt modelId="{9B7D1296-CA60-4BDB-9D51-D0885E5FAF6E}" type="parTrans" cxnId="{146D5626-51A4-4347-90DB-42DBAE970758}">
      <dgm:prSet/>
      <dgm:spPr/>
      <dgm:t>
        <a:bodyPr/>
        <a:lstStyle/>
        <a:p>
          <a:endParaRPr lang="en-US" sz="2000">
            <a:effectLst>
              <a:outerShdw blurRad="38100" dist="38100" dir="2700000" algn="tl">
                <a:srgbClr val="000000">
                  <a:alpha val="43137"/>
                </a:srgbClr>
              </a:outerShdw>
            </a:effectLst>
          </a:endParaRPr>
        </a:p>
      </dgm:t>
    </dgm:pt>
    <dgm:pt modelId="{03A85D2C-06FB-4324-B13A-AD35174A6A37}" type="sibTrans" cxnId="{146D5626-51A4-4347-90DB-42DBAE970758}">
      <dgm:prSet/>
      <dgm:spPr/>
      <dgm:t>
        <a:bodyPr/>
        <a:lstStyle/>
        <a:p>
          <a:endParaRPr lang="en-US" sz="2000">
            <a:effectLst>
              <a:outerShdw blurRad="38100" dist="38100" dir="2700000" algn="tl">
                <a:srgbClr val="000000">
                  <a:alpha val="43137"/>
                </a:srgbClr>
              </a:outerShdw>
            </a:effectLst>
          </a:endParaRPr>
        </a:p>
      </dgm:t>
    </dgm:pt>
    <dgm:pt modelId="{7ECE6D46-5CBA-481B-A7C3-761AD13E2E95}">
      <dgm:prSet phldrT="[Text]" custT="1"/>
      <dgm:spPr>
        <a:xfrm rot="10800000">
          <a:off x="3805015" y="2660428"/>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lIns="91440" rIns="0"/>
        <a:lstStyle/>
        <a:p>
          <a:pPr>
            <a:buNone/>
          </a:pPr>
          <a:r>
            <a:rPr lang="en-US" sz="2000">
              <a:solidFill>
                <a:sysClr val="window" lastClr="FFFFFF"/>
              </a:solidFill>
              <a:effectLst>
                <a:outerShdw blurRad="38100" dist="38100" dir="2700000" algn="tl">
                  <a:srgbClr val="000000">
                    <a:alpha val="43137"/>
                  </a:srgbClr>
                </a:outerShdw>
              </a:effectLst>
              <a:latin typeface="Arial"/>
              <a:ea typeface="+mn-ea"/>
              <a:cs typeface="+mn-cs"/>
            </a:rPr>
            <a:t>Medicaid, CHIP</a:t>
          </a:r>
        </a:p>
      </dgm:t>
    </dgm:pt>
    <dgm:pt modelId="{692DB2B4-AB54-4838-9BB8-03170229FE46}" type="parTrans" cxnId="{58C78ECC-0EA0-4C6C-940D-E3EAB395C797}">
      <dgm:prSet/>
      <dgm:spPr/>
      <dgm:t>
        <a:bodyPr/>
        <a:lstStyle/>
        <a:p>
          <a:endParaRPr lang="en-US" sz="2000">
            <a:effectLst>
              <a:outerShdw blurRad="38100" dist="38100" dir="2700000" algn="tl">
                <a:srgbClr val="000000">
                  <a:alpha val="43137"/>
                </a:srgbClr>
              </a:outerShdw>
            </a:effectLst>
          </a:endParaRPr>
        </a:p>
      </dgm:t>
    </dgm:pt>
    <dgm:pt modelId="{C7535671-5467-4756-B380-B9376BEE973B}" type="sibTrans" cxnId="{58C78ECC-0EA0-4C6C-940D-E3EAB395C797}">
      <dgm:prSet/>
      <dgm:spPr/>
      <dgm:t>
        <a:bodyPr/>
        <a:lstStyle/>
        <a:p>
          <a:endParaRPr lang="en-US" sz="2000">
            <a:effectLst>
              <a:outerShdw blurRad="38100" dist="38100" dir="2700000" algn="tl">
                <a:srgbClr val="000000">
                  <a:alpha val="43137"/>
                </a:srgbClr>
              </a:outerShdw>
            </a:effectLst>
          </a:endParaRPr>
        </a:p>
      </dgm:t>
    </dgm:pt>
    <dgm:pt modelId="{9D895AC3-5467-45A9-88CB-C3A0DA2B1C60}">
      <dgm:prSet phldrT="[Text]" custT="1"/>
      <dgm:spPr>
        <a:xfrm rot="16200000">
          <a:off x="1441928" y="2660428"/>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lIns="91440" rIns="0"/>
        <a:lstStyle/>
        <a:p>
          <a:pPr>
            <a:buNone/>
          </a:pPr>
          <a:r>
            <a:rPr lang="en-US" sz="2000">
              <a:solidFill>
                <a:sysClr val="window" lastClr="FFFFFF"/>
              </a:solidFill>
              <a:effectLst>
                <a:outerShdw blurRad="38100" dist="38100" dir="2700000" algn="tl">
                  <a:srgbClr val="000000">
                    <a:alpha val="43137"/>
                  </a:srgbClr>
                </a:outerShdw>
              </a:effectLst>
              <a:latin typeface="Arial"/>
              <a:ea typeface="+mn-ea"/>
              <a:cs typeface="+mn-cs"/>
            </a:rPr>
            <a:t>Marketplace</a:t>
          </a:r>
        </a:p>
      </dgm:t>
    </dgm:pt>
    <dgm:pt modelId="{0DCC239D-184A-409B-A3CE-221A2081B7CB}" type="parTrans" cxnId="{75E8E632-683A-4C4B-9570-22BD772542D9}">
      <dgm:prSet/>
      <dgm:spPr/>
      <dgm:t>
        <a:bodyPr/>
        <a:lstStyle/>
        <a:p>
          <a:endParaRPr lang="en-US" sz="2000">
            <a:effectLst>
              <a:outerShdw blurRad="38100" dist="38100" dir="2700000" algn="tl">
                <a:srgbClr val="000000">
                  <a:alpha val="43137"/>
                </a:srgbClr>
              </a:outerShdw>
            </a:effectLst>
          </a:endParaRPr>
        </a:p>
      </dgm:t>
    </dgm:pt>
    <dgm:pt modelId="{39D9731E-DD00-4E74-94AA-D0C6A4D53CDF}" type="sibTrans" cxnId="{75E8E632-683A-4C4B-9570-22BD772542D9}">
      <dgm:prSet/>
      <dgm:spPr/>
      <dgm:t>
        <a:bodyPr/>
        <a:lstStyle/>
        <a:p>
          <a:endParaRPr lang="en-US" sz="2000">
            <a:effectLst>
              <a:outerShdw blurRad="38100" dist="38100" dir="2700000" algn="tl">
                <a:srgbClr val="000000">
                  <a:alpha val="43137"/>
                </a:srgbClr>
              </a:outerShdw>
            </a:effectLst>
          </a:endParaRPr>
        </a:p>
      </dgm:t>
    </dgm:pt>
    <dgm:pt modelId="{1518AB32-E04E-42E7-A922-FEBB59A40AD3}" type="pres">
      <dgm:prSet presAssocID="{F76001A7-2D69-426D-8BEA-19E9B1F8616B}" presName="cycleMatrixDiagram" presStyleCnt="0">
        <dgm:presLayoutVars>
          <dgm:chMax val="1"/>
          <dgm:dir/>
          <dgm:animLvl val="lvl"/>
          <dgm:resizeHandles val="exact"/>
        </dgm:presLayoutVars>
      </dgm:prSet>
      <dgm:spPr/>
    </dgm:pt>
    <dgm:pt modelId="{8A51045E-27C5-4BC7-8BB9-F88BB56BAE44}" type="pres">
      <dgm:prSet presAssocID="{F76001A7-2D69-426D-8BEA-19E9B1F8616B}" presName="children" presStyleCnt="0"/>
      <dgm:spPr/>
    </dgm:pt>
    <dgm:pt modelId="{7E1B3748-13D6-47D6-AEF2-DBB1C299C169}" type="pres">
      <dgm:prSet presAssocID="{F76001A7-2D69-426D-8BEA-19E9B1F8616B}" presName="childPlaceholder" presStyleCnt="0"/>
      <dgm:spPr/>
    </dgm:pt>
    <dgm:pt modelId="{16E5BFC0-D5BA-4784-A220-C0FC3F414B40}" type="pres">
      <dgm:prSet presAssocID="{F76001A7-2D69-426D-8BEA-19E9B1F8616B}" presName="circle" presStyleCnt="0"/>
      <dgm:spPr/>
    </dgm:pt>
    <dgm:pt modelId="{5495E302-C996-4ECF-A807-18CABA957944}" type="pres">
      <dgm:prSet presAssocID="{F76001A7-2D69-426D-8BEA-19E9B1F8616B}" presName="quadrant1" presStyleLbl="node1" presStyleIdx="0" presStyleCnt="4">
        <dgm:presLayoutVars>
          <dgm:chMax val="1"/>
          <dgm:bulletEnabled val="1"/>
        </dgm:presLayoutVars>
      </dgm:prSet>
      <dgm:spPr/>
    </dgm:pt>
    <dgm:pt modelId="{4EF2DE21-2DE2-4370-96EE-340E0B583A62}" type="pres">
      <dgm:prSet presAssocID="{F76001A7-2D69-426D-8BEA-19E9B1F8616B}" presName="quadrant2" presStyleLbl="node1" presStyleIdx="1" presStyleCnt="4">
        <dgm:presLayoutVars>
          <dgm:chMax val="1"/>
          <dgm:bulletEnabled val="1"/>
        </dgm:presLayoutVars>
      </dgm:prSet>
      <dgm:spPr/>
    </dgm:pt>
    <dgm:pt modelId="{252475FC-0582-44F3-B17E-9A3F413DCB7F}" type="pres">
      <dgm:prSet presAssocID="{F76001A7-2D69-426D-8BEA-19E9B1F8616B}" presName="quadrant3" presStyleLbl="node1" presStyleIdx="2" presStyleCnt="4">
        <dgm:presLayoutVars>
          <dgm:chMax val="1"/>
          <dgm:bulletEnabled val="1"/>
        </dgm:presLayoutVars>
      </dgm:prSet>
      <dgm:spPr/>
    </dgm:pt>
    <dgm:pt modelId="{D5EF3753-307F-45FB-8854-3E0FD1F9DFDF}" type="pres">
      <dgm:prSet presAssocID="{F76001A7-2D69-426D-8BEA-19E9B1F8616B}" presName="quadrant4" presStyleLbl="node1" presStyleIdx="3" presStyleCnt="4">
        <dgm:presLayoutVars>
          <dgm:chMax val="1"/>
          <dgm:bulletEnabled val="1"/>
        </dgm:presLayoutVars>
      </dgm:prSet>
      <dgm:spPr/>
    </dgm:pt>
    <dgm:pt modelId="{C44E211B-87FC-44FB-8D4E-B0C1FBA2183D}" type="pres">
      <dgm:prSet presAssocID="{F76001A7-2D69-426D-8BEA-19E9B1F8616B}" presName="quadrantPlaceholder" presStyleCnt="0"/>
      <dgm:spPr/>
    </dgm:pt>
    <dgm:pt modelId="{B478EA8C-1BF8-453C-99FA-4EDD75125203}" type="pres">
      <dgm:prSet presAssocID="{F76001A7-2D69-426D-8BEA-19E9B1F8616B}" presName="center1" presStyleLbl="fgShp" presStyleIdx="0" presStyleCnt="2"/>
      <dgm:spPr>
        <a:xfrm>
          <a:off x="3362914" y="2138775"/>
          <a:ext cx="779870" cy="678148"/>
        </a:xfrm>
        <a:prstGeom prst="circularArrow">
          <a:avLst/>
        </a:prstGeom>
        <a:solidFill>
          <a:schemeClr val="accent1">
            <a:lumMod val="40000"/>
            <a:lumOff val="60000"/>
          </a:schemeClr>
        </a:solidFill>
        <a:ln w="12700" cap="flat" cmpd="sng" algn="ctr">
          <a:solidFill>
            <a:schemeClr val="accent1"/>
          </a:solidFill>
          <a:prstDash val="solid"/>
          <a:miter lim="800000"/>
        </a:ln>
        <a:effectLst/>
      </dgm:spPr>
    </dgm:pt>
    <dgm:pt modelId="{2301F077-61B4-44B3-B34C-2850BA22249D}" type="pres">
      <dgm:prSet presAssocID="{F76001A7-2D69-426D-8BEA-19E9B1F8616B}" presName="center2" presStyleLbl="fgShp" presStyleIdx="1" presStyleCnt="2"/>
      <dgm:spPr>
        <a:xfrm rot="10800000">
          <a:off x="3362914" y="2399601"/>
          <a:ext cx="779870" cy="678148"/>
        </a:xfrm>
        <a:prstGeom prst="circularArrow">
          <a:avLst/>
        </a:prstGeom>
        <a:solidFill>
          <a:schemeClr val="accent1">
            <a:lumMod val="40000"/>
            <a:lumOff val="60000"/>
          </a:schemeClr>
        </a:solidFill>
        <a:ln w="12700" cap="flat" cmpd="sng" algn="ctr">
          <a:solidFill>
            <a:schemeClr val="accent1"/>
          </a:solidFill>
          <a:prstDash val="solid"/>
          <a:miter lim="800000"/>
        </a:ln>
        <a:effectLst/>
      </dgm:spPr>
    </dgm:pt>
  </dgm:ptLst>
  <dgm:cxnLst>
    <dgm:cxn modelId="{3CDCA016-4C28-4A5D-A923-9AB463F7C7D5}" type="presOf" srcId="{7ECE6D46-5CBA-481B-A7C3-761AD13E2E95}" destId="{252475FC-0582-44F3-B17E-9A3F413DCB7F}" srcOrd="0" destOrd="0" presId="urn:microsoft.com/office/officeart/2005/8/layout/cycle4"/>
    <dgm:cxn modelId="{AE5F7220-34A7-4E71-B15C-680B90AA9508}" type="presOf" srcId="{18275C99-CC23-48C6-83A1-26E13179A5B3}" destId="{4EF2DE21-2DE2-4370-96EE-340E0B583A62}" srcOrd="0" destOrd="0" presId="urn:microsoft.com/office/officeart/2005/8/layout/cycle4"/>
    <dgm:cxn modelId="{E32CA120-2474-46D3-A37E-E79945A36050}" srcId="{F76001A7-2D69-426D-8BEA-19E9B1F8616B}" destId="{86A69469-1434-4622-A8D0-C853F413FA56}" srcOrd="0" destOrd="0" parTransId="{8B4D3A1D-7463-4D9B-9AC6-E9329CCC3F12}" sibTransId="{05445911-9DF2-4479-9C35-9B9D8F6A594C}"/>
    <dgm:cxn modelId="{146D5626-51A4-4347-90DB-42DBAE970758}" srcId="{F76001A7-2D69-426D-8BEA-19E9B1F8616B}" destId="{18275C99-CC23-48C6-83A1-26E13179A5B3}" srcOrd="1" destOrd="0" parTransId="{9B7D1296-CA60-4BDB-9D51-D0885E5FAF6E}" sibTransId="{03A85D2C-06FB-4324-B13A-AD35174A6A37}"/>
    <dgm:cxn modelId="{75E8E632-683A-4C4B-9570-22BD772542D9}" srcId="{F76001A7-2D69-426D-8BEA-19E9B1F8616B}" destId="{9D895AC3-5467-45A9-88CB-C3A0DA2B1C60}" srcOrd="3" destOrd="0" parTransId="{0DCC239D-184A-409B-A3CE-221A2081B7CB}" sibTransId="{39D9731E-DD00-4E74-94AA-D0C6A4D53CDF}"/>
    <dgm:cxn modelId="{1CDA053A-6F55-4159-9549-1E14EBAC04BA}" type="presOf" srcId="{F76001A7-2D69-426D-8BEA-19E9B1F8616B}" destId="{1518AB32-E04E-42E7-A922-FEBB59A40AD3}" srcOrd="0" destOrd="0" presId="urn:microsoft.com/office/officeart/2005/8/layout/cycle4"/>
    <dgm:cxn modelId="{58C78ECC-0EA0-4C6C-940D-E3EAB395C797}" srcId="{F76001A7-2D69-426D-8BEA-19E9B1F8616B}" destId="{7ECE6D46-5CBA-481B-A7C3-761AD13E2E95}" srcOrd="2" destOrd="0" parTransId="{692DB2B4-AB54-4838-9BB8-03170229FE46}" sibTransId="{C7535671-5467-4756-B380-B9376BEE973B}"/>
    <dgm:cxn modelId="{D04C3EE3-D0F3-492C-B075-4DB37FB68151}" type="presOf" srcId="{86A69469-1434-4622-A8D0-C853F413FA56}" destId="{5495E302-C996-4ECF-A807-18CABA957944}" srcOrd="0" destOrd="0" presId="urn:microsoft.com/office/officeart/2005/8/layout/cycle4"/>
    <dgm:cxn modelId="{78B28FE5-C78D-47BD-919F-6E72B66EF7FC}" type="presOf" srcId="{9D895AC3-5467-45A9-88CB-C3A0DA2B1C60}" destId="{D5EF3753-307F-45FB-8854-3E0FD1F9DFDF}" srcOrd="0" destOrd="0" presId="urn:microsoft.com/office/officeart/2005/8/layout/cycle4"/>
    <dgm:cxn modelId="{0FA63178-1ECA-4249-8F24-E30E2CD5F079}" type="presParOf" srcId="{1518AB32-E04E-42E7-A922-FEBB59A40AD3}" destId="{8A51045E-27C5-4BC7-8BB9-F88BB56BAE44}" srcOrd="0" destOrd="0" presId="urn:microsoft.com/office/officeart/2005/8/layout/cycle4"/>
    <dgm:cxn modelId="{5351AF46-FA7A-4128-ACCB-47299A5F053A}" type="presParOf" srcId="{8A51045E-27C5-4BC7-8BB9-F88BB56BAE44}" destId="{7E1B3748-13D6-47D6-AEF2-DBB1C299C169}" srcOrd="0" destOrd="0" presId="urn:microsoft.com/office/officeart/2005/8/layout/cycle4"/>
    <dgm:cxn modelId="{C7E7F82F-A1A9-4063-B7B3-3247F0F1D3EF}" type="presParOf" srcId="{1518AB32-E04E-42E7-A922-FEBB59A40AD3}" destId="{16E5BFC0-D5BA-4784-A220-C0FC3F414B40}" srcOrd="1" destOrd="0" presId="urn:microsoft.com/office/officeart/2005/8/layout/cycle4"/>
    <dgm:cxn modelId="{F5C827BD-BED0-4F63-BB14-6BB5108AB007}" type="presParOf" srcId="{16E5BFC0-D5BA-4784-A220-C0FC3F414B40}" destId="{5495E302-C996-4ECF-A807-18CABA957944}" srcOrd="0" destOrd="0" presId="urn:microsoft.com/office/officeart/2005/8/layout/cycle4"/>
    <dgm:cxn modelId="{6E53C6B5-5F19-4B65-A8BA-F264A70AEA5D}" type="presParOf" srcId="{16E5BFC0-D5BA-4784-A220-C0FC3F414B40}" destId="{4EF2DE21-2DE2-4370-96EE-340E0B583A62}" srcOrd="1" destOrd="0" presId="urn:microsoft.com/office/officeart/2005/8/layout/cycle4"/>
    <dgm:cxn modelId="{8F9285F1-5A77-4AE5-8078-E08B7ABCFDEF}" type="presParOf" srcId="{16E5BFC0-D5BA-4784-A220-C0FC3F414B40}" destId="{252475FC-0582-44F3-B17E-9A3F413DCB7F}" srcOrd="2" destOrd="0" presId="urn:microsoft.com/office/officeart/2005/8/layout/cycle4"/>
    <dgm:cxn modelId="{95B7E082-300D-481C-9539-B10B0652301A}" type="presParOf" srcId="{16E5BFC0-D5BA-4784-A220-C0FC3F414B40}" destId="{D5EF3753-307F-45FB-8854-3E0FD1F9DFDF}" srcOrd="3" destOrd="0" presId="urn:microsoft.com/office/officeart/2005/8/layout/cycle4"/>
    <dgm:cxn modelId="{E7AEE2A2-0791-4FBB-BEFF-93E7D1F9CEE2}" type="presParOf" srcId="{16E5BFC0-D5BA-4784-A220-C0FC3F414B40}" destId="{C44E211B-87FC-44FB-8D4E-B0C1FBA2183D}" srcOrd="4" destOrd="0" presId="urn:microsoft.com/office/officeart/2005/8/layout/cycle4"/>
    <dgm:cxn modelId="{F0F2EFC2-67F7-443F-BC79-1225BCA71BA6}" type="presParOf" srcId="{1518AB32-E04E-42E7-A922-FEBB59A40AD3}" destId="{B478EA8C-1BF8-453C-99FA-4EDD75125203}" srcOrd="2" destOrd="0" presId="urn:microsoft.com/office/officeart/2005/8/layout/cycle4"/>
    <dgm:cxn modelId="{D54A18C6-B15A-493F-8990-63795A322876}" type="presParOf" srcId="{1518AB32-E04E-42E7-A922-FEBB59A40AD3}" destId="{2301F077-61B4-44B3-B34C-2850BA22249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38DF3-1418-4028-865A-25D65B96624E}">
      <dsp:nvSpPr>
        <dsp:cNvPr id="0" name=""/>
        <dsp:cNvSpPr/>
      </dsp:nvSpPr>
      <dsp:spPr>
        <a:xfrm>
          <a:off x="5477"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9144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External Forces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History</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Financial Constraints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Political Landscape</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Socioeconomic Structure</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Consumer Preferences</a:t>
          </a:r>
        </a:p>
      </dsp:txBody>
      <dsp:txXfrm>
        <a:off x="55214" y="795310"/>
        <a:ext cx="1598677" cy="2527353"/>
      </dsp:txXfrm>
    </dsp:sp>
    <dsp:sp modelId="{759D7C50-C21A-4B29-9EB4-62923A86BB9A}">
      <dsp:nvSpPr>
        <dsp:cNvPr id="0" name=""/>
        <dsp:cNvSpPr/>
      </dsp:nvSpPr>
      <dsp:spPr>
        <a:xfrm>
          <a:off x="1873444"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Arial"/>
            <a:ea typeface="+mn-ea"/>
            <a:cs typeface="+mn-cs"/>
          </a:endParaRPr>
        </a:p>
      </dsp:txBody>
      <dsp:txXfrm>
        <a:off x="1873444" y="1932644"/>
        <a:ext cx="252006" cy="252685"/>
      </dsp:txXfrm>
    </dsp:sp>
    <dsp:sp modelId="{39935000-CE50-4B63-AF03-270FD58DD466}">
      <dsp:nvSpPr>
        <dsp:cNvPr id="0" name=""/>
        <dsp:cNvSpPr/>
      </dsp:nvSpPr>
      <dsp:spPr>
        <a:xfrm>
          <a:off x="2382889"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9144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Health Policy</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Funding</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Care Delivery</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Reimbursement</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Regulations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Federal vs. State Policy</a:t>
          </a:r>
        </a:p>
      </dsp:txBody>
      <dsp:txXfrm>
        <a:off x="2432626" y="795310"/>
        <a:ext cx="1598677" cy="2527353"/>
      </dsp:txXfrm>
    </dsp:sp>
    <dsp:sp modelId="{487E16C4-3A16-4BE2-B116-062F8212F407}">
      <dsp:nvSpPr>
        <dsp:cNvPr id="0" name=""/>
        <dsp:cNvSpPr/>
      </dsp:nvSpPr>
      <dsp:spPr>
        <a:xfrm>
          <a:off x="4250856"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Arial"/>
            <a:ea typeface="+mn-ea"/>
            <a:cs typeface="+mn-cs"/>
          </a:endParaRPr>
        </a:p>
      </dsp:txBody>
      <dsp:txXfrm>
        <a:off x="4250856" y="1932644"/>
        <a:ext cx="252006" cy="252685"/>
      </dsp:txXfrm>
    </dsp:sp>
    <dsp:sp modelId="{4895808D-8215-4BFB-9F49-AA4E33D94356}">
      <dsp:nvSpPr>
        <dsp:cNvPr id="0" name=""/>
        <dsp:cNvSpPr/>
      </dsp:nvSpPr>
      <dsp:spPr>
        <a:xfrm>
          <a:off x="4760301"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91440" rIns="68580" bIns="68580" numCol="1" spcCol="1270" anchor="t" anchorCtr="0">
          <a:noAutofit/>
        </a:bodyPr>
        <a:lstStyle/>
        <a:p>
          <a:pPr marL="0" lvl="0" indent="0" algn="ctr" defTabSz="800100" rtl="0">
            <a:lnSpc>
              <a:spcPct val="90000"/>
            </a:lnSpc>
            <a:spcBef>
              <a:spcPct val="0"/>
            </a:spcBef>
            <a:spcAft>
              <a:spcPct val="35000"/>
            </a:spcAft>
            <a:buNone/>
          </a:pPr>
          <a:r>
            <a:rPr lang="en-US" sz="1800" kern="1200" dirty="0">
              <a:solidFill>
                <a:sysClr val="window" lastClr="FFFFFF"/>
              </a:solidFill>
              <a:latin typeface="Arial"/>
              <a:ea typeface="+mn-ea"/>
              <a:cs typeface="+mn-cs"/>
            </a:rPr>
            <a:t>Financing of the American Health Care System</a:t>
          </a:r>
        </a:p>
      </dsp:txBody>
      <dsp:txXfrm>
        <a:off x="4810038" y="795310"/>
        <a:ext cx="1598677" cy="2527353"/>
      </dsp:txXfrm>
    </dsp:sp>
    <dsp:sp modelId="{3E3A3536-9850-451B-A004-53215D731356}">
      <dsp:nvSpPr>
        <dsp:cNvPr id="0" name=""/>
        <dsp:cNvSpPr/>
      </dsp:nvSpPr>
      <dsp:spPr>
        <a:xfrm>
          <a:off x="6628268"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Arial"/>
            <a:ea typeface="+mn-ea"/>
            <a:cs typeface="+mn-cs"/>
          </a:endParaRPr>
        </a:p>
      </dsp:txBody>
      <dsp:txXfrm>
        <a:off x="6628268" y="1932644"/>
        <a:ext cx="252006" cy="252685"/>
      </dsp:txXfrm>
    </dsp:sp>
    <dsp:sp modelId="{AD1CCEB5-58F8-43D6-8897-84370C109A1A}">
      <dsp:nvSpPr>
        <dsp:cNvPr id="0" name=""/>
        <dsp:cNvSpPr/>
      </dsp:nvSpPr>
      <dsp:spPr>
        <a:xfrm>
          <a:off x="7137713"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9144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Organization and Delivery of Medical Care</a:t>
          </a:r>
        </a:p>
      </dsp:txBody>
      <dsp:txXfrm>
        <a:off x="7187450" y="795310"/>
        <a:ext cx="1598677" cy="2527353"/>
      </dsp:txXfrm>
    </dsp:sp>
    <dsp:sp modelId="{B579A292-3662-4CBF-A4B1-B1E60F9D5467}">
      <dsp:nvSpPr>
        <dsp:cNvPr id="0" name=""/>
        <dsp:cNvSpPr/>
      </dsp:nvSpPr>
      <dsp:spPr>
        <a:xfrm>
          <a:off x="9005680" y="1848416"/>
          <a:ext cx="360008" cy="421141"/>
        </a:xfrm>
        <a:prstGeom prst="rightArrow">
          <a:avLst>
            <a:gd name="adj1" fmla="val 60000"/>
            <a:gd name="adj2" fmla="val 50000"/>
          </a:avLst>
        </a:prstGeom>
        <a:gradFill rotWithShape="0">
          <a:gsLst>
            <a:gs pos="0">
              <a:srgbClr val="F7901E">
                <a:tint val="60000"/>
                <a:hueOff val="0"/>
                <a:satOff val="0"/>
                <a:lumOff val="0"/>
                <a:alphaOff val="0"/>
                <a:satMod val="103000"/>
                <a:lumMod val="102000"/>
                <a:tint val="94000"/>
              </a:srgbClr>
            </a:gs>
            <a:gs pos="50000">
              <a:srgbClr val="F7901E">
                <a:tint val="60000"/>
                <a:hueOff val="0"/>
                <a:satOff val="0"/>
                <a:lumOff val="0"/>
                <a:alphaOff val="0"/>
                <a:satMod val="110000"/>
                <a:lumMod val="100000"/>
                <a:shade val="100000"/>
              </a:srgbClr>
            </a:gs>
            <a:gs pos="100000">
              <a:srgbClr val="F7901E">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ysClr val="window" lastClr="FFFFFF"/>
            </a:solidFill>
            <a:latin typeface="Arial"/>
            <a:ea typeface="+mn-ea"/>
            <a:cs typeface="+mn-cs"/>
          </a:endParaRPr>
        </a:p>
      </dsp:txBody>
      <dsp:txXfrm>
        <a:off x="9005680" y="1932644"/>
        <a:ext cx="252006" cy="252685"/>
      </dsp:txXfrm>
    </dsp:sp>
    <dsp:sp modelId="{2328CB92-8B1C-49B2-8F1C-F330C4F85603}">
      <dsp:nvSpPr>
        <dsp:cNvPr id="0" name=""/>
        <dsp:cNvSpPr/>
      </dsp:nvSpPr>
      <dsp:spPr>
        <a:xfrm>
          <a:off x="9515125" y="745573"/>
          <a:ext cx="1698151" cy="2626827"/>
        </a:xfrm>
        <a:prstGeom prst="roundRect">
          <a:avLst>
            <a:gd name="adj" fmla="val 10000"/>
          </a:avLst>
        </a:prstGeom>
        <a:gradFill rotWithShape="0">
          <a:gsLst>
            <a:gs pos="0">
              <a:srgbClr val="F7901E">
                <a:hueOff val="0"/>
                <a:satOff val="0"/>
                <a:lumOff val="0"/>
                <a:alphaOff val="0"/>
                <a:satMod val="103000"/>
                <a:lumMod val="102000"/>
                <a:tint val="94000"/>
              </a:srgbClr>
            </a:gs>
            <a:gs pos="50000">
              <a:srgbClr val="F7901E">
                <a:hueOff val="0"/>
                <a:satOff val="0"/>
                <a:lumOff val="0"/>
                <a:alphaOff val="0"/>
                <a:satMod val="110000"/>
                <a:lumMod val="100000"/>
                <a:shade val="100000"/>
              </a:srgbClr>
            </a:gs>
            <a:gs pos="100000">
              <a:srgbClr val="F7901E">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9144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Outcomes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Health Status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Access</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Quality</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Cost</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Equity</a:t>
          </a:r>
        </a:p>
        <a:p>
          <a:pPr marL="114300" lvl="1" indent="-114300" algn="l" defTabSz="622300">
            <a:lnSpc>
              <a:spcPct val="90000"/>
            </a:lnSpc>
            <a:spcBef>
              <a:spcPct val="0"/>
            </a:spcBef>
            <a:spcAft>
              <a:spcPct val="15000"/>
            </a:spcAft>
            <a:buChar char="•"/>
          </a:pPr>
          <a:r>
            <a:rPr lang="en-US" sz="1400" kern="1200" dirty="0">
              <a:solidFill>
                <a:sysClr val="window" lastClr="FFFFFF"/>
              </a:solidFill>
              <a:latin typeface="Arial"/>
              <a:ea typeface="+mn-ea"/>
              <a:cs typeface="+mn-cs"/>
            </a:rPr>
            <a:t>Population Health</a:t>
          </a:r>
        </a:p>
      </dsp:txBody>
      <dsp:txXfrm>
        <a:off x="9564862" y="795310"/>
        <a:ext cx="1598677" cy="2527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901C4-FDE3-4633-B4B5-2CD5B8D57F11}">
      <dsp:nvSpPr>
        <dsp:cNvPr id="0" name=""/>
        <dsp:cNvSpPr/>
      </dsp:nvSpPr>
      <dsp:spPr>
        <a:xfrm>
          <a:off x="5515101" y="195379"/>
          <a:ext cx="2077831" cy="992826"/>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Arial"/>
              <a:ea typeface="+mn-ea"/>
              <a:cs typeface="+mn-cs"/>
            </a:rPr>
            <a:t>US Population</a:t>
          </a:r>
        </a:p>
      </dsp:txBody>
      <dsp:txXfrm>
        <a:off x="5544180" y="224458"/>
        <a:ext cx="2019673" cy="934668"/>
      </dsp:txXfrm>
    </dsp:sp>
    <dsp:sp modelId="{8AC355B2-ABA8-40BE-A7B1-D51B0A09A531}">
      <dsp:nvSpPr>
        <dsp:cNvPr id="0" name=""/>
        <dsp:cNvSpPr/>
      </dsp:nvSpPr>
      <dsp:spPr>
        <a:xfrm>
          <a:off x="3841889" y="1188205"/>
          <a:ext cx="2712128" cy="397130"/>
        </a:xfrm>
        <a:custGeom>
          <a:avLst/>
          <a:gdLst/>
          <a:ahLst/>
          <a:cxnLst/>
          <a:rect l="0" t="0" r="0" b="0"/>
          <a:pathLst>
            <a:path>
              <a:moveTo>
                <a:pt x="2712128" y="0"/>
              </a:moveTo>
              <a:lnTo>
                <a:pt x="2712128" y="198565"/>
              </a:lnTo>
              <a:lnTo>
                <a:pt x="0" y="198565"/>
              </a:lnTo>
              <a:lnTo>
                <a:pt x="0"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7FB050EF-B280-4CF1-9FBB-D5EA377ED335}">
      <dsp:nvSpPr>
        <dsp:cNvPr id="0" name=""/>
        <dsp:cNvSpPr/>
      </dsp:nvSpPr>
      <dsp:spPr>
        <a:xfrm>
          <a:off x="3097269" y="1585336"/>
          <a:ext cx="1489239" cy="647213"/>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ysClr val="window" lastClr="FFFFFF"/>
              </a:solidFill>
              <a:latin typeface="Arial"/>
              <a:ea typeface="+mn-ea"/>
              <a:cs typeface="+mn-cs"/>
            </a:rPr>
            <a:t>Insured</a:t>
          </a:r>
        </a:p>
      </dsp:txBody>
      <dsp:txXfrm>
        <a:off x="3116225" y="1604292"/>
        <a:ext cx="1451327" cy="609301"/>
      </dsp:txXfrm>
    </dsp:sp>
    <dsp:sp modelId="{456914DC-BC68-4C60-813D-699146AD11E3}">
      <dsp:nvSpPr>
        <dsp:cNvPr id="0" name=""/>
        <dsp:cNvSpPr/>
      </dsp:nvSpPr>
      <dsp:spPr>
        <a:xfrm>
          <a:off x="2681994" y="2232549"/>
          <a:ext cx="1159894" cy="397130"/>
        </a:xfrm>
        <a:custGeom>
          <a:avLst/>
          <a:gdLst/>
          <a:ahLst/>
          <a:cxnLst/>
          <a:rect l="0" t="0" r="0" b="0"/>
          <a:pathLst>
            <a:path>
              <a:moveTo>
                <a:pt x="1159894" y="0"/>
              </a:moveTo>
              <a:lnTo>
                <a:pt x="1159894" y="198565"/>
              </a:lnTo>
              <a:lnTo>
                <a:pt x="0" y="198565"/>
              </a:lnTo>
              <a:lnTo>
                <a:pt x="0"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BEACB639-3F4C-4998-AA66-1A6D50B092AC}">
      <dsp:nvSpPr>
        <dsp:cNvPr id="0" name=""/>
        <dsp:cNvSpPr/>
      </dsp:nvSpPr>
      <dsp:spPr>
        <a:xfrm>
          <a:off x="1521475" y="2629680"/>
          <a:ext cx="2321039" cy="618302"/>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Arial"/>
              <a:ea typeface="+mn-ea"/>
              <a:cs typeface="+mn-cs"/>
            </a:rPr>
            <a:t>Public Insurance</a:t>
          </a:r>
        </a:p>
      </dsp:txBody>
      <dsp:txXfrm>
        <a:off x="1539584" y="2647789"/>
        <a:ext cx="2284821" cy="582084"/>
      </dsp:txXfrm>
    </dsp:sp>
    <dsp:sp modelId="{96767923-39D3-4419-9D19-98A1351C18C5}">
      <dsp:nvSpPr>
        <dsp:cNvPr id="0" name=""/>
        <dsp:cNvSpPr/>
      </dsp:nvSpPr>
      <dsp:spPr>
        <a:xfrm>
          <a:off x="745983" y="3247982"/>
          <a:ext cx="1936011" cy="397130"/>
        </a:xfrm>
        <a:custGeom>
          <a:avLst/>
          <a:gdLst/>
          <a:ahLst/>
          <a:cxnLst/>
          <a:rect l="0" t="0" r="0" b="0"/>
          <a:pathLst>
            <a:path>
              <a:moveTo>
                <a:pt x="1936011" y="0"/>
              </a:moveTo>
              <a:lnTo>
                <a:pt x="1936011" y="198565"/>
              </a:lnTo>
              <a:lnTo>
                <a:pt x="0" y="198565"/>
              </a:lnTo>
              <a:lnTo>
                <a:pt x="0"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F6E02A56-5070-42DA-B134-3B371CCBFE28}">
      <dsp:nvSpPr>
        <dsp:cNvPr id="0" name=""/>
        <dsp:cNvSpPr/>
      </dsp:nvSpPr>
      <dsp:spPr>
        <a:xfrm>
          <a:off x="1363"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Medicaid</a:t>
          </a:r>
        </a:p>
      </dsp:txBody>
      <dsp:txXfrm>
        <a:off x="28272" y="3672022"/>
        <a:ext cx="1435421" cy="864913"/>
      </dsp:txXfrm>
    </dsp:sp>
    <dsp:sp modelId="{A0DFCE8C-A5F9-47CE-A4C5-92E6E7AFAC24}">
      <dsp:nvSpPr>
        <dsp:cNvPr id="0" name=""/>
        <dsp:cNvSpPr/>
      </dsp:nvSpPr>
      <dsp:spPr>
        <a:xfrm>
          <a:off x="2636274" y="3247982"/>
          <a:ext cx="91440" cy="397130"/>
        </a:xfrm>
        <a:custGeom>
          <a:avLst/>
          <a:gdLst/>
          <a:ahLst/>
          <a:cxnLst/>
          <a:rect l="0" t="0" r="0" b="0"/>
          <a:pathLst>
            <a:path>
              <a:moveTo>
                <a:pt x="45720" y="0"/>
              </a:moveTo>
              <a:lnTo>
                <a:pt x="45720"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06D8E071-7481-4000-8723-EF5DDA149F64}">
      <dsp:nvSpPr>
        <dsp:cNvPr id="0" name=""/>
        <dsp:cNvSpPr/>
      </dsp:nvSpPr>
      <dsp:spPr>
        <a:xfrm>
          <a:off x="1937375"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Medicare</a:t>
          </a:r>
        </a:p>
      </dsp:txBody>
      <dsp:txXfrm>
        <a:off x="1964284" y="3672022"/>
        <a:ext cx="1435421" cy="864913"/>
      </dsp:txXfrm>
    </dsp:sp>
    <dsp:sp modelId="{F8E6197A-282F-4EE2-B3D1-5EAAD2A36BB7}">
      <dsp:nvSpPr>
        <dsp:cNvPr id="0" name=""/>
        <dsp:cNvSpPr/>
      </dsp:nvSpPr>
      <dsp:spPr>
        <a:xfrm>
          <a:off x="2681994" y="3247982"/>
          <a:ext cx="1936011" cy="397130"/>
        </a:xfrm>
        <a:custGeom>
          <a:avLst/>
          <a:gdLst/>
          <a:ahLst/>
          <a:cxnLst/>
          <a:rect l="0" t="0" r="0" b="0"/>
          <a:pathLst>
            <a:path>
              <a:moveTo>
                <a:pt x="0" y="0"/>
              </a:moveTo>
              <a:lnTo>
                <a:pt x="0" y="198565"/>
              </a:lnTo>
              <a:lnTo>
                <a:pt x="1936011" y="198565"/>
              </a:lnTo>
              <a:lnTo>
                <a:pt x="1936011"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CA633FF5-BF3F-4F17-8916-59D5E9915C39}">
      <dsp:nvSpPr>
        <dsp:cNvPr id="0" name=""/>
        <dsp:cNvSpPr/>
      </dsp:nvSpPr>
      <dsp:spPr>
        <a:xfrm>
          <a:off x="3873386"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Other Public</a:t>
          </a:r>
        </a:p>
      </dsp:txBody>
      <dsp:txXfrm>
        <a:off x="3900295" y="3672022"/>
        <a:ext cx="1435421" cy="864913"/>
      </dsp:txXfrm>
    </dsp:sp>
    <dsp:sp modelId="{C45C8918-0CBE-4B44-979D-3D3C27CA53BE}">
      <dsp:nvSpPr>
        <dsp:cNvPr id="0" name=""/>
        <dsp:cNvSpPr/>
      </dsp:nvSpPr>
      <dsp:spPr>
        <a:xfrm>
          <a:off x="3841889" y="2232549"/>
          <a:ext cx="4648139" cy="397130"/>
        </a:xfrm>
        <a:custGeom>
          <a:avLst/>
          <a:gdLst/>
          <a:ahLst/>
          <a:cxnLst/>
          <a:rect l="0" t="0" r="0" b="0"/>
          <a:pathLst>
            <a:path>
              <a:moveTo>
                <a:pt x="0" y="0"/>
              </a:moveTo>
              <a:lnTo>
                <a:pt x="0" y="198565"/>
              </a:lnTo>
              <a:lnTo>
                <a:pt x="4648139" y="198565"/>
              </a:lnTo>
              <a:lnTo>
                <a:pt x="4648139"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722FF75C-2654-4A13-A6F5-F957DE11283C}">
      <dsp:nvSpPr>
        <dsp:cNvPr id="0" name=""/>
        <dsp:cNvSpPr/>
      </dsp:nvSpPr>
      <dsp:spPr>
        <a:xfrm>
          <a:off x="7329509" y="2629680"/>
          <a:ext cx="2321039" cy="618302"/>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Arial"/>
              <a:ea typeface="+mn-ea"/>
              <a:cs typeface="+mn-cs"/>
            </a:rPr>
            <a:t>Private Insurance</a:t>
          </a:r>
        </a:p>
      </dsp:txBody>
      <dsp:txXfrm>
        <a:off x="7347618" y="2647789"/>
        <a:ext cx="2284821" cy="582084"/>
      </dsp:txXfrm>
    </dsp:sp>
    <dsp:sp modelId="{5346FD57-84E8-4761-A72B-5AF63E328E09}">
      <dsp:nvSpPr>
        <dsp:cNvPr id="0" name=""/>
        <dsp:cNvSpPr/>
      </dsp:nvSpPr>
      <dsp:spPr>
        <a:xfrm>
          <a:off x="6554017" y="3247982"/>
          <a:ext cx="1936011" cy="397130"/>
        </a:xfrm>
        <a:custGeom>
          <a:avLst/>
          <a:gdLst/>
          <a:ahLst/>
          <a:cxnLst/>
          <a:rect l="0" t="0" r="0" b="0"/>
          <a:pathLst>
            <a:path>
              <a:moveTo>
                <a:pt x="1936011" y="0"/>
              </a:moveTo>
              <a:lnTo>
                <a:pt x="1936011" y="198565"/>
              </a:lnTo>
              <a:lnTo>
                <a:pt x="0" y="198565"/>
              </a:lnTo>
              <a:lnTo>
                <a:pt x="0"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FA1108A3-53FC-49DD-B3B7-258DC769D932}">
      <dsp:nvSpPr>
        <dsp:cNvPr id="0" name=""/>
        <dsp:cNvSpPr/>
      </dsp:nvSpPr>
      <dsp:spPr>
        <a:xfrm>
          <a:off x="5809397"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Employer Sponsored</a:t>
          </a:r>
        </a:p>
      </dsp:txBody>
      <dsp:txXfrm>
        <a:off x="5836306" y="3672022"/>
        <a:ext cx="1435421" cy="864913"/>
      </dsp:txXfrm>
    </dsp:sp>
    <dsp:sp modelId="{5A0FE57F-1921-4648-BFB8-FB63BC836D5A}">
      <dsp:nvSpPr>
        <dsp:cNvPr id="0" name=""/>
        <dsp:cNvSpPr/>
      </dsp:nvSpPr>
      <dsp:spPr>
        <a:xfrm>
          <a:off x="8444309" y="3247982"/>
          <a:ext cx="91440" cy="397130"/>
        </a:xfrm>
        <a:custGeom>
          <a:avLst/>
          <a:gdLst/>
          <a:ahLst/>
          <a:cxnLst/>
          <a:rect l="0" t="0" r="0" b="0"/>
          <a:pathLst>
            <a:path>
              <a:moveTo>
                <a:pt x="45720" y="0"/>
              </a:moveTo>
              <a:lnTo>
                <a:pt x="45720"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CE73093A-DC2A-4F77-8A1C-F0312B81C6A7}">
      <dsp:nvSpPr>
        <dsp:cNvPr id="0" name=""/>
        <dsp:cNvSpPr/>
      </dsp:nvSpPr>
      <dsp:spPr>
        <a:xfrm>
          <a:off x="7745409"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Individual Plans</a:t>
          </a:r>
        </a:p>
      </dsp:txBody>
      <dsp:txXfrm>
        <a:off x="7772318" y="3672022"/>
        <a:ext cx="1435421" cy="864913"/>
      </dsp:txXfrm>
    </dsp:sp>
    <dsp:sp modelId="{F99480EA-4BA3-4CE5-9B0F-CA4B63F3F0F0}">
      <dsp:nvSpPr>
        <dsp:cNvPr id="0" name=""/>
        <dsp:cNvSpPr/>
      </dsp:nvSpPr>
      <dsp:spPr>
        <a:xfrm>
          <a:off x="8490029" y="3247982"/>
          <a:ext cx="1936011" cy="397130"/>
        </a:xfrm>
        <a:custGeom>
          <a:avLst/>
          <a:gdLst/>
          <a:ahLst/>
          <a:cxnLst/>
          <a:rect l="0" t="0" r="0" b="0"/>
          <a:pathLst>
            <a:path>
              <a:moveTo>
                <a:pt x="0" y="0"/>
              </a:moveTo>
              <a:lnTo>
                <a:pt x="0" y="198565"/>
              </a:lnTo>
              <a:lnTo>
                <a:pt x="1936011" y="198565"/>
              </a:lnTo>
              <a:lnTo>
                <a:pt x="1936011"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A22A9B88-7947-4647-8E5A-EC54DE1A542C}">
      <dsp:nvSpPr>
        <dsp:cNvPr id="0" name=""/>
        <dsp:cNvSpPr/>
      </dsp:nvSpPr>
      <dsp:spPr>
        <a:xfrm>
          <a:off x="9681420" y="3645113"/>
          <a:ext cx="1489239" cy="918731"/>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Arial"/>
              <a:ea typeface="+mn-ea"/>
              <a:cs typeface="+mn-cs"/>
            </a:rPr>
            <a:t>Exchanges</a:t>
          </a:r>
        </a:p>
      </dsp:txBody>
      <dsp:txXfrm>
        <a:off x="9708329" y="3672022"/>
        <a:ext cx="1435421" cy="864913"/>
      </dsp:txXfrm>
    </dsp:sp>
    <dsp:sp modelId="{E71E8314-85EC-4C48-9782-253D59772AEE}">
      <dsp:nvSpPr>
        <dsp:cNvPr id="0" name=""/>
        <dsp:cNvSpPr/>
      </dsp:nvSpPr>
      <dsp:spPr>
        <a:xfrm>
          <a:off x="6554017" y="1188205"/>
          <a:ext cx="3123605" cy="397130"/>
        </a:xfrm>
        <a:custGeom>
          <a:avLst/>
          <a:gdLst/>
          <a:ahLst/>
          <a:cxnLst/>
          <a:rect l="0" t="0" r="0" b="0"/>
          <a:pathLst>
            <a:path>
              <a:moveTo>
                <a:pt x="0" y="0"/>
              </a:moveTo>
              <a:lnTo>
                <a:pt x="0" y="198565"/>
              </a:lnTo>
              <a:lnTo>
                <a:pt x="3123605" y="198565"/>
              </a:lnTo>
              <a:lnTo>
                <a:pt x="3123605" y="397130"/>
              </a:lnTo>
            </a:path>
          </a:pathLst>
        </a:custGeom>
        <a:noFill/>
        <a:ln w="127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44AF6EDB-99B4-4BF7-AE0C-E201BE5E3439}">
      <dsp:nvSpPr>
        <dsp:cNvPr id="0" name=""/>
        <dsp:cNvSpPr/>
      </dsp:nvSpPr>
      <dsp:spPr>
        <a:xfrm>
          <a:off x="8933003" y="1585336"/>
          <a:ext cx="1489239" cy="647213"/>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Arial"/>
              <a:ea typeface="+mn-ea"/>
              <a:cs typeface="+mn-cs"/>
            </a:rPr>
            <a:t>Uninsured</a:t>
          </a:r>
        </a:p>
      </dsp:txBody>
      <dsp:txXfrm>
        <a:off x="8951959" y="1604292"/>
        <a:ext cx="1451327" cy="609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5E302-C996-4ECF-A807-18CABA957944}">
      <dsp:nvSpPr>
        <dsp:cNvPr id="0" name=""/>
        <dsp:cNvSpPr/>
      </dsp:nvSpPr>
      <dsp:spPr>
        <a:xfrm>
          <a:off x="1441928" y="297341"/>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2240" rIns="914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ysClr val="window" lastClr="FFFFFF"/>
              </a:solidFill>
              <a:effectLst>
                <a:outerShdw blurRad="38100" dist="38100" dir="2700000" algn="tl">
                  <a:srgbClr val="000000">
                    <a:alpha val="43137"/>
                  </a:srgbClr>
                </a:outerShdw>
              </a:effectLst>
              <a:latin typeface="Arial"/>
              <a:ea typeface="+mn-ea"/>
              <a:cs typeface="+mn-cs"/>
            </a:rPr>
            <a:t>Employer Sponsored Insurance</a:t>
          </a:r>
        </a:p>
      </dsp:txBody>
      <dsp:txXfrm>
        <a:off x="2103502" y="958915"/>
        <a:ext cx="1597181" cy="1597181"/>
      </dsp:txXfrm>
    </dsp:sp>
    <dsp:sp modelId="{4EF2DE21-2DE2-4370-96EE-340E0B583A62}">
      <dsp:nvSpPr>
        <dsp:cNvPr id="0" name=""/>
        <dsp:cNvSpPr/>
      </dsp:nvSpPr>
      <dsp:spPr>
        <a:xfrm rot="5400000">
          <a:off x="3805015" y="297341"/>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42240" rIns="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ysClr val="window" lastClr="FFFFFF"/>
              </a:solidFill>
              <a:effectLst>
                <a:outerShdw blurRad="38100" dist="38100" dir="2700000" algn="tl">
                  <a:srgbClr val="000000">
                    <a:alpha val="43137"/>
                  </a:srgbClr>
                </a:outerShdw>
              </a:effectLst>
              <a:latin typeface="Arial"/>
              <a:ea typeface="+mn-ea"/>
              <a:cs typeface="+mn-cs"/>
            </a:rPr>
            <a:t>Uninsurance</a:t>
          </a:r>
        </a:p>
      </dsp:txBody>
      <dsp:txXfrm rot="-5400000">
        <a:off x="3805015" y="958915"/>
        <a:ext cx="1597181" cy="1597181"/>
      </dsp:txXfrm>
    </dsp:sp>
    <dsp:sp modelId="{252475FC-0582-44F3-B17E-9A3F413DCB7F}">
      <dsp:nvSpPr>
        <dsp:cNvPr id="0" name=""/>
        <dsp:cNvSpPr/>
      </dsp:nvSpPr>
      <dsp:spPr>
        <a:xfrm rot="10800000">
          <a:off x="3805015" y="2660428"/>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42240" rIns="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ysClr val="window" lastClr="FFFFFF"/>
              </a:solidFill>
              <a:effectLst>
                <a:outerShdw blurRad="38100" dist="38100" dir="2700000" algn="tl">
                  <a:srgbClr val="000000">
                    <a:alpha val="43137"/>
                  </a:srgbClr>
                </a:outerShdw>
              </a:effectLst>
              <a:latin typeface="Arial"/>
              <a:ea typeface="+mn-ea"/>
              <a:cs typeface="+mn-cs"/>
            </a:rPr>
            <a:t>Medicaid, CHIP</a:t>
          </a:r>
        </a:p>
      </dsp:txBody>
      <dsp:txXfrm rot="10800000">
        <a:off x="3805015" y="2660428"/>
        <a:ext cx="1597181" cy="1597181"/>
      </dsp:txXfrm>
    </dsp:sp>
    <dsp:sp modelId="{D5EF3753-307F-45FB-8854-3E0FD1F9DFDF}">
      <dsp:nvSpPr>
        <dsp:cNvPr id="0" name=""/>
        <dsp:cNvSpPr/>
      </dsp:nvSpPr>
      <dsp:spPr>
        <a:xfrm rot="16200000">
          <a:off x="1441928" y="2660428"/>
          <a:ext cx="2258755" cy="2258755"/>
        </a:xfrm>
        <a:prstGeom prst="pieWedg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42240" rIns="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ysClr val="window" lastClr="FFFFFF"/>
              </a:solidFill>
              <a:effectLst>
                <a:outerShdw blurRad="38100" dist="38100" dir="2700000" algn="tl">
                  <a:srgbClr val="000000">
                    <a:alpha val="43137"/>
                  </a:srgbClr>
                </a:outerShdw>
              </a:effectLst>
              <a:latin typeface="Arial"/>
              <a:ea typeface="+mn-ea"/>
              <a:cs typeface="+mn-cs"/>
            </a:rPr>
            <a:t>Marketplace</a:t>
          </a:r>
        </a:p>
      </dsp:txBody>
      <dsp:txXfrm rot="5400000">
        <a:off x="2103502" y="2660428"/>
        <a:ext cx="1597181" cy="1597181"/>
      </dsp:txXfrm>
    </dsp:sp>
    <dsp:sp modelId="{B478EA8C-1BF8-453C-99FA-4EDD75125203}">
      <dsp:nvSpPr>
        <dsp:cNvPr id="0" name=""/>
        <dsp:cNvSpPr/>
      </dsp:nvSpPr>
      <dsp:spPr>
        <a:xfrm>
          <a:off x="3362914" y="2138775"/>
          <a:ext cx="779870" cy="678148"/>
        </a:xfrm>
        <a:prstGeom prst="circularArrow">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301F077-61B4-44B3-B34C-2850BA22249D}">
      <dsp:nvSpPr>
        <dsp:cNvPr id="0" name=""/>
        <dsp:cNvSpPr/>
      </dsp:nvSpPr>
      <dsp:spPr>
        <a:xfrm rot="10800000">
          <a:off x="3362914" y="2399601"/>
          <a:ext cx="779870" cy="678148"/>
        </a:xfrm>
        <a:prstGeom prst="circularArrow">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F5CF1-5558-FD7E-C5A5-4327B01523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391B52-9E34-BFAC-458B-F3300A8CA0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075D57-FDC6-024B-BF8A-0D2F8F70EE33}" type="datetimeFigureOut">
              <a:rPr lang="en-US" smtClean="0"/>
              <a:t>2/26/2024</a:t>
            </a:fld>
            <a:endParaRPr lang="en-US"/>
          </a:p>
        </p:txBody>
      </p:sp>
      <p:sp>
        <p:nvSpPr>
          <p:cNvPr id="4" name="Footer Placeholder 3">
            <a:extLst>
              <a:ext uri="{FF2B5EF4-FFF2-40B4-BE49-F238E27FC236}">
                <a16:creationId xmlns:a16="http://schemas.microsoft.com/office/drawing/2014/main" id="{556886B6-0A65-C93F-852E-E99D1FEFE5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1C2E60-A814-9D3D-2D7C-E8AC19FDB4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0771CA-8FDD-F142-997C-3D07EEFC83F9}" type="slidenum">
              <a:rPr lang="en-US" smtClean="0"/>
              <a:t>‹#›</a:t>
            </a:fld>
            <a:endParaRPr lang="en-US"/>
          </a:p>
        </p:txBody>
      </p:sp>
    </p:spTree>
    <p:extLst>
      <p:ext uri="{BB962C8B-B14F-4D97-AF65-F5344CB8AC3E}">
        <p14:creationId xmlns:p14="http://schemas.microsoft.com/office/powerpoint/2010/main" val="133656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0FC69-F82A-8040-B68F-309B868810E9}"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22FC7-F67D-394E-9FCF-1523151739D6}" type="slidenum">
              <a:rPr lang="en-US" smtClean="0"/>
              <a:t>‹#›</a:t>
            </a:fld>
            <a:endParaRPr lang="en-US"/>
          </a:p>
        </p:txBody>
      </p:sp>
    </p:spTree>
    <p:extLst>
      <p:ext uri="{BB962C8B-B14F-4D97-AF65-F5344CB8AC3E}">
        <p14:creationId xmlns:p14="http://schemas.microsoft.com/office/powerpoint/2010/main" val="99814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gpf.org/blog/2022/02/why-are-americans-paying-more-for-healthca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vista-care.com/health-insurance-fits-public-vs-privat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ealthnetwork.com/blog/infographic/common-health-insurance-term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hsindiana.com/newsroom/uhhi.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kff.org/medicaid/issue-brief/medicaid-financing-the-basics/#:~:text=Medicaid%20and%20CHIP%20Accounted%20for,Federal%20Outlays%20in%20FFY%20202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ec.senate.gov/public/_cache/files/8e6dbf03-ca4a-44be-9de4-a100c43fb5c8/obamacare-chart-high-resolutio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raham-center.org/content/dam/rgc/documents/publications-reports/reports/PrimaryCareChartbook2021.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160;https:/www.coloradohealthinstitute.org/research/direct-primary-care-new-way-deliver-health-care"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healthcaredive.com/news/oak-street-enter-21st-state-with-launch-colorado-clinics/625036/" TargetMode="External"/><Relationship Id="rId4" Type="http://schemas.openxmlformats.org/officeDocument/2006/relationships/hyperlink" Target="https://www.dpcare.or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phweb.bumc.bu.edu/otlt/MPH-Modules/HPM/AmericanHealthCare_Over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adn-wc03-6094147.nxedge.io/cdn/wp-content/uploads/2019/05/Six-Slides-to-Help-State-Leg-Improve-Health.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186/1475-9276-12-1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86/1475-9276-12-1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gpf.org/blog/2022/02/why-are-americans-paying-more-for-healthcar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q-corp.org/sites/default/files/TCOC_PhaseII_BenchmarkBrief_2018_Final_1.pdf" TargetMode="External"/><Relationship Id="rId5" Type="http://schemas.openxmlformats.org/officeDocument/2006/relationships/hyperlink" Target="https://www.peoplekeep.com/blog/eight-reasons-for-rising-health-care-costs" TargetMode="External"/><Relationship Id="rId4" Type="http://schemas.openxmlformats.org/officeDocument/2006/relationships/hyperlink" Target="https://www.commonwealthfund.org/publications/fund-reports/2021/aug/reducing-health-care-spending-what-tools-can-states-leverag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corp.org/sites/default/files/TCOC_PhaseII_BenchmarkBrief_2018_Final_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1</a:t>
            </a:fld>
            <a:endParaRPr lang="en-US"/>
          </a:p>
        </p:txBody>
      </p:sp>
    </p:spTree>
    <p:extLst>
      <p:ext uri="{BB962C8B-B14F-4D97-AF65-F5344CB8AC3E}">
        <p14:creationId xmlns:p14="http://schemas.microsoft.com/office/powerpoint/2010/main" val="330757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 services spending is defined as spending in establishments where physician services are the primary activity while clinical services spending is defined as spending made in establishments classified as outpatient care centers. Under the North American Industry Classification System (NAICS), establishments are classified based on the primary activity performed at the location and spending in the establishment consists of payments to the establishment (including payments to employees of the establishment)</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D634C-FEC8-E649-9E16-B181FDA12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72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Physician services spending is defined as spending in establishments where physician services are the primary activity while clinical services spending is defined as spending made in establishments classified as outpatient care centers. Under the North American Industry Classification System (NAICS), establishments are classified based on the primary activity performed at the location and spending in the establishment consists of payments to the establishment (including payments to employees of the establishment)</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D634C-FEC8-E649-9E16-B181FDA12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84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dirty="0">
                <a:solidFill>
                  <a:srgbClr val="000000"/>
                </a:solidFill>
                <a:effectLst/>
                <a:latin typeface="Helvetica Neue"/>
              </a:rPr>
              <a:t>Citation: </a:t>
            </a:r>
            <a:r>
              <a:rPr lang="en-US" sz="1200" b="0" i="0" u="sng" strike="noStrike" dirty="0">
                <a:solidFill>
                  <a:srgbClr val="D0B97C"/>
                </a:solidFill>
                <a:effectLst/>
                <a:latin typeface="Helvetica Neue"/>
                <a:hlinkClick r:id="rId3"/>
              </a:rPr>
              <a:t>https://www.pgpf.org/blog/2022/02/why-are-americans-paying-more-for-healthcare</a:t>
            </a:r>
            <a:r>
              <a:rPr lang="en-US" sz="1200" b="0" i="0" u="none" strike="noStrike" dirty="0">
                <a:solidFill>
                  <a:srgbClr val="000000"/>
                </a:solidFill>
                <a:effectLst/>
                <a:latin typeface="Helvetica Neue"/>
              </a:rPr>
              <a:t>. </a:t>
            </a:r>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15</a:t>
            </a:fld>
            <a:endParaRPr lang="en-US"/>
          </a:p>
        </p:txBody>
      </p:sp>
    </p:spTree>
    <p:extLst>
      <p:ext uri="{BB962C8B-B14F-4D97-AF65-F5344CB8AC3E}">
        <p14:creationId xmlns:p14="http://schemas.microsoft.com/office/powerpoint/2010/main" val="10380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2800" b="0" i="0" dirty="0">
                <a:solidFill>
                  <a:srgbClr val="000000"/>
                </a:solidFill>
                <a:effectLst/>
                <a:latin typeface="Times New Roman" panose="02020603050405020304" pitchFamily="18" charset="0"/>
              </a:rPr>
              <a:t> </a:t>
            </a:r>
            <a:r>
              <a:rPr lang="en-US" sz="1200" b="0" i="0" u="none" strike="noStrike" dirty="0">
                <a:solidFill>
                  <a:srgbClr val="000000"/>
                </a:solidFill>
                <a:effectLst/>
                <a:latin typeface="Helvetica Neue"/>
              </a:rPr>
              <a:t>Publicly-funded insurance (Medicaid, Medicare, Tricare, others)</a:t>
            </a:r>
            <a:r>
              <a:rPr lang="en-US" sz="1200" b="0" i="0" dirty="0">
                <a:solidFill>
                  <a:srgbClr val="000000"/>
                </a:solidFill>
                <a:effectLst/>
                <a:latin typeface="Helvetica Neue"/>
              </a:rPr>
              <a:t>​</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200" b="0" i="0" u="none" strike="noStrike" dirty="0">
                <a:solidFill>
                  <a:srgbClr val="000000"/>
                </a:solidFill>
                <a:effectLst/>
                <a:latin typeface="Helvetica Neue"/>
              </a:rPr>
              <a:t>Private insurance (Employer-sponsored, Individual, Exchanges, others)  </a:t>
            </a:r>
            <a:endParaRPr lang="en-US" sz="2800" b="0" i="0" dirty="0">
              <a:solidFill>
                <a:srgbClr val="000000"/>
              </a:solidFill>
              <a:effectLst/>
              <a:latin typeface="Arial" panose="020B0604020202020204" pitchFamily="34" charset="0"/>
            </a:endParaRPr>
          </a:p>
          <a:p>
            <a:pPr algn="l" rtl="0" fontAlgn="base"/>
            <a:endParaRPr lang="en-US" sz="1800" b="0" i="0" dirty="0">
              <a:solidFill>
                <a:srgbClr val="000000"/>
              </a:solidFill>
              <a:effectLst/>
              <a:latin typeface="Segoe UI" panose="020B0502040204020203" pitchFamily="34" charset="0"/>
            </a:endParaRPr>
          </a:p>
          <a:p>
            <a:pPr algn="l" rtl="0" fontAlgn="base"/>
            <a:r>
              <a:rPr lang="en-US" sz="1200" b="1" i="1" u="none" strike="noStrike" dirty="0">
                <a:solidFill>
                  <a:srgbClr val="000000"/>
                </a:solidFill>
                <a:effectLst/>
                <a:latin typeface="Helvetica Neue"/>
              </a:rPr>
              <a:t>Citation:</a:t>
            </a:r>
            <a:r>
              <a:rPr lang="en-US" sz="1200" b="0" i="0" u="none" strike="noStrike" dirty="0">
                <a:solidFill>
                  <a:srgbClr val="000000"/>
                </a:solidFill>
                <a:effectLst/>
                <a:latin typeface="Helvetica Neue"/>
              </a:rPr>
              <a:t> </a:t>
            </a:r>
            <a:r>
              <a:rPr lang="en-US" sz="1200" b="0" i="0" u="sng" strike="noStrike" dirty="0">
                <a:solidFill>
                  <a:srgbClr val="D0B97C"/>
                </a:solidFill>
                <a:effectLst/>
                <a:latin typeface="Helvetica Neue"/>
                <a:hlinkClick r:id="rId3"/>
              </a:rPr>
              <a:t>http://vista-care.com/health-insurance-fits-public-vs-private/</a:t>
            </a:r>
            <a:r>
              <a:rPr lang="en-US" sz="1200" b="0" i="0" u="none" strike="noStrike" dirty="0">
                <a:solidFill>
                  <a:srgbClr val="000000"/>
                </a:solidFill>
                <a:effectLst/>
                <a:latin typeface="Helvetica Neue"/>
              </a:rPr>
              <a:t>.</a:t>
            </a:r>
            <a:endParaRPr lang="en-US" sz="1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16</a:t>
            </a:fld>
            <a:endParaRPr lang="en-US"/>
          </a:p>
        </p:txBody>
      </p:sp>
    </p:spTree>
    <p:extLst>
      <p:ext uri="{BB962C8B-B14F-4D97-AF65-F5344CB8AC3E}">
        <p14:creationId xmlns:p14="http://schemas.microsoft.com/office/powerpoint/2010/main" val="224375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Follow this link for additional insurance terms:</a:t>
            </a:r>
            <a:r>
              <a:rPr lang="en-US" sz="1200" b="0" i="0" dirty="0">
                <a:solidFill>
                  <a:srgbClr val="000000"/>
                </a:solidFill>
                <a:effectLst/>
                <a:latin typeface="Calibri" panose="020F0502020204030204" pitchFamily="34" charset="0"/>
              </a:rPr>
              <a:t>​</a:t>
            </a:r>
            <a:endParaRPr lang="en-US" sz="1800" b="0" i="0" dirty="0">
              <a:solidFill>
                <a:srgbClr val="000000"/>
              </a:solidFill>
              <a:effectLst/>
              <a:latin typeface="Segoe UI" panose="020B0502040204020203" pitchFamily="34" charset="0"/>
            </a:endParaRPr>
          </a:p>
          <a:p>
            <a:pPr algn="l" rtl="0" fontAlgn="base"/>
            <a:r>
              <a:rPr lang="en-US" sz="1200" b="0" i="0" u="sng" strike="noStrike" dirty="0">
                <a:solidFill>
                  <a:srgbClr val="D0B97C"/>
                </a:solidFill>
                <a:effectLst/>
                <a:latin typeface="Calibri" panose="020F0502020204030204" pitchFamily="34" charset="0"/>
                <a:hlinkClick r:id="rId3"/>
              </a:rPr>
              <a:t>https://healthnetwork.com/blog/infographic/common-health-insurance-terms/</a:t>
            </a:r>
            <a:r>
              <a:rPr lang="en-US" sz="1200" b="0" i="0" u="none" strike="noStrike" dirty="0">
                <a:solidFill>
                  <a:srgbClr val="000000"/>
                </a:solidFill>
                <a:effectLst/>
                <a:latin typeface="Calibri" panose="020F0502020204030204" pitchFamily="34" charset="0"/>
              </a:rPr>
              <a:t>. </a:t>
            </a: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1" i="1" u="none" strike="noStrike" dirty="0">
                <a:solidFill>
                  <a:srgbClr val="000000"/>
                </a:solidFill>
                <a:effectLst/>
                <a:latin typeface="Helvetica Neue"/>
              </a:rPr>
              <a:t>Citation:</a:t>
            </a:r>
            <a:r>
              <a:rPr lang="en-US" sz="1200" b="0" i="0" u="none" strike="noStrike" dirty="0">
                <a:solidFill>
                  <a:srgbClr val="000000"/>
                </a:solidFill>
                <a:effectLst/>
                <a:latin typeface="Helvetica Neue"/>
              </a:rPr>
              <a:t> </a:t>
            </a:r>
            <a:r>
              <a:rPr lang="en-US" sz="1200" b="0" i="0" u="sng" strike="noStrike" dirty="0">
                <a:solidFill>
                  <a:srgbClr val="D0B97C"/>
                </a:solidFill>
                <a:effectLst/>
                <a:latin typeface="Helvetica Neue"/>
                <a:hlinkClick r:id="rId4"/>
              </a:rPr>
              <a:t>https://www.mhsindiana.com/newsroom/uhhi.html</a:t>
            </a:r>
            <a:r>
              <a:rPr lang="en-US" sz="1200" b="0" i="0" u="none" strike="noStrike" dirty="0">
                <a:solidFill>
                  <a:srgbClr val="000000"/>
                </a:solidFill>
                <a:effectLst/>
                <a:latin typeface="Helvetica Neue"/>
              </a:rPr>
              <a:t>. </a:t>
            </a:r>
            <a:endParaRPr lang="en-US" sz="1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17</a:t>
            </a:fld>
            <a:endParaRPr lang="en-US"/>
          </a:p>
        </p:txBody>
      </p:sp>
    </p:spTree>
    <p:extLst>
      <p:ext uri="{BB962C8B-B14F-4D97-AF65-F5344CB8AC3E}">
        <p14:creationId xmlns:p14="http://schemas.microsoft.com/office/powerpoint/2010/main" val="82267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F6368"/>
                </a:solidFill>
                <a:effectLst/>
                <a:latin typeface="Roboto" panose="02000000000000000000" pitchFamily="2" charset="0"/>
              </a:rPr>
              <a:t>TRICARE</a:t>
            </a:r>
            <a:r>
              <a:rPr lang="en-US" b="0" i="0" dirty="0">
                <a:solidFill>
                  <a:srgbClr val="4D5156"/>
                </a:solidFill>
                <a:effectLst/>
                <a:latin typeface="Roboto" panose="02000000000000000000" pitchFamily="2" charset="0"/>
              </a:rPr>
              <a:t> is the health care program for service members (active duty, Guard/Reserve, retired) and their families around the world.  A higher percentage of Coloradans are in TRICARE than nationally – particularly in Colorado Springs area.  VA, or Veterans’ Affairs rates in Colorado are similar to those nationally.  We are going to focus on the Medicaid and CHP+ because that is where you all have more levers and ability to make changes.</a:t>
            </a:r>
            <a:endParaRPr lang="en-US" dirty="0">
              <a:cs typeface="Calibri"/>
            </a:endParaRPr>
          </a:p>
        </p:txBody>
      </p:sp>
      <p:sp>
        <p:nvSpPr>
          <p:cNvPr id="4" name="Slide Number Placeholder 3"/>
          <p:cNvSpPr>
            <a:spLocks noGrp="1"/>
          </p:cNvSpPr>
          <p:nvPr>
            <p:ph type="sldNum" sz="quarter" idx="5"/>
          </p:nvPr>
        </p:nvSpPr>
        <p:spPr/>
        <p:txBody>
          <a:bodyPr/>
          <a:lstStyle/>
          <a:p>
            <a:fld id="{D72D634C-FEC8-E649-9E16-B181FDA123F8}" type="slidenum">
              <a:rPr lang="en-US" smtClean="0"/>
              <a:pPr/>
              <a:t>19</a:t>
            </a:fld>
            <a:endParaRPr lang="en-US"/>
          </a:p>
        </p:txBody>
      </p:sp>
    </p:spTree>
    <p:extLst>
      <p:ext uri="{BB962C8B-B14F-4D97-AF65-F5344CB8AC3E}">
        <p14:creationId xmlns:p14="http://schemas.microsoft.com/office/powerpoint/2010/main" val="95852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general, people can have multiple type of coverage, can have Medicaid in addition to private, VA, etc.  One of the more common  types of dual insurance are for those who have Medicaid and Medicare.  Tend to have lots of focused attention so calling that out. This group usually includes the poorest and sickest of our population.  And, many of the activities and approaches that states think about with cover this population</a:t>
            </a:r>
          </a:p>
          <a:p>
            <a:endParaRPr lang="en-US">
              <a:cs typeface="Calibri"/>
            </a:endParaRPr>
          </a:p>
          <a:p>
            <a:r>
              <a:rPr lang="en-US">
                <a:cs typeface="Calibri"/>
              </a:rPr>
              <a:t>Colorado is 2</a:t>
            </a:r>
            <a:r>
              <a:rPr lang="en-US" baseline="30000">
                <a:cs typeface="Calibri"/>
              </a:rPr>
              <a:t>nd</a:t>
            </a:r>
            <a:r>
              <a:rPr lang="en-US">
                <a:cs typeface="Calibri"/>
              </a:rPr>
              <a:t> fastest growing state for older adults, not clear what the impact of long COVID will be.</a:t>
            </a:r>
          </a:p>
          <a:p>
            <a:r>
              <a:rPr lang="en-US">
                <a:cs typeface="Calibri"/>
              </a:rPr>
              <a:t>The duals are very </a:t>
            </a:r>
            <a:r>
              <a:rPr lang="en-US" err="1">
                <a:cs typeface="Calibri"/>
              </a:rPr>
              <a:t>costsly</a:t>
            </a:r>
            <a:r>
              <a:rPr lang="en-US">
                <a:cs typeface="Calibri"/>
              </a:rPr>
              <a:t> (xxx% of costs, xxx% of people).  Only invest and don’t invest upstream – continue this approach generally. </a:t>
            </a:r>
          </a:p>
        </p:txBody>
      </p:sp>
      <p:sp>
        <p:nvSpPr>
          <p:cNvPr id="4" name="Slide Number Placeholder 3"/>
          <p:cNvSpPr>
            <a:spLocks noGrp="1"/>
          </p:cNvSpPr>
          <p:nvPr>
            <p:ph type="sldNum" sz="quarter" idx="5"/>
          </p:nvPr>
        </p:nvSpPr>
        <p:spPr/>
        <p:txBody>
          <a:bodyPr/>
          <a:lstStyle/>
          <a:p>
            <a:fld id="{D72D634C-FEC8-E649-9E16-B181FDA123F8}" type="slidenum">
              <a:rPr lang="en-US" smtClean="0"/>
              <a:pPr/>
              <a:t>20</a:t>
            </a:fld>
            <a:endParaRPr lang="en-US"/>
          </a:p>
        </p:txBody>
      </p:sp>
    </p:spTree>
    <p:extLst>
      <p:ext uri="{BB962C8B-B14F-4D97-AF65-F5344CB8AC3E}">
        <p14:creationId xmlns:p14="http://schemas.microsoft.com/office/powerpoint/2010/main" val="416286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 talk about FMAP here at a high level.</a:t>
            </a:r>
          </a:p>
          <a:p>
            <a:r>
              <a:rPr lang="en-US" dirty="0">
                <a:cs typeface="Calibri"/>
              </a:rPr>
              <a:t>Talk about that Medicaid is often largest line item in states' budgets (and that it's largest source of federal funds for states).</a:t>
            </a:r>
          </a:p>
          <a:p>
            <a:r>
              <a:rPr lang="en-US" dirty="0">
                <a:cs typeface="Calibri"/>
              </a:rPr>
              <a:t>Mention % of kids covered and % of Medicaid births financed by Medicaid. </a:t>
            </a:r>
          </a:p>
          <a:p>
            <a:endParaRPr lang="en-US" dirty="0">
              <a:cs typeface="Calibri"/>
            </a:endParaRPr>
          </a:p>
          <a:p>
            <a:r>
              <a:rPr lang="en-US" dirty="0">
                <a:cs typeface="Calibri"/>
                <a:hlinkClick r:id="rId3"/>
              </a:rPr>
              <a:t>https://www.kff.org/medicaid/issue-brief/medicaid-financing-the-basics/#:~:text=Medicaid%20and%20CHIP%20Accounted%20for,Federal%20Outlays%20in%20FFY%202023</a:t>
            </a:r>
            <a:r>
              <a:rPr lang="en-US" dirty="0">
                <a:cs typeface="Calibri"/>
              </a:rPr>
              <a:t>.</a:t>
            </a:r>
            <a:endParaRPr lang="en-US"/>
          </a:p>
          <a:p>
            <a:endParaRPr lang="en-US" dirty="0">
              <a:ea typeface="Calibri"/>
              <a:cs typeface="Calibri"/>
            </a:endParaRPr>
          </a:p>
          <a:p>
            <a:r>
              <a:rPr lang="en-US" dirty="0"/>
              <a:t>1.Medicare, VA, and TRICARE are administered at the federal level.</a:t>
            </a:r>
          </a:p>
          <a:p>
            <a:r>
              <a:rPr lang="en-US" dirty="0"/>
              <a:t>2.Medicaid is a state-federal program that is evolving and gives states flexibility in establishing eligibility, benefits, payments to providers, and delivery systems within established minimums and guidance from the federal government.  </a:t>
            </a:r>
          </a:p>
          <a:p>
            <a:r>
              <a:rPr lang="en-US" dirty="0"/>
              <a:t>3.Medicaid has tremendous impact:</a:t>
            </a:r>
          </a:p>
          <a:p>
            <a:r>
              <a:rPr lang="en-US" dirty="0"/>
              <a:t>1.It is both the largest item for state budgets and the largest single source of federal dollars into states</a:t>
            </a:r>
          </a:p>
          <a:p>
            <a:r>
              <a:rPr lang="en-US" dirty="0"/>
              <a:t>2.It is the largest payer of long-term services and supports for the elderly and for individuals with disabilities and also for mental health/substance use disorder services.  </a:t>
            </a:r>
          </a:p>
          <a:p>
            <a:r>
              <a:rPr lang="en-US" dirty="0"/>
              <a:t>3.It  covers (with CHIP) more than 40% of births.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72D634C-FEC8-E649-9E16-B181FDA123F8}" type="slidenum">
              <a:rPr lang="en-US" smtClean="0"/>
              <a:pPr/>
              <a:t>21</a:t>
            </a:fld>
            <a:endParaRPr lang="en-US"/>
          </a:p>
        </p:txBody>
      </p:sp>
    </p:spTree>
    <p:extLst>
      <p:ext uri="{BB962C8B-B14F-4D97-AF65-F5344CB8AC3E}">
        <p14:creationId xmlns:p14="http://schemas.microsoft.com/office/powerpoint/2010/main" val="206994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A few slides back I mentioned optional and </a:t>
            </a:r>
            <a:r>
              <a:rPr lang="en-US" dirty="0" err="1">
                <a:ea typeface="Calibri" panose="020F0502020204030204"/>
                <a:cs typeface="Calibri"/>
              </a:rPr>
              <a:t>mandaotry</a:t>
            </a:r>
            <a:r>
              <a:rPr lang="en-US" dirty="0">
                <a:ea typeface="Calibri" panose="020F0502020204030204"/>
                <a:cs typeface="Calibri"/>
              </a:rPr>
              <a:t> eligible </a:t>
            </a:r>
            <a:r>
              <a:rPr lang="en-US" dirty="0" err="1">
                <a:ea typeface="Calibri" panose="020F0502020204030204"/>
                <a:cs typeface="Calibri"/>
              </a:rPr>
              <a:t>popultions</a:t>
            </a:r>
            <a:r>
              <a:rPr lang="en-US" dirty="0">
                <a:ea typeface="Calibri" panose="020F0502020204030204"/>
                <a:cs typeface="Calibri"/>
              </a:rPr>
              <a:t>.  There are similar provisions for benefits.  In order to get that federal match, states have to provide these services.  </a:t>
            </a:r>
            <a:endParaRPr lang="en-US" dirty="0">
              <a:cs typeface="Calibri"/>
            </a:endParaRPr>
          </a:p>
          <a:p>
            <a:endParaRPr lang="en-US" dirty="0">
              <a:cs typeface="Calibri"/>
            </a:endParaRPr>
          </a:p>
          <a:p>
            <a:r>
              <a:rPr lang="en-US" dirty="0">
                <a:cs typeface="Calibri"/>
              </a:rPr>
              <a:t>BH is not specifically called out here but many of the benefit categories would cover BH services, for example, physician </a:t>
            </a:r>
            <a:r>
              <a:rPr lang="en-US" dirty="0" err="1">
                <a:cs typeface="Calibri"/>
              </a:rPr>
              <a:t>servcies</a:t>
            </a:r>
            <a:r>
              <a:rPr lang="en-US" dirty="0">
                <a:cs typeface="Calibri"/>
              </a:rPr>
              <a:t>, FQHCs and RHS provide BHE services, as do hospitals.  </a:t>
            </a:r>
            <a:endParaRPr lang="en-US" dirty="0"/>
          </a:p>
        </p:txBody>
      </p:sp>
      <p:sp>
        <p:nvSpPr>
          <p:cNvPr id="4" name="Slide Number Placeholder 3"/>
          <p:cNvSpPr>
            <a:spLocks noGrp="1"/>
          </p:cNvSpPr>
          <p:nvPr>
            <p:ph type="sldNum" sz="quarter" idx="5"/>
          </p:nvPr>
        </p:nvSpPr>
        <p:spPr/>
        <p:txBody>
          <a:bodyPr/>
          <a:lstStyle/>
          <a:p>
            <a:fld id="{D72D634C-FEC8-E649-9E16-B181FDA123F8}" type="slidenum">
              <a:rPr lang="en-US" smtClean="0"/>
              <a:pPr/>
              <a:t>22</a:t>
            </a:fld>
            <a:endParaRPr lang="en-US"/>
          </a:p>
        </p:txBody>
      </p:sp>
    </p:spTree>
    <p:extLst>
      <p:ext uri="{BB962C8B-B14F-4D97-AF65-F5344CB8AC3E}">
        <p14:creationId xmlns:p14="http://schemas.microsoft.com/office/powerpoint/2010/main" val="281523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States get to decide if they want to cover these services.  CO covers the vast majority after HCPF was given statutory and spending authority.</a:t>
            </a:r>
            <a:endParaRPr lang="en-US">
              <a:cs typeface="Calibri"/>
            </a:endParaRPr>
          </a:p>
          <a:p>
            <a:endParaRPr lang="en-US"/>
          </a:p>
          <a:p>
            <a:r>
              <a:rPr lang="en-US"/>
              <a:t>A couple of examples of services we don’t provide are health homes and the last entry (very few states, &lt;10 provide #26. This might be a bit dated but as of 2016, according to MACPAC all states covered prescription drugs and </a:t>
            </a:r>
            <a:r>
              <a:rPr lang="en-US" err="1"/>
              <a:t>optemetry</a:t>
            </a:r>
            <a:r>
              <a:rPr lang="en-US"/>
              <a:t>, home health services IMD, and nearly all (50)  covered prosthetic services, </a:t>
            </a:r>
            <a:endParaRPr lang="en-US">
              <a:cs typeface="Calibri"/>
            </a:endParaRPr>
          </a:p>
        </p:txBody>
      </p:sp>
      <p:sp>
        <p:nvSpPr>
          <p:cNvPr id="4" name="Slide Number Placeholder 3"/>
          <p:cNvSpPr>
            <a:spLocks noGrp="1"/>
          </p:cNvSpPr>
          <p:nvPr>
            <p:ph type="sldNum" sz="quarter" idx="5"/>
          </p:nvPr>
        </p:nvSpPr>
        <p:spPr/>
        <p:txBody>
          <a:bodyPr/>
          <a:lstStyle/>
          <a:p>
            <a:fld id="{D72D634C-FEC8-E649-9E16-B181FDA123F8}" type="slidenum">
              <a:rPr lang="en-US" smtClean="0"/>
              <a:pPr/>
              <a:t>23</a:t>
            </a:fld>
            <a:endParaRPr lang="en-US"/>
          </a:p>
        </p:txBody>
      </p:sp>
    </p:spTree>
    <p:extLst>
      <p:ext uri="{BB962C8B-B14F-4D97-AF65-F5344CB8AC3E}">
        <p14:creationId xmlns:p14="http://schemas.microsoft.com/office/powerpoint/2010/main" val="116314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Tx/>
              <a:buChar char="-"/>
            </a:pPr>
            <a:r>
              <a:rPr lang="en-US" dirty="0">
                <a:latin typeface="Helvetica Neue"/>
              </a:rPr>
              <a:t>Health care organization, financing, and delivery are complex topics! Today is meant to give a high-level overview.</a:t>
            </a:r>
          </a:p>
          <a:p>
            <a:pPr marL="171450" indent="-171450">
              <a:buFontTx/>
              <a:buChar char="-"/>
            </a:pPr>
            <a:r>
              <a:rPr lang="en-US" dirty="0">
                <a:latin typeface="Helvetica Neue"/>
              </a:rPr>
              <a:t>I will be presenting static snapshots of various health care concepts that may not fully capture the dynamic nature of health care.</a:t>
            </a:r>
            <a:endParaRPr lang="en-US" dirty="0">
              <a:latin typeface="+mn-lt"/>
            </a:endParaRPr>
          </a:p>
          <a:p>
            <a:pPr marL="171450" indent="-171450">
              <a:buFontTx/>
              <a:buChar char="-"/>
            </a:pPr>
            <a:r>
              <a:rPr lang="en-US" dirty="0">
                <a:latin typeface="Helvetica Neue"/>
              </a:rPr>
              <a:t>Data can be defined, collected, analyzed, and presented in a variety of different ways and are likely to change over time. </a:t>
            </a:r>
          </a:p>
          <a:p>
            <a:pPr marL="0" indent="0">
              <a:buFontTx/>
              <a:buNone/>
            </a:pPr>
            <a:endParaRPr lang="en-US" dirty="0">
              <a:latin typeface="Helvetica Neue"/>
            </a:endParaRPr>
          </a:p>
          <a:p>
            <a:pPr marL="0" indent="0">
              <a:buFontTx/>
              <a:buNone/>
            </a:pPr>
            <a:r>
              <a:rPr lang="en-US" dirty="0">
                <a:latin typeface="Helvetica Neue"/>
              </a:rPr>
              <a:t>Citation: </a:t>
            </a:r>
            <a:r>
              <a:rPr lang="en-US" dirty="0">
                <a:latin typeface="Helvetica Neue"/>
                <a:ea typeface="+mn-lt"/>
                <a:cs typeface="+mn-lt"/>
                <a:hlinkClick r:id="rId3"/>
              </a:rPr>
              <a:t>https://www.jec.senate.gov/public/_cache/files/8e6dbf03-ca4a-44be-9de4-a100c43fb5c8/obamacare-chart-high-resolution.pdf</a:t>
            </a:r>
            <a:r>
              <a:rPr lang="en-US" dirty="0">
                <a:latin typeface="Helvetica Neue"/>
                <a:ea typeface="+mn-lt"/>
                <a:cs typeface="+mn-lt"/>
              </a:rPr>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4</a:t>
            </a:fld>
            <a:endParaRPr lang="en-US"/>
          </a:p>
        </p:txBody>
      </p:sp>
    </p:spTree>
    <p:extLst>
      <p:ext uri="{BB962C8B-B14F-4D97-AF65-F5344CB8AC3E}">
        <p14:creationId xmlns:p14="http://schemas.microsoft.com/office/powerpoint/2010/main" val="252745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definition was created by the Primary Care Payment Reform Collaborative, informed by an earlier definition from the IOM but one that incorporated equity.</a:t>
            </a:r>
          </a:p>
          <a:p>
            <a:endParaRPr lang="en-US">
              <a:ea typeface="Calibri"/>
              <a:cs typeface="Calibri"/>
            </a:endParaRPr>
          </a:p>
          <a:p>
            <a:r>
              <a:rPr lang="en-US">
                <a:ea typeface="Calibri"/>
                <a:cs typeface="Calibri"/>
              </a:rPr>
              <a:t>Describe WHO provides these services, in addition to describing what is considered primary care.</a:t>
            </a:r>
          </a:p>
        </p:txBody>
      </p:sp>
      <p:sp>
        <p:nvSpPr>
          <p:cNvPr id="4" name="Slide Number Placeholder 3"/>
          <p:cNvSpPr>
            <a:spLocks noGrp="1"/>
          </p:cNvSpPr>
          <p:nvPr>
            <p:ph type="sldNum" sz="quarter" idx="5"/>
          </p:nvPr>
        </p:nvSpPr>
        <p:spPr/>
        <p:txBody>
          <a:bodyPr/>
          <a:lstStyle/>
          <a:p>
            <a:fld id="{D72D634C-FEC8-E649-9E16-B181FDA123F8}" type="slidenum">
              <a:rPr lang="en-US" smtClean="0"/>
              <a:pPr/>
              <a:t>24</a:t>
            </a:fld>
            <a:endParaRPr lang="en-US"/>
          </a:p>
        </p:txBody>
      </p:sp>
    </p:spTree>
    <p:extLst>
      <p:ext uri="{BB962C8B-B14F-4D97-AF65-F5344CB8AC3E}">
        <p14:creationId xmlns:p14="http://schemas.microsoft.com/office/powerpoint/2010/main" val="346691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dirty="0">
                <a:solidFill>
                  <a:srgbClr val="000000"/>
                </a:solidFill>
                <a:effectLst/>
                <a:latin typeface="Helvetica Neue"/>
              </a:rPr>
              <a:t>Citation:</a:t>
            </a:r>
            <a:r>
              <a:rPr lang="en-US" sz="1200" b="0" i="0" u="none" strike="noStrike" dirty="0">
                <a:solidFill>
                  <a:srgbClr val="000000"/>
                </a:solidFill>
                <a:effectLst/>
                <a:latin typeface="Helvetica Neue"/>
              </a:rPr>
              <a:t> </a:t>
            </a:r>
            <a:r>
              <a:rPr lang="en-US" sz="1200" b="0" i="0" u="sng" strike="noStrike" dirty="0">
                <a:solidFill>
                  <a:srgbClr val="D0B97C"/>
                </a:solidFill>
                <a:effectLst/>
                <a:latin typeface="Helvetica Neue"/>
                <a:hlinkClick r:id="rId3"/>
              </a:rPr>
              <a:t>https://www.graham-center.org/content/dam/rgc/documents/publications-reports/reports/PrimaryCareChartbook2021.pdf</a:t>
            </a:r>
            <a:r>
              <a:rPr lang="en-US" sz="1200" b="0" i="0" u="sng" strike="noStrike" dirty="0">
                <a:solidFill>
                  <a:srgbClr val="D0B97C"/>
                </a:solidFill>
                <a:effectLst/>
                <a:latin typeface="Helvetica Neue"/>
              </a:rPr>
              <a:t>.</a:t>
            </a:r>
          </a:p>
          <a:p>
            <a:endParaRPr lang="en-US" sz="1200" b="0" i="0" u="sng" strike="noStrike" dirty="0">
              <a:solidFill>
                <a:srgbClr val="D0B97C"/>
              </a:solidFill>
              <a:effectLst/>
              <a:latin typeface="Helvetica Neue"/>
            </a:endParaRPr>
          </a:p>
          <a:p>
            <a:r>
              <a:rPr lang="en-US" sz="1200" b="0" i="0" dirty="0">
                <a:solidFill>
                  <a:srgbClr val="000000"/>
                </a:solidFill>
                <a:effectLst/>
                <a:latin typeface="Calibri" panose="020F0502020204030204" pitchFamily="34" charset="0"/>
              </a:rPr>
              <a:t>Figure 1 below shows the proportion of Americans who seek various types of health care services in an average month. For every 1,000 people in the United States: – 800 report symptoms – 327 consider seeking medical care – 217 visit a physician’s office (of which 113 visit a primary care physician) – 104 visit a specialist physician – 65 visit a complementary or alternative medical care provider – 21 visit a hospital-based outpatient clinic – 14 receive health services at home – 13 visit an emergency department – Eight are hospitalized – Less than one person is hospitalized in an academic medical center</a:t>
            </a:r>
            <a:r>
              <a:rPr lang="en-US" sz="1200" b="0" i="0" u="sng" strike="noStrike" dirty="0">
                <a:solidFill>
                  <a:srgbClr val="D0B97C"/>
                </a:solidFill>
                <a:effectLst/>
                <a:latin typeface="Helvetica Neue"/>
              </a:rPr>
              <a:t>.</a:t>
            </a:r>
            <a:r>
              <a:rPr lang="en-US" sz="1200" b="0" i="0" u="none" strike="noStrike" dirty="0">
                <a:solidFill>
                  <a:srgbClr val="000000"/>
                </a:solidFill>
                <a:effectLst/>
                <a:latin typeface="Helvetica Neue"/>
              </a:rPr>
              <a:t> </a:t>
            </a:r>
            <a:endParaRPr lang="en-US" dirty="0"/>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25</a:t>
            </a:fld>
            <a:endParaRPr lang="en-US"/>
          </a:p>
        </p:txBody>
      </p:sp>
    </p:spTree>
    <p:extLst>
      <p:ext uri="{BB962C8B-B14F-4D97-AF65-F5344CB8AC3E}">
        <p14:creationId xmlns:p14="http://schemas.microsoft.com/office/powerpoint/2010/main" val="1515749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90000"/>
              </a:lnSpc>
              <a:spcBef>
                <a:spcPts val="500"/>
              </a:spcBef>
            </a:pPr>
            <a:endParaRPr lang="en-US">
              <a:ea typeface="Calibri"/>
              <a:cs typeface="Calibri"/>
            </a:endParaRPr>
          </a:p>
          <a:p>
            <a:r>
              <a:rPr lang="en-US">
                <a:ea typeface="Calibri"/>
                <a:cs typeface="Calibri"/>
              </a:rPr>
              <a:t>Coloradans access primary care – in line with the PCPRC definition – in multiple settings that will look and feel differently in different locations around the state based on the underlying needs of the communities. </a:t>
            </a:r>
          </a:p>
          <a:p>
            <a:endParaRPr lang="en-US">
              <a:ea typeface="Calibri"/>
              <a:cs typeface="Calibri"/>
            </a:endParaRPr>
          </a:p>
          <a:p>
            <a:r>
              <a:rPr lang="en-US">
                <a:ea typeface="Calibri"/>
                <a:cs typeface="Calibri"/>
              </a:rPr>
              <a:t>These sites include … </a:t>
            </a:r>
          </a:p>
          <a:p>
            <a:endParaRPr lang="en-US">
              <a:ea typeface="Calibri"/>
              <a:cs typeface="Calibri"/>
            </a:endParaRPr>
          </a:p>
          <a:p>
            <a:r>
              <a:rPr lang="en-US">
                <a:ea typeface="Calibri"/>
                <a:cs typeface="Calibri"/>
              </a:rPr>
              <a:t>You do not see urgent care, retail clinics, or virtual only options here, as they do not provide the full range of primary care services or embody the philosophy of primary care that fulfills the extent of the PCPRC definition. </a:t>
            </a:r>
          </a:p>
          <a:p>
            <a:endParaRPr lang="en-US">
              <a:ea typeface="Calibri"/>
              <a:cs typeface="Calibri"/>
            </a:endParaRPr>
          </a:p>
          <a:p>
            <a:r>
              <a:rPr lang="en-US"/>
              <a:t>[1) Because we don't have a system and/or the data to track on location and types of primary care settings, we can't answer the basic question about proportion of patients who seek care at each of these sites. 2) The heterogeneity of how care is organized, financed, and delivered at each of these sites needs to be kept in mind when crafting policy solutions.] </a:t>
            </a:r>
            <a:endParaRPr lang="en-US">
              <a:cs typeface="Calibri"/>
            </a:endParaRPr>
          </a:p>
          <a:p>
            <a:endParaRPr lang="en-US">
              <a:ea typeface="Calibri"/>
              <a:cs typeface="Calibri"/>
            </a:endParaRPr>
          </a:p>
          <a:p>
            <a:r>
              <a:rPr lang="en-US">
                <a:ea typeface="Calibri"/>
                <a:cs typeface="Calibri"/>
              </a:rPr>
              <a:t>Additional resources:</a:t>
            </a:r>
          </a:p>
          <a:p>
            <a:r>
              <a:rPr lang="en-US">
                <a:hlinkClick r:id="rId3"/>
              </a:rPr>
              <a:t>https://www.coloradohealthinstitute.org/research/direct-primary-care-new-way-deliver-health-care</a:t>
            </a:r>
            <a:r>
              <a:rPr lang="en-US"/>
              <a:t> </a:t>
            </a:r>
            <a:endParaRPr lang="en-US">
              <a:ea typeface="Calibri"/>
              <a:cs typeface="Calibri"/>
            </a:endParaRPr>
          </a:p>
          <a:p>
            <a:r>
              <a:rPr lang="en-US">
                <a:hlinkClick r:id="rId4"/>
              </a:rPr>
              <a:t>https://www.dpcare.org/</a:t>
            </a:r>
            <a:r>
              <a:rPr lang="en-US"/>
              <a:t> </a:t>
            </a:r>
            <a:endParaRPr lang="en-US">
              <a:ea typeface="Calibri"/>
              <a:cs typeface="Calibri"/>
            </a:endParaRPr>
          </a:p>
          <a:p>
            <a:r>
              <a:rPr lang="en-US">
                <a:hlinkClick r:id="rId5"/>
              </a:rPr>
              <a:t>https://www.healthcaredive.com/news/oak-street-enter-21st-state-with-launch-colorado-clinics/625036/</a:t>
            </a:r>
            <a:r>
              <a:rPr lang="en-US"/>
              <a:t> </a:t>
            </a:r>
            <a:endParaRPr lang="en-US">
              <a:ea typeface="Calibri"/>
              <a:cs typeface="Calibri"/>
            </a:endParaRPr>
          </a:p>
          <a:p>
            <a:pPr marL="628650" lvl="1" indent="-171450">
              <a:lnSpc>
                <a:spcPct val="90000"/>
              </a:lnSpc>
              <a:spcBef>
                <a:spcPts val="500"/>
              </a:spcBef>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4536AD8E-16AA-4132-8423-F28286BB15B4}" type="slidenum">
              <a:rPr lang="en-US" smtClean="0"/>
              <a:t>26</a:t>
            </a:fld>
            <a:endParaRPr lang="en-US"/>
          </a:p>
        </p:txBody>
      </p:sp>
    </p:spTree>
    <p:extLst>
      <p:ext uri="{BB962C8B-B14F-4D97-AF65-F5344CB8AC3E}">
        <p14:creationId xmlns:p14="http://schemas.microsoft.com/office/powerpoint/2010/main" val="178232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a:cs typeface="Calibri" panose="020F0502020204030204"/>
            </a:endParaRPr>
          </a:p>
          <a:p>
            <a:pPr lvl="2">
              <a:lnSpc>
                <a:spcPct val="90000"/>
              </a:lnSpc>
              <a:spcBef>
                <a:spcPts val="500"/>
              </a:spcBef>
              <a:buFont typeface="Courier New,monospace"/>
              <a:buChar char="•"/>
            </a:pPr>
            <a:endParaRPr lang="en-US">
              <a:cs typeface="Calibri" panose="020F0502020204030204"/>
            </a:endParaRPr>
          </a:p>
          <a:p>
            <a:pPr lvl="1"/>
            <a:endParaRPr lang="en-US">
              <a:cs typeface="Calibri" panose="020F0502020204030204"/>
            </a:endParaRPr>
          </a:p>
          <a:p>
            <a:pPr lvl="2">
              <a:lnSpc>
                <a:spcPct val="90000"/>
              </a:lnSpc>
              <a:spcBef>
                <a:spcPts val="5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4536AD8E-16AA-4132-8423-F28286BB15B4}" type="slidenum">
              <a:rPr lang="en-US" smtClean="0"/>
              <a:t>27</a:t>
            </a:fld>
            <a:endParaRPr lang="en-US"/>
          </a:p>
        </p:txBody>
      </p:sp>
    </p:spTree>
    <p:extLst>
      <p:ext uri="{BB962C8B-B14F-4D97-AF65-F5344CB8AC3E}">
        <p14:creationId xmlns:p14="http://schemas.microsoft.com/office/powerpoint/2010/main" val="3282018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a:cs typeface="Calibri"/>
              </a:rPr>
              <a:t>This is from the systems or the provider point-of-view.</a:t>
            </a:r>
          </a:p>
          <a:p>
            <a:pPr lvl="1">
              <a:lnSpc>
                <a:spcPct val="90000"/>
              </a:lnSpc>
              <a:spcBef>
                <a:spcPts val="500"/>
              </a:spcBef>
            </a:pPr>
            <a:endParaRPr lang="en-US">
              <a:ea typeface="Calibri"/>
              <a:cs typeface="Calibri"/>
            </a:endParaRPr>
          </a:p>
          <a:p>
            <a:pPr lvl="1">
              <a:lnSpc>
                <a:spcPct val="90000"/>
              </a:lnSpc>
              <a:spcBef>
                <a:spcPts val="500"/>
              </a:spcBef>
            </a:pPr>
            <a:endParaRPr lang="en-US">
              <a:ea typeface="Calibri"/>
              <a:cs typeface="Calibri"/>
            </a:endParaRPr>
          </a:p>
          <a:p>
            <a:pPr lvl="2">
              <a:lnSpc>
                <a:spcPct val="90000"/>
              </a:lnSpc>
              <a:spcBef>
                <a:spcPts val="500"/>
              </a:spcBef>
              <a:buFont typeface="Courier New,monospace"/>
              <a:buChar char="•"/>
            </a:pPr>
            <a:endParaRPr lang="en-US">
              <a:ea typeface="Calibri"/>
              <a:cs typeface="Calibri"/>
            </a:endParaRPr>
          </a:p>
          <a:p>
            <a:pPr lvl="2">
              <a:lnSpc>
                <a:spcPct val="90000"/>
              </a:lnSpc>
              <a:spcBef>
                <a:spcPts val="50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4536AD8E-16AA-4132-8423-F28286BB15B4}" type="slidenum">
              <a:rPr lang="en-US" smtClean="0"/>
              <a:t>28</a:t>
            </a:fld>
            <a:endParaRPr lang="en-US"/>
          </a:p>
        </p:txBody>
      </p:sp>
    </p:spTree>
    <p:extLst>
      <p:ext uri="{BB962C8B-B14F-4D97-AF65-F5344CB8AC3E}">
        <p14:creationId xmlns:p14="http://schemas.microsoft.com/office/powerpoint/2010/main" val="3812214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dirty="0">
                <a:cs typeface="Calibri" panose="020F0502020204030204"/>
              </a:rPr>
              <a:t>This is from the patients' point-of-view.</a:t>
            </a:r>
          </a:p>
          <a:p>
            <a:pPr lvl="1">
              <a:lnSpc>
                <a:spcPct val="90000"/>
              </a:lnSpc>
              <a:spcBef>
                <a:spcPts val="500"/>
              </a:spcBef>
            </a:pPr>
            <a:endParaRPr lang="en-US" dirty="0">
              <a:ea typeface="Calibri"/>
              <a:cs typeface="Calibri"/>
            </a:endParaRPr>
          </a:p>
          <a:p>
            <a:pPr lvl="1">
              <a:lnSpc>
                <a:spcPct val="90000"/>
              </a:lnSpc>
              <a:spcBef>
                <a:spcPts val="500"/>
              </a:spcBef>
            </a:pPr>
            <a:endParaRPr lang="en-US" dirty="0">
              <a:ea typeface="Calibri"/>
              <a:cs typeface="Calibri"/>
            </a:endParaRPr>
          </a:p>
          <a:p>
            <a:pPr lvl="2">
              <a:lnSpc>
                <a:spcPct val="90000"/>
              </a:lnSpc>
              <a:spcBef>
                <a:spcPts val="500"/>
              </a:spcBef>
              <a:buFont typeface="Courier New,monospace"/>
              <a:buChar char="•"/>
            </a:pPr>
            <a:endParaRPr lang="en-US" dirty="0">
              <a:ea typeface="Calibri"/>
              <a:cs typeface="Calibri"/>
            </a:endParaRPr>
          </a:p>
          <a:p>
            <a:pPr lvl="2">
              <a:lnSpc>
                <a:spcPct val="90000"/>
              </a:lnSpc>
              <a:spcBef>
                <a:spcPts val="5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536AD8E-16AA-4132-8423-F28286BB15B4}" type="slidenum">
              <a:rPr lang="en-US" smtClean="0"/>
              <a:t>29</a:t>
            </a:fld>
            <a:endParaRPr lang="en-US"/>
          </a:p>
        </p:txBody>
      </p:sp>
    </p:spTree>
    <p:extLst>
      <p:ext uri="{BB962C8B-B14F-4D97-AF65-F5344CB8AC3E}">
        <p14:creationId xmlns:p14="http://schemas.microsoft.com/office/powerpoint/2010/main" val="3167436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a:cs typeface="Calibri"/>
              </a:rPr>
              <a:t>Abstract for the findings from the scorecard:</a:t>
            </a:r>
            <a:endParaRPr lang="en-US"/>
          </a:p>
          <a:p>
            <a:pPr lvl="1">
              <a:lnSpc>
                <a:spcPct val="90000"/>
              </a:lnSpc>
              <a:spcBef>
                <a:spcPts val="500"/>
              </a:spcBef>
            </a:pPr>
            <a:endParaRPr lang="en-US">
              <a:cs typeface="Calibri" panose="020F0502020204030204"/>
            </a:endParaRPr>
          </a:p>
          <a:p>
            <a:pPr lvl="1"/>
            <a:r>
              <a:rPr lang="en-US"/>
              <a:t>"The 2021 National Academies of Sciences, Engineering, and Medicine (NASEM) report Implementing High-Quality Primary Care: Rebuilding the Foundation of Health Care proposed the development of a scorecard to better monitor and ensure accountability for progress toward high-quality primary care in the United States. This first national primary care scorecard finds a chronic lack of adequate support for the implementation of high-quality primary care in the United States across all measures, although performance varies across states. The scorecard finds:</a:t>
            </a:r>
          </a:p>
          <a:p>
            <a:pPr marL="171450" indent="-171450">
              <a:buFont typeface="Arial"/>
              <a:buChar char="•"/>
            </a:pPr>
            <a:r>
              <a:rPr lang="en-US"/>
              <a:t>Financing: The United States is systemically underinvesting in primary care.</a:t>
            </a:r>
          </a:p>
          <a:p>
            <a:pPr marL="171450" indent="-171450">
              <a:buFont typeface="Arial"/>
              <a:buChar char="•"/>
            </a:pPr>
            <a:r>
              <a:rPr lang="en-US"/>
              <a:t>Workforce: The primary care physician workforce is shrinking and gaps in access to care appear to be growing.</a:t>
            </a:r>
          </a:p>
          <a:p>
            <a:pPr marL="171450" indent="-171450">
              <a:buFont typeface="Arial"/>
              <a:buChar char="•"/>
            </a:pPr>
            <a:r>
              <a:rPr lang="en-US"/>
              <a:t>Access: The percentage of adults reporting they do not have a usual source of care is increasing.</a:t>
            </a:r>
          </a:p>
          <a:p>
            <a:pPr marL="171450" indent="-171450">
              <a:buFont typeface="Arial"/>
              <a:buChar char="•"/>
            </a:pPr>
            <a:r>
              <a:rPr lang="en-US"/>
              <a:t>Training: Too few physicians are being trained in community settings, where most primary care takes place.</a:t>
            </a:r>
          </a:p>
          <a:p>
            <a:pPr marL="171450" indent="-171450">
              <a:buFont typeface="Arial"/>
              <a:buChar char="•"/>
            </a:pPr>
            <a:r>
              <a:rPr lang="en-US"/>
              <a:t>Research: There is almost no federal funding available for primary care research.</a:t>
            </a:r>
          </a:p>
          <a:p>
            <a:r>
              <a:rPr lang="en-US"/>
              <a:t>Given declining life expectancy, racial and ethnic health disparities, the current epidemic of mental health needs, the ongoing COVID-19 pandemic, and other nationwide issues that primary care can help address, these findings represent an urgent call to policymakers and other stakeholders. It is time to accelerate adoption of policies that will demonstrably increase investment in high-quality primary care, create a robust primary care workforce, and enable analysis and learning around the impact of primary care."</a:t>
            </a:r>
          </a:p>
          <a:p>
            <a:pPr lvl="1">
              <a:lnSpc>
                <a:spcPct val="90000"/>
              </a:lnSpc>
              <a:spcBef>
                <a:spcPts val="500"/>
              </a:spcBef>
            </a:pPr>
            <a:endParaRPr lang="en-US">
              <a:cs typeface="Calibri" panose="020F0502020204030204"/>
            </a:endParaRPr>
          </a:p>
          <a:p>
            <a:pPr lvl="2">
              <a:lnSpc>
                <a:spcPct val="90000"/>
              </a:lnSpc>
              <a:spcBef>
                <a:spcPts val="500"/>
              </a:spcBef>
              <a:buFont typeface="Courier New,monospace"/>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4536AD8E-16AA-4132-8423-F28286BB15B4}" type="slidenum">
              <a:rPr lang="en-US" smtClean="0"/>
              <a:t>30</a:t>
            </a:fld>
            <a:endParaRPr lang="en-US"/>
          </a:p>
        </p:txBody>
      </p:sp>
    </p:spTree>
    <p:extLst>
      <p:ext uri="{BB962C8B-B14F-4D97-AF65-F5344CB8AC3E}">
        <p14:creationId xmlns:p14="http://schemas.microsoft.com/office/powerpoint/2010/main" val="111004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dirty="0">
                <a:solidFill>
                  <a:srgbClr val="000000"/>
                </a:solidFill>
                <a:effectLst/>
                <a:latin typeface="Helvetica Neue"/>
              </a:rPr>
              <a:t>Adapted from:</a:t>
            </a:r>
            <a:r>
              <a:rPr lang="en-US" sz="1200" b="0" i="0" u="none" strike="noStrike" dirty="0">
                <a:solidFill>
                  <a:srgbClr val="000000"/>
                </a:solidFill>
                <a:effectLst/>
                <a:latin typeface="Helvetica Neue"/>
              </a:rPr>
              <a:t> </a:t>
            </a:r>
            <a:r>
              <a:rPr lang="en-US" sz="1200" b="0" i="0" u="sng" strike="noStrike" dirty="0">
                <a:solidFill>
                  <a:srgbClr val="D0B97C"/>
                </a:solidFill>
                <a:effectLst/>
                <a:latin typeface="Helvetica Neue"/>
                <a:hlinkClick r:id="rId3"/>
              </a:rPr>
              <a:t>https://sphweb.bumc.bu.edu/otlt/MPH-Modules/HPM/AmericanHealthCare_Overview/</a:t>
            </a:r>
            <a:r>
              <a:rPr lang="en-US" sz="1200" b="0" i="0" u="none" strike="noStrike" dirty="0">
                <a:solidFill>
                  <a:srgbClr val="000000"/>
                </a:solidFill>
                <a:effectLst/>
                <a:latin typeface="Helvetica Neue"/>
              </a:rPr>
              <a:t>. </a:t>
            </a:r>
            <a:endParaRPr lang="en-US" dirty="0"/>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5</a:t>
            </a:fld>
            <a:endParaRPr lang="en-US"/>
          </a:p>
        </p:txBody>
      </p:sp>
    </p:spTree>
    <p:extLst>
      <p:ext uri="{BB962C8B-B14F-4D97-AF65-F5344CB8AC3E}">
        <p14:creationId xmlns:p14="http://schemas.microsoft.com/office/powerpoint/2010/main" val="383319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dirty="0">
                <a:solidFill>
                  <a:srgbClr val="000000"/>
                </a:solidFill>
                <a:effectLst/>
                <a:latin typeface="Helvetica Neue"/>
              </a:rPr>
              <a:t>Citation: </a:t>
            </a:r>
            <a:r>
              <a:rPr lang="en-US" sz="1200" b="0" i="0" u="sng" strike="noStrike" dirty="0">
                <a:solidFill>
                  <a:srgbClr val="D0B97C"/>
                </a:solidFill>
                <a:effectLst/>
                <a:latin typeface="Helvetica Neue"/>
                <a:hlinkClick r:id="rId3"/>
              </a:rPr>
              <a:t>https://eadn-wc03-6094147.nxedge.io/cdn/wp-content/uploads/2019/05/Six-Slides-to-Help-State-Leg-Improve-Health.pdf</a:t>
            </a:r>
            <a:r>
              <a:rPr lang="en-US" sz="1200" b="0" i="0" u="none" strike="noStrike" dirty="0">
                <a:solidFill>
                  <a:srgbClr val="000000"/>
                </a:solidFill>
                <a:effectLst/>
                <a:latin typeface="Helvetica Neue"/>
              </a:rPr>
              <a:t>. </a:t>
            </a:r>
            <a:endParaRPr lang="en-US" dirty="0"/>
          </a:p>
          <a:p>
            <a:endParaRPr lang="en-US" dirty="0"/>
          </a:p>
          <a:p>
            <a:pPr marL="342900" indent="-342900">
              <a:lnSpc>
                <a:spcPct val="120000"/>
              </a:lnSpc>
              <a:spcBef>
                <a:spcPts val="300"/>
              </a:spcBef>
              <a:spcAft>
                <a:spcPts val="500"/>
              </a:spcAft>
              <a:buFont typeface="Arial,Sans-Serif"/>
              <a:buChar char="•"/>
            </a:pPr>
            <a:r>
              <a:rPr lang="en-US" dirty="0"/>
              <a:t>Social and economic factors have a larger impact on health outcomes than the health care system.</a:t>
            </a:r>
            <a:endParaRPr lang="en-US" dirty="0">
              <a:cs typeface="Calibri" panose="020F0502020204030204"/>
            </a:endParaRPr>
          </a:p>
          <a:p>
            <a:pPr marL="342900" indent="-342900">
              <a:lnSpc>
                <a:spcPct val="120000"/>
              </a:lnSpc>
              <a:spcBef>
                <a:spcPts val="300"/>
              </a:spcBef>
              <a:spcAft>
                <a:spcPts val="500"/>
              </a:spcAft>
              <a:buFont typeface="Arial,Sans-Serif"/>
              <a:buChar char="•"/>
            </a:pPr>
            <a:r>
              <a:rPr lang="en-US" dirty="0"/>
              <a:t>Health outcomes can be thought of primarily as both the length and quality of life.</a:t>
            </a:r>
            <a:endParaRPr lang="en-US" dirty="0">
              <a:cs typeface="Calibri" panose="020F0502020204030204"/>
            </a:endParaRPr>
          </a:p>
          <a:p>
            <a:pPr marL="342900" indent="-342900">
              <a:lnSpc>
                <a:spcPct val="120000"/>
              </a:lnSpc>
              <a:spcBef>
                <a:spcPts val="300"/>
              </a:spcBef>
              <a:spcAft>
                <a:spcPts val="500"/>
              </a:spcAft>
              <a:buFont typeface="Arial,Sans-Serif"/>
              <a:buChar char="•"/>
            </a:pPr>
            <a:r>
              <a:rPr lang="en-US" dirty="0"/>
              <a:t>Legislative and regulatory policies can impact all the social determinants of health (</a:t>
            </a:r>
            <a:r>
              <a:rPr lang="en-US" dirty="0" err="1"/>
              <a:t>SDoHs</a:t>
            </a:r>
            <a:r>
              <a:rPr lang="en-US" dirty="0"/>
              <a:t>). </a:t>
            </a:r>
          </a:p>
          <a:p>
            <a:pPr marL="342900" indent="-342900">
              <a:lnSpc>
                <a:spcPct val="120000"/>
              </a:lnSpc>
              <a:spcBef>
                <a:spcPts val="300"/>
              </a:spcBef>
              <a:spcAft>
                <a:spcPts val="500"/>
              </a:spcAft>
              <a:buFont typeface="Arial,Sans-Serif"/>
              <a:buChar char="•"/>
            </a:pPr>
            <a:endParaRPr lang="en-US" dirty="0">
              <a:cs typeface="Calibri" panose="020F0502020204030204"/>
            </a:endParaRPr>
          </a:p>
          <a:p>
            <a:pPr>
              <a:lnSpc>
                <a:spcPct val="120000"/>
              </a:lnSpc>
              <a:spcBef>
                <a:spcPts val="300"/>
              </a:spcBef>
              <a:spcAft>
                <a:spcPts val="500"/>
              </a:spcAft>
            </a:pPr>
            <a:r>
              <a:rPr lang="en-US" dirty="0"/>
              <a:t>Most premature deaths in the U.S. are attributable to health behaviors  (smoking, diet, exercise, etc.) and genetic predispositions.  </a:t>
            </a:r>
          </a:p>
          <a:p>
            <a:pPr>
              <a:lnSpc>
                <a:spcPct val="120000"/>
              </a:lnSpc>
              <a:spcBef>
                <a:spcPts val="300"/>
              </a:spcBef>
              <a:spcAft>
                <a:spcPts val="500"/>
              </a:spcAft>
            </a:pPr>
            <a:endParaRPr lang="en-US" dirty="0">
              <a:cs typeface="Calibri" panose="020F0502020204030204"/>
            </a:endParaRPr>
          </a:p>
          <a:p>
            <a:pPr>
              <a:lnSpc>
                <a:spcPct val="120000"/>
              </a:lnSpc>
              <a:spcBef>
                <a:spcPts val="300"/>
              </a:spcBef>
              <a:spcAft>
                <a:spcPts val="500"/>
              </a:spcAft>
            </a:pPr>
            <a:r>
              <a:rPr lang="en-US" dirty="0"/>
              <a:t>Health in all policies: </a:t>
            </a:r>
            <a:endParaRPr lang="en-US" dirty="0">
              <a:cs typeface="Calibri" panose="020F0502020204030204"/>
            </a:endParaRPr>
          </a:p>
          <a:p>
            <a:pPr>
              <a:lnSpc>
                <a:spcPct val="120000"/>
              </a:lnSpc>
              <a:spcBef>
                <a:spcPts val="300"/>
              </a:spcBef>
              <a:spcAft>
                <a:spcPts val="500"/>
              </a:spcAft>
            </a:pPr>
            <a:endParaRPr lang="en-US" dirty="0"/>
          </a:p>
          <a:p>
            <a:pPr marL="342900" indent="-342900">
              <a:lnSpc>
                <a:spcPct val="120000"/>
              </a:lnSpc>
              <a:spcBef>
                <a:spcPts val="300"/>
              </a:spcBef>
              <a:spcAft>
                <a:spcPts val="500"/>
              </a:spcAft>
              <a:buFont typeface="Arial,Sans-Serif"/>
              <a:buChar char="•"/>
            </a:pPr>
            <a:r>
              <a:rPr lang="en-US" dirty="0"/>
              <a:t>An approach to policy making that systematically considers the health implications of decisions across sectors, seeking synergies and avoiding harmful health effects of policies outside the health care sector.</a:t>
            </a:r>
            <a:endParaRPr lang="en-US" dirty="0">
              <a:cs typeface="Calibri" panose="020F0502020204030204"/>
            </a:endParaRPr>
          </a:p>
          <a:p>
            <a:pPr marL="342900" indent="-342900">
              <a:lnSpc>
                <a:spcPct val="120000"/>
              </a:lnSpc>
              <a:spcBef>
                <a:spcPts val="300"/>
              </a:spcBef>
              <a:spcAft>
                <a:spcPts val="500"/>
              </a:spcAft>
              <a:buFont typeface="Arial,Sans-Serif"/>
              <a:buChar char="•"/>
            </a:pPr>
            <a:endParaRPr lang="en-US" dirty="0">
              <a:cs typeface="Calibri" panose="020F0502020204030204"/>
            </a:endParaRPr>
          </a:p>
          <a:p>
            <a:pPr>
              <a:lnSpc>
                <a:spcPct val="120000"/>
              </a:lnSpc>
              <a:spcBef>
                <a:spcPts val="300"/>
              </a:spcBef>
              <a:spcAft>
                <a:spcPts val="500"/>
              </a:spcAft>
            </a:pPr>
            <a:r>
              <a:rPr lang="en-US" dirty="0">
                <a:cs typeface="Calibri" panose="020F0502020204030204"/>
              </a:rPr>
              <a:t>Today, we will mostly focus on the health care system, factors such as health insurance coverage, access, cost, workforce, and quality of care. </a:t>
            </a:r>
          </a:p>
          <a:p>
            <a:pPr>
              <a:lnSpc>
                <a:spcPct val="120000"/>
              </a:lnSpc>
              <a:spcBef>
                <a:spcPts val="300"/>
              </a:spcBef>
              <a:spcAft>
                <a:spcPts val="500"/>
              </a:spcAft>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5B22FC7-F67D-394E-9FCF-1523151739D6}" type="slidenum">
              <a:rPr lang="en-US" smtClean="0"/>
              <a:t>6</a:t>
            </a:fld>
            <a:endParaRPr lang="en-US"/>
          </a:p>
        </p:txBody>
      </p:sp>
    </p:spTree>
    <p:extLst>
      <p:ext uri="{BB962C8B-B14F-4D97-AF65-F5344CB8AC3E}">
        <p14:creationId xmlns:p14="http://schemas.microsoft.com/office/powerpoint/2010/main" val="288595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1217-05C8-ECDA-4FFC-11109898F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F7EEA-F9DF-C9A8-C26A-7B0AAF231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EB1CA-3255-87CF-CCEC-E574A3EC95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Neue"/>
            </a:endParaRPr>
          </a:p>
          <a:p>
            <a:r>
              <a:rPr lang="en-US" b="1" i="1" dirty="0"/>
              <a:t>Citation:</a:t>
            </a:r>
            <a:r>
              <a:rPr lang="en-US" dirty="0"/>
              <a:t> Levesque, JF., Harris, M.F. &amp; Russell, G. Patient-</a:t>
            </a:r>
            <a:r>
              <a:rPr lang="en-US" dirty="0" err="1"/>
              <a:t>centred</a:t>
            </a:r>
            <a:r>
              <a:rPr lang="en-US" dirty="0"/>
              <a:t> access to health care: </a:t>
            </a:r>
            <a:r>
              <a:rPr lang="en-US" dirty="0" err="1"/>
              <a:t>conceptualising</a:t>
            </a:r>
            <a:r>
              <a:rPr lang="en-US" dirty="0"/>
              <a:t> access at the interface of health systems and populations. </a:t>
            </a:r>
            <a:r>
              <a:rPr lang="en-US" i="1" dirty="0"/>
              <a:t>Int J Equity Health</a:t>
            </a:r>
            <a:r>
              <a:rPr lang="en-US" dirty="0"/>
              <a:t> </a:t>
            </a:r>
            <a:r>
              <a:rPr lang="en-US" b="1" dirty="0"/>
              <a:t>12</a:t>
            </a:r>
            <a:r>
              <a:rPr lang="en-US" dirty="0"/>
              <a:t>, 18 (2013). </a:t>
            </a:r>
            <a:r>
              <a:rPr lang="en-US" dirty="0">
                <a:hlinkClick r:id="rId3"/>
              </a:rPr>
              <a:t>https://doi.org/10.1186/1475-9276-12-18</a:t>
            </a:r>
            <a:r>
              <a:rPr lang="en-US" dirty="0"/>
              <a:t>. </a:t>
            </a: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50CD4769-D2EA-05D5-51B6-CA6BDBB6DFF3}"/>
              </a:ext>
            </a:extLst>
          </p:cNvPr>
          <p:cNvSpPr>
            <a:spLocks noGrp="1"/>
          </p:cNvSpPr>
          <p:nvPr>
            <p:ph type="sldNum" sz="quarter" idx="5"/>
          </p:nvPr>
        </p:nvSpPr>
        <p:spPr/>
        <p:txBody>
          <a:bodyPr/>
          <a:lstStyle/>
          <a:p>
            <a:fld id="{15B22FC7-F67D-394E-9FCF-1523151739D6}" type="slidenum">
              <a:rPr lang="en-US" smtClean="0"/>
              <a:t>7</a:t>
            </a:fld>
            <a:endParaRPr lang="en-US"/>
          </a:p>
        </p:txBody>
      </p:sp>
    </p:spTree>
    <p:extLst>
      <p:ext uri="{BB962C8B-B14F-4D97-AF65-F5344CB8AC3E}">
        <p14:creationId xmlns:p14="http://schemas.microsoft.com/office/powerpoint/2010/main" val="201353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2E31-84F1-FE11-FCC2-B1A2EBD3D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65689-A6B9-AD08-DA2E-42A2D88D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71FFF-12B8-3A49-4A8E-75C084CDE6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 Neue"/>
            </a:endParaRPr>
          </a:p>
          <a:p>
            <a:r>
              <a:rPr lang="en-US" b="1" i="1" dirty="0"/>
              <a:t>Citation:</a:t>
            </a:r>
            <a:r>
              <a:rPr lang="en-US" dirty="0"/>
              <a:t> Levesque, JF., Harris, M.F. &amp; Russell, G. Patient-</a:t>
            </a:r>
            <a:r>
              <a:rPr lang="en-US" dirty="0" err="1"/>
              <a:t>centred</a:t>
            </a:r>
            <a:r>
              <a:rPr lang="en-US" dirty="0"/>
              <a:t> access to health care: </a:t>
            </a:r>
            <a:r>
              <a:rPr lang="en-US" dirty="0" err="1"/>
              <a:t>conceptualising</a:t>
            </a:r>
            <a:r>
              <a:rPr lang="en-US" dirty="0"/>
              <a:t> access at the interface of health systems and populations. </a:t>
            </a:r>
            <a:r>
              <a:rPr lang="en-US" i="1" dirty="0"/>
              <a:t>Int J Equity Health</a:t>
            </a:r>
            <a:r>
              <a:rPr lang="en-US" dirty="0"/>
              <a:t> </a:t>
            </a:r>
            <a:r>
              <a:rPr lang="en-US" b="1" dirty="0"/>
              <a:t>12</a:t>
            </a:r>
            <a:r>
              <a:rPr lang="en-US" dirty="0"/>
              <a:t>, 18 (2013). </a:t>
            </a:r>
            <a:r>
              <a:rPr lang="en-US" dirty="0">
                <a:hlinkClick r:id="rId3"/>
              </a:rPr>
              <a:t>https://doi.org/10.1186/1475-9276-12-18</a:t>
            </a:r>
            <a:r>
              <a:rPr lang="en-US" dirty="0"/>
              <a:t>. </a:t>
            </a: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A9D00D25-CC40-D0F9-2B8A-EA28F43AAF84}"/>
              </a:ext>
            </a:extLst>
          </p:cNvPr>
          <p:cNvSpPr>
            <a:spLocks noGrp="1"/>
          </p:cNvSpPr>
          <p:nvPr>
            <p:ph type="sldNum" sz="quarter" idx="5"/>
          </p:nvPr>
        </p:nvSpPr>
        <p:spPr/>
        <p:txBody>
          <a:bodyPr/>
          <a:lstStyle/>
          <a:p>
            <a:fld id="{15B22FC7-F67D-394E-9FCF-1523151739D6}" type="slidenum">
              <a:rPr lang="en-US" smtClean="0"/>
              <a:t>8</a:t>
            </a:fld>
            <a:endParaRPr lang="en-US"/>
          </a:p>
        </p:txBody>
      </p:sp>
    </p:spTree>
    <p:extLst>
      <p:ext uri="{BB962C8B-B14F-4D97-AF65-F5344CB8AC3E}">
        <p14:creationId xmlns:p14="http://schemas.microsoft.com/office/powerpoint/2010/main" val="203728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D634C-FEC8-E649-9E16-B181FDA12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93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1" u="none" strike="noStrike" dirty="0">
                <a:solidFill>
                  <a:srgbClr val="000000"/>
                </a:solidFill>
                <a:effectLst/>
                <a:latin typeface="Helvetica Neue"/>
              </a:rPr>
              <a:t>Citations: </a:t>
            </a:r>
            <a:r>
              <a:rPr lang="en-US" sz="1200" b="0" i="0" u="sng" strike="noStrike" dirty="0">
                <a:solidFill>
                  <a:srgbClr val="D0B97C"/>
                </a:solidFill>
                <a:effectLst/>
                <a:latin typeface="Helvetica Neue"/>
                <a:hlinkClick r:id="rId3"/>
              </a:rPr>
              <a:t>https://www.pgpf.org/blog/2022/02/why-are-americans-paying-more-for-healthcare</a:t>
            </a:r>
            <a:r>
              <a:rPr lang="en-US" sz="1200" b="0" i="0" u="none" strike="noStrike" dirty="0">
                <a:solidFill>
                  <a:srgbClr val="000000"/>
                </a:solidFill>
                <a:effectLst/>
                <a:latin typeface="Helvetica Neue"/>
              </a:rPr>
              <a:t>.  </a:t>
            </a:r>
            <a:r>
              <a:rPr lang="en-US" sz="1200" b="0" i="0" dirty="0">
                <a:solidFill>
                  <a:srgbClr val="000000"/>
                </a:solidFill>
                <a:effectLst/>
                <a:latin typeface="Helvetica Neue"/>
              </a:rPr>
              <a:t>​</a:t>
            </a:r>
            <a:endParaRPr lang="en-US" b="0" i="0" dirty="0">
              <a:solidFill>
                <a:srgbClr val="000000"/>
              </a:solidFill>
              <a:effectLst/>
              <a:latin typeface="Segoe UI" panose="020B0502040204020203" pitchFamily="34" charset="0"/>
            </a:endParaRPr>
          </a:p>
          <a:p>
            <a:pPr algn="l" rtl="0" fontAlgn="base"/>
            <a:r>
              <a:rPr lang="en-US" sz="1200" b="0" i="0" u="sng" strike="noStrike" dirty="0">
                <a:solidFill>
                  <a:srgbClr val="D0B97C"/>
                </a:solidFill>
                <a:effectLst/>
                <a:latin typeface="Helvetica Neue"/>
                <a:hlinkClick r:id="rId4"/>
              </a:rPr>
              <a:t>https://www.commonwealthfund.org/publications/fund-reports/2021/aug/reducing-health-care-spending-what-tools-can-states-leverage</a:t>
            </a:r>
            <a:r>
              <a:rPr lang="en-US" sz="1200" b="0" i="0" u="none" strike="noStrike" dirty="0">
                <a:solidFill>
                  <a:srgbClr val="000000"/>
                </a:solidFill>
                <a:effectLst/>
                <a:latin typeface="Helvetica Neue"/>
              </a:rPr>
              <a:t>. </a:t>
            </a:r>
            <a:r>
              <a:rPr lang="en-US" sz="1200" b="0" i="0" u="sng" strike="noStrike" dirty="0">
                <a:solidFill>
                  <a:srgbClr val="D0B97C"/>
                </a:solidFill>
                <a:effectLst/>
                <a:latin typeface="Calibri" panose="020F0502020204030204" pitchFamily="34" charset="0"/>
                <a:hlinkClick r:id="rId5"/>
              </a:rPr>
              <a:t>https://www.peoplekeep.com/blog/eight-reasons-for-rising-health-care-costs</a:t>
            </a:r>
            <a:r>
              <a:rPr lang="en-US" sz="1200" b="0" i="0" u="none" strike="noStrike" dirty="0">
                <a:solidFill>
                  <a:srgbClr val="000000"/>
                </a:solidFill>
                <a:effectLst/>
                <a:latin typeface="Calibri" panose="020F0502020204030204" pitchFamily="34" charset="0"/>
              </a:rPr>
              <a:t>.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200" b="0" i="0" u="sng" strike="noStrike" dirty="0">
                <a:solidFill>
                  <a:srgbClr val="D0B97C"/>
                </a:solidFill>
                <a:effectLst/>
                <a:latin typeface="Calibri" panose="020F0502020204030204" pitchFamily="34" charset="0"/>
                <a:hlinkClick r:id="rId6"/>
              </a:rPr>
              <a:t>https://www.q-corp.org/sites/default/files/TCOC_PhaseII_BenchmarkBrief_2018_Final_1.pdf</a:t>
            </a:r>
            <a:r>
              <a:rPr lang="en-US" sz="1200" b="0" i="0" u="none" strike="noStrike"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10</a:t>
            </a:fld>
            <a:endParaRPr lang="en-US"/>
          </a:p>
        </p:txBody>
      </p:sp>
    </p:spTree>
    <p:extLst>
      <p:ext uri="{BB962C8B-B14F-4D97-AF65-F5344CB8AC3E}">
        <p14:creationId xmlns:p14="http://schemas.microsoft.com/office/powerpoint/2010/main" val="129549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 </a:t>
            </a:r>
            <a:r>
              <a:rPr lang="en-US" sz="1200" b="1" i="1" u="none" strike="noStrike" dirty="0">
                <a:solidFill>
                  <a:srgbClr val="000000"/>
                </a:solidFill>
                <a:effectLst/>
                <a:latin typeface="Helvetica Neue"/>
              </a:rPr>
              <a:t>Citation: </a:t>
            </a:r>
            <a:r>
              <a:rPr lang="en-US" sz="1200" b="0" i="0" u="sng" strike="noStrike" dirty="0">
                <a:solidFill>
                  <a:srgbClr val="D0B97C"/>
                </a:solidFill>
                <a:effectLst/>
                <a:latin typeface="Calibri" panose="020F0502020204030204" pitchFamily="34" charset="0"/>
                <a:hlinkClick r:id="rId3"/>
              </a:rPr>
              <a:t>https://www.q-corp.org/sites/default/files/TCOC_PhaseII_BenchmarkBrief_2018_Final_1.pdf</a:t>
            </a:r>
            <a:r>
              <a:rPr lang="en-US" sz="1200" b="0" i="0" u="none" strike="noStrike" dirty="0">
                <a:solidFill>
                  <a:srgbClr val="000000"/>
                </a:solidFill>
                <a:effectLst/>
                <a:latin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15B22FC7-F67D-394E-9FCF-1523151739D6}" type="slidenum">
              <a:rPr lang="en-US" smtClean="0"/>
              <a:t>11</a:t>
            </a:fld>
            <a:endParaRPr lang="en-US"/>
          </a:p>
        </p:txBody>
      </p:sp>
    </p:spTree>
    <p:extLst>
      <p:ext uri="{BB962C8B-B14F-4D97-AF65-F5344CB8AC3E}">
        <p14:creationId xmlns:p14="http://schemas.microsoft.com/office/powerpoint/2010/main" val="2899668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6262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04904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1284C0-8640-A67B-429F-BD757A8909B4}"/>
              </a:ext>
            </a:extLst>
          </p:cNvPr>
          <p:cNvSpPr/>
          <p:nvPr userDrawn="1"/>
        </p:nvSpPr>
        <p:spPr>
          <a:xfrm>
            <a:off x="0" y="0"/>
            <a:ext cx="12192000" cy="6858000"/>
          </a:xfrm>
          <a:prstGeom prst="rect">
            <a:avLst/>
          </a:prstGeom>
          <a:solidFill>
            <a:srgbClr val="F790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A558539-D36E-688E-7F6F-6E217D1CABAB}"/>
              </a:ext>
            </a:extLst>
          </p:cNvPr>
          <p:cNvPicPr>
            <a:picLocks noChangeAspect="1"/>
          </p:cNvPicPr>
          <p:nvPr userDrawn="1"/>
        </p:nvPicPr>
        <p:blipFill>
          <a:blip r:embed="rId2"/>
          <a:stretch>
            <a:fillRect/>
          </a:stretch>
        </p:blipFill>
        <p:spPr>
          <a:xfrm>
            <a:off x="3629861" y="925465"/>
            <a:ext cx="4932277" cy="3811304"/>
          </a:xfrm>
          <a:prstGeom prst="rect">
            <a:avLst/>
          </a:prstGeom>
        </p:spPr>
      </p:pic>
    </p:spTree>
    <p:extLst>
      <p:ext uri="{BB962C8B-B14F-4D97-AF65-F5344CB8AC3E}">
        <p14:creationId xmlns:p14="http://schemas.microsoft.com/office/powerpoint/2010/main" val="376082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24071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42616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a16="http://schemas.microsoft.com/office/drawing/2014/main" id="{5440C980-E9FD-4434-8AAB-FEDF9AD8DC49}"/>
              </a:ext>
            </a:extLst>
          </p:cNvPr>
          <p:cNvPicPr>
            <a:picLocks noChangeAspect="1"/>
          </p:cNvPicPr>
          <p:nvPr/>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r>
              <a:rPr lang="en-US"/>
              <a:t>Click icon to add picture</a:t>
            </a:r>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2227330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56">
          <p15:clr>
            <a:srgbClr val="FBAE40"/>
          </p15:clr>
        </p15:guide>
        <p15:guide id="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7956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87040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07804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3415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79244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6590315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80"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www.q-corp.org/sites/default/files/TCOC_PhaseII_BenchmarkBrief_2018_Final_1.pdf"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assn.org/about/research/trends-health-care-spend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ama-assn.org/about/research/trends-health-care-spend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pgpf.org/blog/2022/02/why-are-americans-paying-more-for-healthcar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vista-care.com/health-insurance-fits-public-vs-private/"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mhsindiana.com/newsroom/uhhi.html"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leg.colorado.gov/sites/default/files/fy2023-24_hcpbrf1.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cpac.gov/subtopic/mandatory-and-optional-benefit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cpac.gov/subtopic/mandatory-and-optional-benefit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BINwnRr9i_TAWp3rMYZaNcR-WMCKuUyj/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aham-center.org/content/dam/rgc/documents/publications-reports/reports/Investing-Primary-Care-State-Level-PCMH-Report.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thelancet.com/journals/lancet/article/PIIS0140-6736(11)61281-6/fulltext" TargetMode="External"/><Relationship Id="rId5" Type="http://schemas.openxmlformats.org/officeDocument/2006/relationships/hyperlink" Target="https://www.ncbi.nlm.nih.gov/pmc/articles/PMC3820521/" TargetMode="External"/><Relationship Id="rId4" Type="http://schemas.openxmlformats.org/officeDocument/2006/relationships/hyperlink" Target="https://www.commonwealthfund.org/publications/issue-briefs/2022/mar/primary-care-high-income-countries-how-united-states-compar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am.edu/the-u-s-department-of-health-and-human-services-is-taking-action-to-strengthen-primary-ca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am.edu/the-u-s-department-of-health-and-human-services-is-taking-action-to-strengthen-primary-ca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jec.senate.gov/public/_cache/files/8e6dbf03-ca4a-44be-9de4-a100c43fb5c8/obamacare-chart-high-resolution.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sphweb.bumc.bu.edu/otlt/MPH-Modules/HPM/AmericanHealthCare_Overview/"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doi.org/10.1186/1475-9276-12-1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doi.org/10.1186/1475-9276-12-1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rookingshealth.org/why-brookings-health/health-care-value/understanding-medical-prices/charge-cost-pri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8159-8E50-5786-5AD5-A9A761AF5FC2}"/>
              </a:ext>
            </a:extLst>
          </p:cNvPr>
          <p:cNvSpPr>
            <a:spLocks noGrp="1"/>
          </p:cNvSpPr>
          <p:nvPr>
            <p:ph type="ctrTitle"/>
          </p:nvPr>
        </p:nvSpPr>
        <p:spPr/>
        <p:txBody>
          <a:bodyPr/>
          <a:lstStyle/>
          <a:p>
            <a:r>
              <a:rPr lang="en-US" dirty="0"/>
              <a:t>The Business of Medicine </a:t>
            </a:r>
          </a:p>
        </p:txBody>
      </p:sp>
      <p:sp>
        <p:nvSpPr>
          <p:cNvPr id="3" name="Subtitle 2">
            <a:extLst>
              <a:ext uri="{FF2B5EF4-FFF2-40B4-BE49-F238E27FC236}">
                <a16:creationId xmlns:a16="http://schemas.microsoft.com/office/drawing/2014/main" id="{AA5C14AD-B356-7073-AE45-EC02D22352E3}"/>
              </a:ext>
            </a:extLst>
          </p:cNvPr>
          <p:cNvSpPr>
            <a:spLocks noGrp="1"/>
          </p:cNvSpPr>
          <p:nvPr>
            <p:ph type="subTitle" idx="1"/>
          </p:nvPr>
        </p:nvSpPr>
        <p:spPr/>
        <p:txBody>
          <a:bodyPr>
            <a:normAutofit/>
          </a:bodyPr>
          <a:lstStyle/>
          <a:p>
            <a:r>
              <a:rPr lang="en-US" dirty="0"/>
              <a:t>Lauren S. Hughes, MD, MPH, MSc, MHCDS, FAAFP</a:t>
            </a:r>
          </a:p>
        </p:txBody>
      </p:sp>
      <p:sp>
        <p:nvSpPr>
          <p:cNvPr id="4" name="Text Placeholder 3">
            <a:extLst>
              <a:ext uri="{FF2B5EF4-FFF2-40B4-BE49-F238E27FC236}">
                <a16:creationId xmlns:a16="http://schemas.microsoft.com/office/drawing/2014/main" id="{7FEC1EC6-EBA3-2AFC-B48A-687DA12F0082}"/>
              </a:ext>
            </a:extLst>
          </p:cNvPr>
          <p:cNvSpPr>
            <a:spLocks noGrp="1"/>
          </p:cNvSpPr>
          <p:nvPr>
            <p:ph type="body" sz="quarter" idx="10"/>
          </p:nvPr>
        </p:nvSpPr>
        <p:spPr/>
        <p:txBody>
          <a:bodyPr lIns="91440" tIns="45720" rIns="91440" bIns="45720" anchor="t">
            <a:normAutofit fontScale="62500" lnSpcReduction="20000"/>
          </a:bodyPr>
          <a:lstStyle/>
          <a:p>
            <a:pPr>
              <a:lnSpc>
                <a:spcPct val="100000"/>
              </a:lnSpc>
              <a:spcBef>
                <a:spcPts val="0"/>
              </a:spcBef>
              <a:spcAft>
                <a:spcPts val="600"/>
              </a:spcAft>
            </a:pPr>
            <a:r>
              <a:rPr lang="en-US" sz="2000" dirty="0">
                <a:latin typeface="Arial"/>
                <a:cs typeface="Arial"/>
              </a:rPr>
              <a:t>Associate Professor, Department of Family Medicine, University of Colorado School of Medicine</a:t>
            </a:r>
          </a:p>
          <a:p>
            <a:pPr>
              <a:lnSpc>
                <a:spcPct val="100000"/>
              </a:lnSpc>
              <a:spcBef>
                <a:spcPts val="0"/>
              </a:spcBef>
              <a:spcAft>
                <a:spcPts val="600"/>
              </a:spcAft>
            </a:pPr>
            <a:r>
              <a:rPr lang="en-US" sz="2000" dirty="0">
                <a:latin typeface="Arial"/>
                <a:cs typeface="Arial"/>
              </a:rPr>
              <a:t>State Policy Director, Farley Health Policy Center, University of Colorado Anschutz Medical Campus</a:t>
            </a:r>
          </a:p>
        </p:txBody>
      </p:sp>
    </p:spTree>
    <p:extLst>
      <p:ext uri="{BB962C8B-B14F-4D97-AF65-F5344CB8AC3E}">
        <p14:creationId xmlns:p14="http://schemas.microsoft.com/office/powerpoint/2010/main" val="366708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04AA5-54C6-0CEB-8FAE-62B2E9BC3F0E}"/>
              </a:ext>
            </a:extLst>
          </p:cNvPr>
          <p:cNvSpPr>
            <a:spLocks noGrp="1"/>
          </p:cNvSpPr>
          <p:nvPr>
            <p:ph type="title"/>
          </p:nvPr>
        </p:nvSpPr>
        <p:spPr/>
        <p:txBody>
          <a:bodyPr/>
          <a:lstStyle/>
          <a:p>
            <a:r>
              <a:rPr lang="en-US" dirty="0"/>
              <a:t>What is driving increased costs?</a:t>
            </a:r>
          </a:p>
        </p:txBody>
      </p:sp>
      <p:sp>
        <p:nvSpPr>
          <p:cNvPr id="3" name="Text Placeholder 2">
            <a:extLst>
              <a:ext uri="{FF2B5EF4-FFF2-40B4-BE49-F238E27FC236}">
                <a16:creationId xmlns:a16="http://schemas.microsoft.com/office/drawing/2014/main" id="{3BABE083-7E38-71D2-D4B4-4E5AE30CF79B}"/>
              </a:ext>
            </a:extLst>
          </p:cNvPr>
          <p:cNvSpPr>
            <a:spLocks noGrp="1"/>
          </p:cNvSpPr>
          <p:nvPr>
            <p:ph idx="1"/>
          </p:nvPr>
        </p:nvSpPr>
        <p:spPr/>
        <p:txBody>
          <a:bodyPr>
            <a:normAutofit/>
          </a:bodyPr>
          <a:lstStyle/>
          <a:p>
            <a:pPr marL="0" indent="0">
              <a:lnSpc>
                <a:spcPct val="100000"/>
              </a:lnSpc>
              <a:spcBef>
                <a:spcPts val="0"/>
              </a:spcBef>
              <a:spcAft>
                <a:spcPts val="600"/>
              </a:spcAft>
              <a:buNone/>
            </a:pPr>
            <a:r>
              <a:rPr lang="en-US" dirty="0"/>
              <a:t>Two primary drivers: </a:t>
            </a:r>
            <a:r>
              <a:rPr lang="en-US" u="sng" dirty="0"/>
              <a:t>price</a:t>
            </a:r>
            <a:r>
              <a:rPr lang="en-US" dirty="0"/>
              <a:t> and </a:t>
            </a:r>
            <a:r>
              <a:rPr lang="en-US" u="sng" dirty="0"/>
              <a:t>utilization</a:t>
            </a:r>
            <a:r>
              <a:rPr lang="en-US" dirty="0"/>
              <a:t> ​</a:t>
            </a:r>
          </a:p>
          <a:p>
            <a:pPr marL="0" indent="0">
              <a:lnSpc>
                <a:spcPct val="100000"/>
              </a:lnSpc>
              <a:spcBef>
                <a:spcPts val="0"/>
              </a:spcBef>
              <a:spcAft>
                <a:spcPts val="600"/>
              </a:spcAft>
              <a:buNone/>
            </a:pPr>
            <a:r>
              <a:rPr lang="en-US" dirty="0"/>
              <a:t>Breaking it down:​</a:t>
            </a:r>
          </a:p>
          <a:p>
            <a:pPr marL="342900" indent="-342900">
              <a:lnSpc>
                <a:spcPct val="100000"/>
              </a:lnSpc>
              <a:spcBef>
                <a:spcPts val="0"/>
              </a:spcBef>
              <a:spcAft>
                <a:spcPts val="600"/>
              </a:spcAft>
              <a:buFont typeface="Arial" panose="020B0604020202020204" pitchFamily="34" charset="0"/>
              <a:buChar char="•"/>
            </a:pPr>
            <a:r>
              <a:rPr lang="en-US" sz="2000" b="1" dirty="0"/>
              <a:t>Rising prices </a:t>
            </a:r>
            <a:r>
              <a:rPr lang="en-US" sz="2000" dirty="0"/>
              <a:t>related to new technology; administrative costs in the provider payment and insurance systems; hospital consolidation resulting in less competition​</a:t>
            </a:r>
          </a:p>
          <a:p>
            <a:pPr marL="342900" indent="-342900">
              <a:lnSpc>
                <a:spcPct val="100000"/>
              </a:lnSpc>
              <a:spcBef>
                <a:spcPts val="0"/>
              </a:spcBef>
              <a:spcAft>
                <a:spcPts val="600"/>
              </a:spcAft>
              <a:buFont typeface="Arial" panose="020B0604020202020204" pitchFamily="34" charset="0"/>
              <a:buChar char="•"/>
            </a:pPr>
            <a:r>
              <a:rPr lang="en-US" sz="2000" b="1" dirty="0"/>
              <a:t>Lack of transparency </a:t>
            </a:r>
            <a:r>
              <a:rPr lang="en-US" sz="2000" dirty="0"/>
              <a:t>about care or costs​</a:t>
            </a:r>
          </a:p>
          <a:p>
            <a:pPr marL="342900" indent="-342900">
              <a:lnSpc>
                <a:spcPct val="100000"/>
              </a:lnSpc>
              <a:spcBef>
                <a:spcPts val="0"/>
              </a:spcBef>
              <a:spcAft>
                <a:spcPts val="600"/>
              </a:spcAft>
              <a:buFont typeface="Arial" panose="020B0604020202020204" pitchFamily="34" charset="0"/>
              <a:buChar char="•"/>
            </a:pPr>
            <a:r>
              <a:rPr lang="en-US" sz="2000" dirty="0"/>
              <a:t>Nearly half of Americans don't choose their health care plans​</a:t>
            </a:r>
          </a:p>
          <a:p>
            <a:pPr marL="342900" indent="-342900">
              <a:lnSpc>
                <a:spcPct val="100000"/>
              </a:lnSpc>
              <a:spcBef>
                <a:spcPts val="0"/>
              </a:spcBef>
              <a:spcAft>
                <a:spcPts val="600"/>
              </a:spcAft>
              <a:buFont typeface="Arial" panose="020B0604020202020204" pitchFamily="34" charset="0"/>
              <a:buChar char="•"/>
            </a:pPr>
            <a:r>
              <a:rPr lang="en-US" sz="2000" b="1" dirty="0"/>
              <a:t>Aging population</a:t>
            </a:r>
            <a:r>
              <a:rPr lang="en-US" sz="2000" dirty="0"/>
              <a:t>​</a:t>
            </a:r>
          </a:p>
          <a:p>
            <a:pPr marL="342900" indent="-342900">
              <a:lnSpc>
                <a:spcPct val="100000"/>
              </a:lnSpc>
              <a:spcBef>
                <a:spcPts val="0"/>
              </a:spcBef>
              <a:spcAft>
                <a:spcPts val="600"/>
              </a:spcAft>
              <a:buFont typeface="Arial" panose="020B0604020202020204" pitchFamily="34" charset="0"/>
              <a:buChar char="•"/>
            </a:pPr>
            <a:r>
              <a:rPr lang="en-US" sz="2000" dirty="0"/>
              <a:t>Rising chronic disease; impact of health behaviors​</a:t>
            </a:r>
          </a:p>
          <a:p>
            <a:pPr marL="342900" indent="-342900">
              <a:lnSpc>
                <a:spcPct val="100000"/>
              </a:lnSpc>
              <a:spcBef>
                <a:spcPts val="0"/>
              </a:spcBef>
              <a:spcAft>
                <a:spcPts val="600"/>
              </a:spcAft>
              <a:buFont typeface="Arial" panose="020B0604020202020204" pitchFamily="34" charset="0"/>
              <a:buChar char="•"/>
            </a:pPr>
            <a:r>
              <a:rPr lang="en-US" sz="2000" b="1" dirty="0"/>
              <a:t>Predominant fee-for-service </a:t>
            </a:r>
            <a:r>
              <a:rPr lang="en-US" sz="2000" dirty="0"/>
              <a:t>system that favors quantity over quality​</a:t>
            </a:r>
          </a:p>
          <a:p>
            <a:pPr marL="342900" indent="-342900">
              <a:lnSpc>
                <a:spcPct val="100000"/>
              </a:lnSpc>
              <a:spcBef>
                <a:spcPts val="0"/>
              </a:spcBef>
              <a:spcAft>
                <a:spcPts val="600"/>
              </a:spcAft>
              <a:buFont typeface="Arial" panose="020B0604020202020204" pitchFamily="34" charset="0"/>
              <a:buChar char="•"/>
            </a:pPr>
            <a:r>
              <a:rPr lang="en-US" sz="2000" dirty="0"/>
              <a:t>Provider practice patterns, including referrals, use of procedures and tests, and protection against malpractice</a:t>
            </a:r>
          </a:p>
        </p:txBody>
      </p:sp>
    </p:spTree>
    <p:extLst>
      <p:ext uri="{BB962C8B-B14F-4D97-AF65-F5344CB8AC3E}">
        <p14:creationId xmlns:p14="http://schemas.microsoft.com/office/powerpoint/2010/main" val="122474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71A61-D6C5-C57E-9993-E1CF75DA1F86}"/>
              </a:ext>
            </a:extLst>
          </p:cNvPr>
          <p:cNvSpPr/>
          <p:nvPr/>
        </p:nvSpPr>
        <p:spPr>
          <a:xfrm>
            <a:off x="458771" y="250263"/>
            <a:ext cx="11274458" cy="5857658"/>
          </a:xfrm>
          <a:prstGeom prst="rect">
            <a:avLst/>
          </a:prstGeom>
          <a:solidFill>
            <a:srgbClr val="FEF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AB1CA-58A2-FEC6-E4C0-FD17918734D8}"/>
              </a:ext>
            </a:extLst>
          </p:cNvPr>
          <p:cNvSpPr>
            <a:spLocks noGrp="1"/>
          </p:cNvSpPr>
          <p:nvPr>
            <p:ph type="title"/>
          </p:nvPr>
        </p:nvSpPr>
        <p:spPr/>
        <p:txBody>
          <a:bodyPr/>
          <a:lstStyle/>
          <a:p>
            <a:r>
              <a:rPr lang="en-US" dirty="0"/>
              <a:t>Price x utilization = Total cost</a:t>
            </a:r>
          </a:p>
        </p:txBody>
      </p:sp>
      <p:pic>
        <p:nvPicPr>
          <p:cNvPr id="4" name="Picture 3">
            <a:extLst>
              <a:ext uri="{FF2B5EF4-FFF2-40B4-BE49-F238E27FC236}">
                <a16:creationId xmlns:a16="http://schemas.microsoft.com/office/drawing/2014/main" id="{26700ACF-9CDF-D052-6C23-73D0C43713E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46287" y="1634560"/>
            <a:ext cx="6685250" cy="3879945"/>
          </a:xfrm>
          <a:prstGeom prst="rect">
            <a:avLst/>
          </a:prstGeom>
        </p:spPr>
      </p:pic>
      <p:pic>
        <p:nvPicPr>
          <p:cNvPr id="5" name="Picture 4">
            <a:extLst>
              <a:ext uri="{FF2B5EF4-FFF2-40B4-BE49-F238E27FC236}">
                <a16:creationId xmlns:a16="http://schemas.microsoft.com/office/drawing/2014/main" id="{5B0F97B2-65EB-C39C-AE75-DC448CE9C86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38200" y="1456894"/>
            <a:ext cx="3903482" cy="4651027"/>
          </a:xfrm>
          <a:prstGeom prst="rect">
            <a:avLst/>
          </a:prstGeom>
        </p:spPr>
      </p:pic>
      <p:sp>
        <p:nvSpPr>
          <p:cNvPr id="7" name="TextBox 6">
            <a:extLst>
              <a:ext uri="{FF2B5EF4-FFF2-40B4-BE49-F238E27FC236}">
                <a16:creationId xmlns:a16="http://schemas.microsoft.com/office/drawing/2014/main" id="{EF7CB726-A960-0043-45A4-079CC6B45C84}"/>
              </a:ext>
            </a:extLst>
          </p:cNvPr>
          <p:cNvSpPr txBox="1"/>
          <p:nvPr/>
        </p:nvSpPr>
        <p:spPr>
          <a:xfrm>
            <a:off x="6096000" y="6107921"/>
            <a:ext cx="5886734"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5"/>
              </a:rPr>
              <a:t>https://www.q-corp.org/sites/default/files/TCOC_PhaseII_BenchmarkBrief_2018_Final_1.pdf</a:t>
            </a:r>
            <a:r>
              <a:rPr lang="en-US" dirty="0"/>
              <a:t>. </a:t>
            </a:r>
          </a:p>
        </p:txBody>
      </p:sp>
    </p:spTree>
    <p:extLst>
      <p:ext uri="{BB962C8B-B14F-4D97-AF65-F5344CB8AC3E}">
        <p14:creationId xmlns:p14="http://schemas.microsoft.com/office/powerpoint/2010/main" val="123438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73B8-8A72-AA55-03E0-D5709CBB85ED}"/>
              </a:ext>
            </a:extLst>
          </p:cNvPr>
          <p:cNvSpPr>
            <a:spLocks noGrp="1"/>
          </p:cNvSpPr>
          <p:nvPr>
            <p:ph type="title"/>
          </p:nvPr>
        </p:nvSpPr>
        <p:spPr/>
        <p:txBody>
          <a:bodyPr/>
          <a:lstStyle/>
          <a:p>
            <a:r>
              <a:rPr lang="en-US" dirty="0">
                <a:latin typeface="Arial"/>
                <a:cs typeface="Arial"/>
              </a:rPr>
              <a:t>Cost drivers: A few more definitions</a:t>
            </a:r>
            <a:endParaRPr lang="en-US" dirty="0"/>
          </a:p>
        </p:txBody>
      </p:sp>
      <p:sp>
        <p:nvSpPr>
          <p:cNvPr id="3" name="Text Placeholder 2">
            <a:extLst>
              <a:ext uri="{FF2B5EF4-FFF2-40B4-BE49-F238E27FC236}">
                <a16:creationId xmlns:a16="http://schemas.microsoft.com/office/drawing/2014/main" id="{DBCC253C-4392-F8DB-21F2-8D36D857A38D}"/>
              </a:ext>
            </a:extLst>
          </p:cNvPr>
          <p:cNvSpPr>
            <a:spLocks noGrp="1"/>
          </p:cNvSpPr>
          <p:nvPr>
            <p:ph idx="1"/>
          </p:nvPr>
        </p:nvSpPr>
        <p:spPr/>
        <p:txBody>
          <a:bodyPr>
            <a:normAutofit lnSpcReduction="10000"/>
          </a:bodyPr>
          <a:lstStyle/>
          <a:p>
            <a:pPr marL="0" indent="0">
              <a:lnSpc>
                <a:spcPct val="100000"/>
              </a:lnSpc>
              <a:spcBef>
                <a:spcPts val="0"/>
              </a:spcBef>
              <a:spcAft>
                <a:spcPts val="600"/>
              </a:spcAft>
              <a:buNone/>
            </a:pPr>
            <a:r>
              <a:rPr lang="en-US" b="1" dirty="0"/>
              <a:t>Gross domestic product (GDP)</a:t>
            </a:r>
            <a:r>
              <a:rPr lang="en-US" dirty="0"/>
              <a:t>​</a:t>
            </a:r>
          </a:p>
          <a:p>
            <a:pPr marL="342900" indent="-342900">
              <a:lnSpc>
                <a:spcPct val="100000"/>
              </a:lnSpc>
              <a:spcBef>
                <a:spcPts val="0"/>
              </a:spcBef>
              <a:spcAft>
                <a:spcPts val="600"/>
              </a:spcAft>
              <a:buFont typeface="Arial" panose="020B0604020202020204" pitchFamily="34" charset="0"/>
              <a:buChar char="•"/>
            </a:pPr>
            <a:r>
              <a:rPr lang="en-US" sz="1800" dirty="0"/>
              <a:t>The value of all goods and services produced in the U.S. as expressed in four components: personal consumption, business investment, government spending, and net exports.​</a:t>
            </a:r>
          </a:p>
          <a:p>
            <a:pPr marL="0" indent="0">
              <a:lnSpc>
                <a:spcPct val="100000"/>
              </a:lnSpc>
              <a:spcBef>
                <a:spcPts val="0"/>
              </a:spcBef>
              <a:spcAft>
                <a:spcPts val="600"/>
              </a:spcAft>
              <a:buNone/>
            </a:pPr>
            <a:r>
              <a:rPr lang="en-US" b="1" dirty="0"/>
              <a:t>National health care expenditures</a:t>
            </a:r>
            <a:r>
              <a:rPr lang="en-US" dirty="0"/>
              <a:t>​</a:t>
            </a:r>
          </a:p>
          <a:p>
            <a:pPr marL="342900" indent="-342900">
              <a:lnSpc>
                <a:spcPct val="100000"/>
              </a:lnSpc>
              <a:spcBef>
                <a:spcPts val="0"/>
              </a:spcBef>
              <a:spcAft>
                <a:spcPts val="600"/>
              </a:spcAft>
              <a:buFont typeface="Arial" panose="020B0604020202020204" pitchFamily="34" charset="0"/>
              <a:buChar char="•"/>
            </a:pPr>
            <a:r>
              <a:rPr lang="en-US" sz="1800" dirty="0"/>
              <a:t>"… represent the amount spent on health care and related activities such as private and public health insurance, health research, and public health activities." (CDC)​</a:t>
            </a:r>
          </a:p>
          <a:p>
            <a:pPr marL="342900" indent="-342900">
              <a:lnSpc>
                <a:spcPct val="100000"/>
              </a:lnSpc>
              <a:spcBef>
                <a:spcPts val="0"/>
              </a:spcBef>
              <a:spcAft>
                <a:spcPts val="600"/>
              </a:spcAft>
              <a:buFont typeface="Arial" panose="020B0604020202020204" pitchFamily="34" charset="0"/>
              <a:buChar char="•"/>
            </a:pPr>
            <a:r>
              <a:rPr lang="en-US" sz="1800" dirty="0"/>
              <a:t>Often expressed as a % of GDP​</a:t>
            </a:r>
          </a:p>
          <a:p>
            <a:pPr marL="0" indent="0">
              <a:lnSpc>
                <a:spcPct val="100000"/>
              </a:lnSpc>
              <a:spcBef>
                <a:spcPts val="0"/>
              </a:spcBef>
              <a:spcAft>
                <a:spcPts val="600"/>
              </a:spcAft>
              <a:buNone/>
            </a:pPr>
            <a:r>
              <a:rPr lang="en-US" b="1" dirty="0"/>
              <a:t>Personal health care expenditures</a:t>
            </a:r>
            <a:r>
              <a:rPr lang="en-US" dirty="0"/>
              <a:t>​</a:t>
            </a:r>
          </a:p>
          <a:p>
            <a:pPr marL="342900" indent="-342900">
              <a:lnSpc>
                <a:spcPct val="100000"/>
              </a:lnSpc>
              <a:spcBef>
                <a:spcPts val="0"/>
              </a:spcBef>
              <a:spcAft>
                <a:spcPts val="600"/>
              </a:spcAft>
              <a:buFont typeface="Arial" panose="020B0604020202020204" pitchFamily="34" charset="0"/>
              <a:buChar char="•"/>
            </a:pPr>
            <a:r>
              <a:rPr lang="en-US" sz="1800" dirty="0"/>
              <a:t>"… are outlays for goods and services relating directly to patient care, such as hospital care, physicians' and dentists' services, prescription drugs, eyeglasses, and nursing home care." (CDC)​</a:t>
            </a:r>
          </a:p>
          <a:p>
            <a:pPr marL="342900" indent="-342900">
              <a:lnSpc>
                <a:spcPct val="100000"/>
              </a:lnSpc>
              <a:spcBef>
                <a:spcPts val="0"/>
              </a:spcBef>
              <a:spcAft>
                <a:spcPts val="600"/>
              </a:spcAft>
              <a:buFont typeface="Arial" panose="020B0604020202020204" pitchFamily="34" charset="0"/>
              <a:buChar char="•"/>
            </a:pPr>
            <a:r>
              <a:rPr lang="en-US" sz="1800" dirty="0"/>
              <a:t>Largest share of national health care expenditures</a:t>
            </a:r>
          </a:p>
          <a:p>
            <a:pPr>
              <a:lnSpc>
                <a:spcPct val="100000"/>
              </a:lnSpc>
              <a:spcBef>
                <a:spcPts val="0"/>
              </a:spcBef>
              <a:spcAft>
                <a:spcPts val="600"/>
              </a:spcAft>
            </a:pPr>
            <a:endParaRPr lang="en-US" dirty="0"/>
          </a:p>
        </p:txBody>
      </p:sp>
    </p:spTree>
    <p:extLst>
      <p:ext uri="{BB962C8B-B14F-4D97-AF65-F5344CB8AC3E}">
        <p14:creationId xmlns:p14="http://schemas.microsoft.com/office/powerpoint/2010/main" val="299508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968-4813-634F-9AAE-F9B180C9E7C0}"/>
              </a:ext>
            </a:extLst>
          </p:cNvPr>
          <p:cNvSpPr>
            <a:spLocks noGrp="1"/>
          </p:cNvSpPr>
          <p:nvPr>
            <p:ph type="title"/>
          </p:nvPr>
        </p:nvSpPr>
        <p:spPr/>
        <p:txBody>
          <a:bodyPr>
            <a:normAutofit/>
          </a:bodyPr>
          <a:lstStyle/>
          <a:p>
            <a:r>
              <a:rPr lang="en-US" dirty="0">
                <a:latin typeface="Helvetica Neue"/>
              </a:rPr>
              <a:t>In 2021, the U.S. spent $4.25 trillion on health care</a:t>
            </a:r>
            <a:endParaRPr lang="en-US" dirty="0"/>
          </a:p>
        </p:txBody>
      </p:sp>
      <p:sp>
        <p:nvSpPr>
          <p:cNvPr id="3" name="Text Placeholder 2">
            <a:extLst>
              <a:ext uri="{FF2B5EF4-FFF2-40B4-BE49-F238E27FC236}">
                <a16:creationId xmlns:a16="http://schemas.microsoft.com/office/drawing/2014/main" id="{FED039D0-C778-23DD-1A89-A20A552F82D6}"/>
              </a:ext>
            </a:extLst>
          </p:cNvPr>
          <p:cNvSpPr>
            <a:spLocks noGrp="1"/>
          </p:cNvSpPr>
          <p:nvPr>
            <p:ph idx="1"/>
          </p:nvPr>
        </p:nvSpPr>
        <p:spPr/>
        <p:txBody>
          <a:bodyPr/>
          <a:lstStyle/>
          <a:p>
            <a:r>
              <a:rPr lang="en-US" dirty="0"/>
              <a:t>$12,914 per capita</a:t>
            </a:r>
          </a:p>
          <a:p>
            <a:r>
              <a:rPr lang="en-US" dirty="0"/>
              <a:t>31% on Hospital Care</a:t>
            </a:r>
          </a:p>
          <a:p>
            <a:r>
              <a:rPr lang="en-US" dirty="0"/>
              <a:t>15% on physician service</a:t>
            </a:r>
          </a:p>
          <a:p>
            <a:r>
              <a:rPr lang="en-US" dirty="0"/>
              <a:t>9% on prescription drugs</a:t>
            </a:r>
          </a:p>
        </p:txBody>
      </p:sp>
      <p:sp>
        <p:nvSpPr>
          <p:cNvPr id="6" name="Slide Number Placeholder 5">
            <a:extLst>
              <a:ext uri="{FF2B5EF4-FFF2-40B4-BE49-F238E27FC236}">
                <a16:creationId xmlns:a16="http://schemas.microsoft.com/office/drawing/2014/main" id="{B04C8C64-9988-EB45-A387-44E43AE658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DA0B0-CA1A-D640-ADB6-F09CCE1B7652}" type="slidenum">
              <a:rPr kumimoji="0" lang="en-US" sz="900" b="0" i="0" u="none" strike="noStrike" kern="1200" cap="none" spc="0" normalizeH="0" baseline="0" noProof="0" smtClean="0">
                <a:ln>
                  <a:noFill/>
                </a:ln>
                <a:solidFill>
                  <a:srgbClr val="000000">
                    <a:tint val="75000"/>
                  </a:srgbClr>
                </a:solidFill>
                <a:effectLst/>
                <a:uLnTx/>
                <a:uFillTx/>
                <a:latin typeface="Helvetica Neue"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tint val="75000"/>
                </a:srgbClr>
              </a:solidFill>
              <a:effectLst/>
              <a:uLnTx/>
              <a:uFillTx/>
              <a:latin typeface="Helvetica Neue" panose="02000503000000020004" pitchFamily="2" charset="0"/>
              <a:ea typeface="+mn-ea"/>
              <a:cs typeface="+mn-cs"/>
            </a:endParaRPr>
          </a:p>
        </p:txBody>
      </p:sp>
      <p:sp>
        <p:nvSpPr>
          <p:cNvPr id="7" name="Rectangle 6">
            <a:extLst>
              <a:ext uri="{FF2B5EF4-FFF2-40B4-BE49-F238E27FC236}">
                <a16:creationId xmlns:a16="http://schemas.microsoft.com/office/drawing/2014/main" id="{9EB7D244-C930-254C-A48B-A238F89E393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panose="02000503000000020004" pitchFamily="2" charset="0"/>
              <a:ea typeface="+mn-ea"/>
              <a:cs typeface="+mn-cs"/>
            </a:endParaRPr>
          </a:p>
        </p:txBody>
      </p:sp>
      <p:sp>
        <p:nvSpPr>
          <p:cNvPr id="10" name="TextBox 9">
            <a:extLst>
              <a:ext uri="{FF2B5EF4-FFF2-40B4-BE49-F238E27FC236}">
                <a16:creationId xmlns:a16="http://schemas.microsoft.com/office/drawing/2014/main" id="{9A8CAA7E-3AC4-8A17-C928-4C95FC19B8F9}"/>
              </a:ext>
            </a:extLst>
          </p:cNvPr>
          <p:cNvSpPr txBox="1"/>
          <p:nvPr/>
        </p:nvSpPr>
        <p:spPr>
          <a:xfrm>
            <a:off x="698090" y="6123400"/>
            <a:ext cx="11046777"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3"/>
              </a:rPr>
              <a:t>https://www.ama-assn.org/about/research/trends-health-care-spending</a:t>
            </a:r>
            <a:r>
              <a:rPr lang="en-US" dirty="0"/>
              <a:t>.</a:t>
            </a:r>
          </a:p>
        </p:txBody>
      </p:sp>
      <p:pic>
        <p:nvPicPr>
          <p:cNvPr id="8" name="Picture 7">
            <a:extLst>
              <a:ext uri="{FF2B5EF4-FFF2-40B4-BE49-F238E27FC236}">
                <a16:creationId xmlns:a16="http://schemas.microsoft.com/office/drawing/2014/main" id="{B608EA13-D95A-2778-E796-057C98C66A31}"/>
              </a:ext>
            </a:extLst>
          </p:cNvPr>
          <p:cNvPicPr>
            <a:picLocks noChangeAspect="1"/>
          </p:cNvPicPr>
          <p:nvPr/>
        </p:nvPicPr>
        <p:blipFill>
          <a:blip r:embed="rId4"/>
          <a:stretch>
            <a:fillRect/>
          </a:stretch>
        </p:blipFill>
        <p:spPr>
          <a:xfrm>
            <a:off x="5348500" y="1621819"/>
            <a:ext cx="6299408" cy="4260389"/>
          </a:xfrm>
          <a:prstGeom prst="rect">
            <a:avLst/>
          </a:prstGeom>
        </p:spPr>
      </p:pic>
    </p:spTree>
    <p:extLst>
      <p:ext uri="{BB962C8B-B14F-4D97-AF65-F5344CB8AC3E}">
        <p14:creationId xmlns:p14="http://schemas.microsoft.com/office/powerpoint/2010/main" val="84780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968-4813-634F-9AAE-F9B180C9E7C0}"/>
              </a:ext>
            </a:extLst>
          </p:cNvPr>
          <p:cNvSpPr>
            <a:spLocks noGrp="1"/>
          </p:cNvSpPr>
          <p:nvPr>
            <p:ph type="title"/>
          </p:nvPr>
        </p:nvSpPr>
        <p:spPr/>
        <p:txBody>
          <a:bodyPr>
            <a:normAutofit/>
          </a:bodyPr>
          <a:lstStyle/>
          <a:p>
            <a:r>
              <a:rPr lang="en-US" dirty="0">
                <a:latin typeface="Helvetica Neue"/>
              </a:rPr>
              <a:t>2021 U.S. health care spending by source of funds</a:t>
            </a:r>
            <a:endParaRPr lang="en-US" dirty="0"/>
          </a:p>
        </p:txBody>
      </p:sp>
      <p:sp>
        <p:nvSpPr>
          <p:cNvPr id="4" name="Text Placeholder 3">
            <a:extLst>
              <a:ext uri="{FF2B5EF4-FFF2-40B4-BE49-F238E27FC236}">
                <a16:creationId xmlns:a16="http://schemas.microsoft.com/office/drawing/2014/main" id="{C8A15C4C-38F4-0687-D5AD-570B05BFDADE}"/>
              </a:ext>
            </a:extLst>
          </p:cNvPr>
          <p:cNvSpPr>
            <a:spLocks noGrp="1"/>
          </p:cNvSpPr>
          <p:nvPr>
            <p:ph idx="1"/>
          </p:nvPr>
        </p:nvSpPr>
        <p:spPr>
          <a:xfrm>
            <a:off x="838200" y="1825625"/>
            <a:ext cx="4907507" cy="4351338"/>
          </a:xfrm>
        </p:spPr>
        <p:txBody>
          <a:bodyPr>
            <a:normAutofit/>
          </a:bodyPr>
          <a:lstStyle/>
          <a:p>
            <a:pPr marL="225425" indent="-225425">
              <a:lnSpc>
                <a:spcPct val="100000"/>
              </a:lnSpc>
              <a:buFont typeface="Arial" panose="020B0604020202020204" pitchFamily="34" charset="0"/>
              <a:buChar char="•"/>
            </a:pPr>
            <a:r>
              <a:rPr lang="en-US" sz="2200" dirty="0"/>
              <a:t>28.5% from private health insurance</a:t>
            </a:r>
          </a:p>
          <a:p>
            <a:pPr marL="225425" indent="-225425">
              <a:lnSpc>
                <a:spcPct val="100000"/>
              </a:lnSpc>
              <a:buFont typeface="Arial" panose="020B0604020202020204" pitchFamily="34" charset="0"/>
              <a:buChar char="•"/>
            </a:pPr>
            <a:r>
              <a:rPr lang="en-US" sz="2200" dirty="0"/>
              <a:t>21% from Medicare</a:t>
            </a:r>
          </a:p>
          <a:p>
            <a:pPr marL="225425" indent="-225425">
              <a:lnSpc>
                <a:spcPct val="100000"/>
              </a:lnSpc>
              <a:buFont typeface="Arial" panose="020B0604020202020204" pitchFamily="34" charset="0"/>
              <a:buChar char="•"/>
            </a:pPr>
            <a:r>
              <a:rPr lang="en-US" sz="2200" dirty="0"/>
              <a:t>17% from Medicaid</a:t>
            </a:r>
          </a:p>
          <a:p>
            <a:pPr marL="225425" indent="-225425">
              <a:lnSpc>
                <a:spcPct val="100000"/>
              </a:lnSpc>
              <a:buFont typeface="Arial" panose="020B0604020202020204" pitchFamily="34" charset="0"/>
              <a:buChar char="•"/>
            </a:pPr>
            <a:r>
              <a:rPr lang="en-US" sz="2200" dirty="0"/>
              <a:t>10% from Out-of-pocket costs</a:t>
            </a:r>
          </a:p>
          <a:p>
            <a:pPr marL="0" indent="0">
              <a:lnSpc>
                <a:spcPct val="100000"/>
              </a:lnSpc>
              <a:spcBef>
                <a:spcPts val="1200"/>
              </a:spcBef>
              <a:buNone/>
            </a:pPr>
            <a:r>
              <a:rPr lang="en-US" sz="2200" b="1" dirty="0"/>
              <a:t>Who pays the bills? </a:t>
            </a:r>
          </a:p>
          <a:p>
            <a:pPr marL="225425" indent="-225425">
              <a:lnSpc>
                <a:spcPct val="100000"/>
              </a:lnSpc>
              <a:buFont typeface="Arial" panose="020B0604020202020204" pitchFamily="34" charset="0"/>
              <a:buChar char="•"/>
            </a:pPr>
            <a:r>
              <a:rPr lang="en-US" sz="2200" dirty="0"/>
              <a:t>25%  from employer contributions to ESI insurance premiums</a:t>
            </a:r>
          </a:p>
          <a:p>
            <a:pPr marL="225425" indent="-225425">
              <a:lnSpc>
                <a:spcPct val="100000"/>
              </a:lnSpc>
              <a:buFont typeface="Arial" panose="020B0604020202020204" pitchFamily="34" charset="0"/>
              <a:buChar char="•"/>
            </a:pPr>
            <a:r>
              <a:rPr lang="en-US" sz="2200" dirty="0"/>
              <a:t>7% from employee contributions to ESI insurance premiums</a:t>
            </a:r>
          </a:p>
        </p:txBody>
      </p:sp>
      <p:sp>
        <p:nvSpPr>
          <p:cNvPr id="6" name="Slide Number Placeholder 5">
            <a:extLst>
              <a:ext uri="{FF2B5EF4-FFF2-40B4-BE49-F238E27FC236}">
                <a16:creationId xmlns:a16="http://schemas.microsoft.com/office/drawing/2014/main" id="{B04C8C64-9988-EB45-A387-44E43AE658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ADA0B0-CA1A-D640-ADB6-F09CCE1B7652}" type="slidenum">
              <a:rPr kumimoji="0" lang="en-US" sz="900" b="0" i="0" u="none" strike="noStrike" kern="1200" cap="none" spc="0" normalizeH="0" baseline="0" noProof="0" smtClean="0">
                <a:ln>
                  <a:noFill/>
                </a:ln>
                <a:solidFill>
                  <a:srgbClr val="000000">
                    <a:tint val="75000"/>
                  </a:srgbClr>
                </a:solidFill>
                <a:effectLst/>
                <a:uLnTx/>
                <a:uFillTx/>
                <a:latin typeface="Helvetica Neue"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tint val="75000"/>
                </a:srgbClr>
              </a:solidFill>
              <a:effectLst/>
              <a:uLnTx/>
              <a:uFillTx/>
              <a:latin typeface="Helvetica Neue" panose="02000503000000020004" pitchFamily="2" charset="0"/>
              <a:ea typeface="+mn-ea"/>
              <a:cs typeface="+mn-cs"/>
            </a:endParaRPr>
          </a:p>
        </p:txBody>
      </p:sp>
      <p:sp>
        <p:nvSpPr>
          <p:cNvPr id="7" name="Rectangle 6">
            <a:extLst>
              <a:ext uri="{FF2B5EF4-FFF2-40B4-BE49-F238E27FC236}">
                <a16:creationId xmlns:a16="http://schemas.microsoft.com/office/drawing/2014/main" id="{9EB7D244-C930-254C-A48B-A238F89E393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panose="02000503000000020004" pitchFamily="2" charset="0"/>
              <a:ea typeface="+mn-ea"/>
              <a:cs typeface="+mn-cs"/>
            </a:endParaRPr>
          </a:p>
        </p:txBody>
      </p:sp>
      <p:sp>
        <p:nvSpPr>
          <p:cNvPr id="10" name="TextBox 9">
            <a:extLst>
              <a:ext uri="{FF2B5EF4-FFF2-40B4-BE49-F238E27FC236}">
                <a16:creationId xmlns:a16="http://schemas.microsoft.com/office/drawing/2014/main" id="{9A8CAA7E-3AC4-8A17-C928-4C95FC19B8F9}"/>
              </a:ext>
            </a:extLst>
          </p:cNvPr>
          <p:cNvSpPr txBox="1"/>
          <p:nvPr/>
        </p:nvSpPr>
        <p:spPr>
          <a:xfrm>
            <a:off x="838200" y="6082550"/>
            <a:ext cx="11046777" cy="307777"/>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3"/>
              </a:rPr>
              <a:t>https://www.ama-assn.org/about/research/trends-health-care-spending</a:t>
            </a:r>
            <a:r>
              <a:rPr lang="en-US" dirty="0"/>
              <a:t>.</a:t>
            </a:r>
          </a:p>
        </p:txBody>
      </p:sp>
      <p:pic>
        <p:nvPicPr>
          <p:cNvPr id="3" name="Picture 2">
            <a:extLst>
              <a:ext uri="{FF2B5EF4-FFF2-40B4-BE49-F238E27FC236}">
                <a16:creationId xmlns:a16="http://schemas.microsoft.com/office/drawing/2014/main" id="{1809B257-BB0C-E724-631D-18337E5989B7}"/>
              </a:ext>
            </a:extLst>
          </p:cNvPr>
          <p:cNvPicPr>
            <a:picLocks noChangeAspect="1"/>
          </p:cNvPicPr>
          <p:nvPr/>
        </p:nvPicPr>
        <p:blipFill>
          <a:blip r:embed="rId4"/>
          <a:stretch>
            <a:fillRect/>
          </a:stretch>
        </p:blipFill>
        <p:spPr>
          <a:xfrm>
            <a:off x="5515983" y="1663654"/>
            <a:ext cx="5995668" cy="4291863"/>
          </a:xfrm>
          <a:prstGeom prst="rect">
            <a:avLst/>
          </a:prstGeom>
        </p:spPr>
      </p:pic>
    </p:spTree>
    <p:extLst>
      <p:ext uri="{BB962C8B-B14F-4D97-AF65-F5344CB8AC3E}">
        <p14:creationId xmlns:p14="http://schemas.microsoft.com/office/powerpoint/2010/main" val="103126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D77D-3655-7AD0-0316-015CBB01A756}"/>
              </a:ext>
            </a:extLst>
          </p:cNvPr>
          <p:cNvSpPr>
            <a:spLocks noGrp="1"/>
          </p:cNvSpPr>
          <p:nvPr>
            <p:ph type="title"/>
          </p:nvPr>
        </p:nvSpPr>
        <p:spPr>
          <a:xfrm>
            <a:off x="838200" y="365125"/>
            <a:ext cx="3610970" cy="2951281"/>
          </a:xfrm>
        </p:spPr>
        <p:txBody>
          <a:bodyPr>
            <a:noAutofit/>
          </a:bodyPr>
          <a:lstStyle/>
          <a:p>
            <a:pPr>
              <a:lnSpc>
                <a:spcPct val="100000"/>
              </a:lnSpc>
            </a:pPr>
            <a:r>
              <a:rPr lang="en-US" sz="4000" dirty="0"/>
              <a:t>U.S. not realizing better health outcomes despite spend</a:t>
            </a:r>
          </a:p>
        </p:txBody>
      </p:sp>
      <p:pic>
        <p:nvPicPr>
          <p:cNvPr id="4" name="Picture 2">
            <a:extLst>
              <a:ext uri="{FF2B5EF4-FFF2-40B4-BE49-F238E27FC236}">
                <a16:creationId xmlns:a16="http://schemas.microsoft.com/office/drawing/2014/main" id="{43729B61-113C-0450-5A9C-D4BBF00DF9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5593" y="484718"/>
            <a:ext cx="7460083" cy="5595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8602D3-500D-B534-FC72-886BF726F780}"/>
              </a:ext>
            </a:extLst>
          </p:cNvPr>
          <p:cNvSpPr txBox="1"/>
          <p:nvPr/>
        </p:nvSpPr>
        <p:spPr>
          <a:xfrm>
            <a:off x="726662" y="6079780"/>
            <a:ext cx="8517367"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4"/>
              </a:rPr>
              <a:t>https://www.pgpf.org/blog/2022/02/why-are-americans-paying-more-for-healthcare</a:t>
            </a:r>
            <a:r>
              <a:rPr lang="en-US" dirty="0"/>
              <a:t>. </a:t>
            </a:r>
          </a:p>
        </p:txBody>
      </p:sp>
    </p:spTree>
    <p:extLst>
      <p:ext uri="{BB962C8B-B14F-4D97-AF65-F5344CB8AC3E}">
        <p14:creationId xmlns:p14="http://schemas.microsoft.com/office/powerpoint/2010/main" val="107598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EDC36BD-5A7E-A05A-5D08-B04F00D80ED1}"/>
              </a:ext>
            </a:extLst>
          </p:cNvPr>
          <p:cNvGraphicFramePr/>
          <p:nvPr>
            <p:extLst>
              <p:ext uri="{D42A27DB-BD31-4B8C-83A1-F6EECF244321}">
                <p14:modId xmlns:p14="http://schemas.microsoft.com/office/powerpoint/2010/main" val="1230816856"/>
              </p:ext>
            </p:extLst>
          </p:nvPr>
        </p:nvGraphicFramePr>
        <p:xfrm>
          <a:off x="648147" y="1121806"/>
          <a:ext cx="11172024" cy="475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B41982A-11B6-C88B-729C-E24FB5F63173}"/>
              </a:ext>
            </a:extLst>
          </p:cNvPr>
          <p:cNvSpPr>
            <a:spLocks noGrp="1"/>
          </p:cNvSpPr>
          <p:nvPr>
            <p:ph type="title"/>
          </p:nvPr>
        </p:nvSpPr>
        <p:spPr/>
        <p:txBody>
          <a:bodyPr>
            <a:normAutofit/>
          </a:bodyPr>
          <a:lstStyle/>
          <a:p>
            <a:r>
              <a:rPr lang="en-US" dirty="0"/>
              <a:t>Different types of health insurance coverage</a:t>
            </a:r>
          </a:p>
        </p:txBody>
      </p:sp>
      <p:sp>
        <p:nvSpPr>
          <p:cNvPr id="4" name="TextBox 3">
            <a:extLst>
              <a:ext uri="{FF2B5EF4-FFF2-40B4-BE49-F238E27FC236}">
                <a16:creationId xmlns:a16="http://schemas.microsoft.com/office/drawing/2014/main" id="{CC250238-4D81-3151-3CD7-2D088B14319D}"/>
              </a:ext>
            </a:extLst>
          </p:cNvPr>
          <p:cNvSpPr txBox="1"/>
          <p:nvPr/>
        </p:nvSpPr>
        <p:spPr>
          <a:xfrm>
            <a:off x="743683" y="6123543"/>
            <a:ext cx="7850393" cy="369332"/>
          </a:xfrm>
          <a:prstGeom prst="rect">
            <a:avLst/>
          </a:prstGeom>
          <a:noFill/>
        </p:spPr>
        <p:txBody>
          <a:bodyPr wrap="square">
            <a:spAutoFit/>
          </a:bodyPr>
          <a:lstStyle>
            <a:defPPr>
              <a:defRPr lang="en-US"/>
            </a:defPPr>
            <a:lvl1pPr indent="0">
              <a:buFontTx/>
              <a:buNone/>
              <a:defRPr sz="1000" i="1">
                <a:latin typeface="Helvetica Neue"/>
              </a:defRPr>
            </a:lvl1pPr>
          </a:lstStyle>
          <a:p>
            <a:r>
              <a:rPr lang="en-US" u="sng" dirty="0">
                <a:hlinkClick r:id="rId8">
                  <a:extLst>
                    <a:ext uri="{A12FA001-AC4F-418D-AE19-62706E023703}">
                      <ahyp:hlinkClr xmlns:ahyp="http://schemas.microsoft.com/office/drawing/2018/hyperlinkcolor" val="tx"/>
                    </a:ext>
                  </a:extLst>
                </a:hlinkClick>
              </a:rPr>
              <a:t>Adapted from: </a:t>
            </a:r>
            <a:r>
              <a:rPr lang="en-US" dirty="0">
                <a:solidFill>
                  <a:srgbClr val="2C86AC"/>
                </a:solidFill>
                <a:hlinkClick r:id="rId8">
                  <a:extLst>
                    <a:ext uri="{A12FA001-AC4F-418D-AE19-62706E023703}">
                      <ahyp:hlinkClr xmlns:ahyp="http://schemas.microsoft.com/office/drawing/2018/hyperlinkcolor" val="tx"/>
                    </a:ext>
                  </a:extLst>
                </a:hlinkClick>
              </a:rPr>
              <a:t>http://vista-care.com/health-insurance-fits-public-vs-private/</a:t>
            </a:r>
            <a:r>
              <a:rPr lang="en-US" dirty="0"/>
              <a:t>.</a:t>
            </a:r>
          </a:p>
        </p:txBody>
      </p:sp>
    </p:spTree>
    <p:extLst>
      <p:ext uri="{BB962C8B-B14F-4D97-AF65-F5344CB8AC3E}">
        <p14:creationId xmlns:p14="http://schemas.microsoft.com/office/powerpoint/2010/main" val="295662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817-233A-608F-66FA-A6904769E0D3}"/>
              </a:ext>
            </a:extLst>
          </p:cNvPr>
          <p:cNvSpPr>
            <a:spLocks noGrp="1"/>
          </p:cNvSpPr>
          <p:nvPr>
            <p:ph type="title"/>
          </p:nvPr>
        </p:nvSpPr>
        <p:spPr/>
        <p:txBody>
          <a:bodyPr/>
          <a:lstStyle/>
          <a:p>
            <a:r>
              <a:rPr lang="en-US" dirty="0"/>
              <a:t>Common health insurance terms</a:t>
            </a:r>
          </a:p>
        </p:txBody>
      </p:sp>
      <p:pic>
        <p:nvPicPr>
          <p:cNvPr id="4" name="Picture 2">
            <a:extLst>
              <a:ext uri="{FF2B5EF4-FFF2-40B4-BE49-F238E27FC236}">
                <a16:creationId xmlns:a16="http://schemas.microsoft.com/office/drawing/2014/main" id="{FED38AC1-E1A9-39CB-7297-F74C31FC37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7312" y="1322866"/>
            <a:ext cx="9477375" cy="5048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C8DB56-DE0D-5D6B-C574-BE4B85027292}"/>
              </a:ext>
            </a:extLst>
          </p:cNvPr>
          <p:cNvSpPr txBox="1"/>
          <p:nvPr/>
        </p:nvSpPr>
        <p:spPr>
          <a:xfrm>
            <a:off x="6888869" y="6133514"/>
            <a:ext cx="3945818"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4"/>
              </a:rPr>
              <a:t>https://www.mhsindiana.com/newsroom/uhhi.html</a:t>
            </a:r>
            <a:r>
              <a:rPr lang="en-US" dirty="0"/>
              <a:t>. </a:t>
            </a:r>
          </a:p>
        </p:txBody>
      </p:sp>
    </p:spTree>
    <p:extLst>
      <p:ext uri="{BB962C8B-B14F-4D97-AF65-F5344CB8AC3E}">
        <p14:creationId xmlns:p14="http://schemas.microsoft.com/office/powerpoint/2010/main" val="1903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3B577F56-E8C5-D456-B74A-BF9F7DED156B}"/>
              </a:ext>
            </a:extLst>
          </p:cNvPr>
          <p:cNvGraphicFramePr>
            <a:graphicFrameLocks/>
          </p:cNvGraphicFramePr>
          <p:nvPr>
            <p:extLst>
              <p:ext uri="{D42A27DB-BD31-4B8C-83A1-F6EECF244321}">
                <p14:modId xmlns:p14="http://schemas.microsoft.com/office/powerpoint/2010/main" val="1380560839"/>
              </p:ext>
            </p:extLst>
          </p:nvPr>
        </p:nvGraphicFramePr>
        <p:xfrm>
          <a:off x="5110048" y="1027906"/>
          <a:ext cx="7505700" cy="521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7FB0CD3-F60B-9D62-DE1E-611405DB2FE6}"/>
              </a:ext>
            </a:extLst>
          </p:cNvPr>
          <p:cNvSpPr>
            <a:spLocks noGrp="1"/>
          </p:cNvSpPr>
          <p:nvPr>
            <p:ph type="title"/>
          </p:nvPr>
        </p:nvSpPr>
        <p:spPr/>
        <p:txBody>
          <a:bodyPr/>
          <a:lstStyle/>
          <a:p>
            <a:r>
              <a:rPr lang="en-US" dirty="0"/>
              <a:t>Insurance churn</a:t>
            </a:r>
          </a:p>
        </p:txBody>
      </p:sp>
      <p:sp>
        <p:nvSpPr>
          <p:cNvPr id="3" name="Text Placeholder 2">
            <a:extLst>
              <a:ext uri="{FF2B5EF4-FFF2-40B4-BE49-F238E27FC236}">
                <a16:creationId xmlns:a16="http://schemas.microsoft.com/office/drawing/2014/main" id="{3DC94BE2-F163-B6EA-BE48-33D2532B1E16}"/>
              </a:ext>
            </a:extLst>
          </p:cNvPr>
          <p:cNvSpPr>
            <a:spLocks noGrp="1"/>
          </p:cNvSpPr>
          <p:nvPr>
            <p:ph sz="half" idx="1"/>
          </p:nvPr>
        </p:nvSpPr>
        <p:spPr>
          <a:xfrm>
            <a:off x="838200" y="1825625"/>
            <a:ext cx="5548952" cy="4351338"/>
          </a:xfrm>
        </p:spPr>
        <p:txBody>
          <a:bodyPr lIns="91440" tIns="45720" rIns="91440" bIns="45720" anchor="t">
            <a:normAutofit/>
          </a:bodyPr>
          <a:lstStyle/>
          <a:p>
            <a:pPr marL="0" indent="0">
              <a:lnSpc>
                <a:spcPct val="100000"/>
              </a:lnSpc>
              <a:spcBef>
                <a:spcPts val="0"/>
              </a:spcBef>
              <a:spcAft>
                <a:spcPts val="1200"/>
              </a:spcAft>
              <a:buNone/>
            </a:pPr>
            <a:r>
              <a:rPr lang="en-US" sz="2000" dirty="0">
                <a:latin typeface="Arial"/>
                <a:cs typeface="Arial"/>
              </a:rPr>
              <a:t>Patients who experience churn often have to change primary care doctors and specialists.​</a:t>
            </a:r>
          </a:p>
          <a:p>
            <a:pPr marL="0" indent="0">
              <a:lnSpc>
                <a:spcPct val="100000"/>
              </a:lnSpc>
              <a:spcBef>
                <a:spcPts val="0"/>
              </a:spcBef>
              <a:spcAft>
                <a:spcPts val="1200"/>
              </a:spcAft>
              <a:buNone/>
            </a:pPr>
            <a:r>
              <a:rPr lang="en-US" sz="2000" dirty="0"/>
              <a:t>Studies show that those who experienced churn and had a gap in coverage were more likely to have the following outcomes:​</a:t>
            </a:r>
          </a:p>
          <a:p>
            <a:pPr>
              <a:lnSpc>
                <a:spcPct val="100000"/>
              </a:lnSpc>
              <a:spcBef>
                <a:spcPts val="0"/>
              </a:spcBef>
              <a:buFont typeface="Arial" panose="020B0604020202020204" pitchFamily="34" charset="0"/>
              <a:buChar char="•"/>
            </a:pPr>
            <a:r>
              <a:rPr lang="en-US" sz="1800" dirty="0">
                <a:latin typeface="Arial"/>
                <a:cs typeface="Arial"/>
              </a:rPr>
              <a:t>Skipped doses or stopped taking prescription medications when changing insurance​</a:t>
            </a:r>
          </a:p>
          <a:p>
            <a:pPr>
              <a:lnSpc>
                <a:spcPct val="110000"/>
              </a:lnSpc>
              <a:spcBef>
                <a:spcPts val="0"/>
              </a:spcBef>
              <a:spcAft>
                <a:spcPts val="0"/>
              </a:spcAft>
              <a:buFont typeface="Arial" panose="020B0604020202020204" pitchFamily="34" charset="0"/>
              <a:buChar char="•"/>
            </a:pPr>
            <a:r>
              <a:rPr lang="en-US" sz="1800" dirty="0">
                <a:latin typeface="Arial"/>
                <a:cs typeface="Arial"/>
              </a:rPr>
              <a:t>Overall quality of medical care declined​</a:t>
            </a:r>
          </a:p>
          <a:p>
            <a:pPr>
              <a:lnSpc>
                <a:spcPct val="110000"/>
              </a:lnSpc>
              <a:spcBef>
                <a:spcPts val="0"/>
              </a:spcBef>
              <a:spcAft>
                <a:spcPts val="0"/>
              </a:spcAft>
              <a:buFont typeface="Arial" panose="020B0604020202020204" pitchFamily="34" charset="0"/>
              <a:buChar char="•"/>
            </a:pPr>
            <a:r>
              <a:rPr lang="en-US" sz="1800" dirty="0">
                <a:latin typeface="Arial"/>
                <a:cs typeface="Arial"/>
              </a:rPr>
              <a:t>Overall health declined​</a:t>
            </a:r>
          </a:p>
          <a:p>
            <a:pPr>
              <a:lnSpc>
                <a:spcPct val="110000"/>
              </a:lnSpc>
              <a:spcBef>
                <a:spcPts val="0"/>
              </a:spcBef>
              <a:spcAft>
                <a:spcPts val="0"/>
              </a:spcAft>
              <a:buFont typeface="Arial" panose="020B0604020202020204" pitchFamily="34" charset="0"/>
              <a:buChar char="•"/>
            </a:pPr>
            <a:r>
              <a:rPr lang="en-US" sz="1800" dirty="0">
                <a:latin typeface="Arial"/>
                <a:cs typeface="Arial"/>
              </a:rPr>
              <a:t>More likely to go to an emergency department because they did not have an outpatient appointment ​</a:t>
            </a:r>
          </a:p>
          <a:p>
            <a:pPr>
              <a:lnSpc>
                <a:spcPct val="110000"/>
              </a:lnSpc>
              <a:spcBef>
                <a:spcPts val="0"/>
              </a:spcBef>
              <a:spcAft>
                <a:spcPts val="0"/>
              </a:spcAft>
              <a:buFont typeface="Arial" panose="020B0604020202020204" pitchFamily="34" charset="0"/>
              <a:buChar char="•"/>
            </a:pPr>
            <a:r>
              <a:rPr lang="en-US" sz="1800" dirty="0">
                <a:latin typeface="Arial"/>
                <a:cs typeface="Arial"/>
              </a:rPr>
              <a:t>Increased difficulty paying medical bills</a:t>
            </a:r>
          </a:p>
        </p:txBody>
      </p:sp>
    </p:spTree>
    <p:extLst>
      <p:ext uri="{BB962C8B-B14F-4D97-AF65-F5344CB8AC3E}">
        <p14:creationId xmlns:p14="http://schemas.microsoft.com/office/powerpoint/2010/main" val="170294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968-4813-634F-9AAE-F9B180C9E7C0}"/>
              </a:ext>
            </a:extLst>
          </p:cNvPr>
          <p:cNvSpPr>
            <a:spLocks noGrp="1"/>
          </p:cNvSpPr>
          <p:nvPr>
            <p:ph type="title"/>
          </p:nvPr>
        </p:nvSpPr>
        <p:spPr/>
        <p:txBody>
          <a:bodyPr>
            <a:normAutofit/>
          </a:bodyPr>
          <a:lstStyle/>
          <a:p>
            <a:r>
              <a:rPr lang="en-US">
                <a:latin typeface="Helvetica Neue"/>
              </a:rPr>
              <a:t>Types of public insurance</a:t>
            </a:r>
            <a:endParaRPr lang="en-US"/>
          </a:p>
        </p:txBody>
      </p:sp>
      <p:grpSp>
        <p:nvGrpSpPr>
          <p:cNvPr id="32" name="Group 31">
            <a:extLst>
              <a:ext uri="{FF2B5EF4-FFF2-40B4-BE49-F238E27FC236}">
                <a16:creationId xmlns:a16="http://schemas.microsoft.com/office/drawing/2014/main" id="{2511E330-B70D-88CA-CB56-A2BB8BC24A27}"/>
              </a:ext>
            </a:extLst>
          </p:cNvPr>
          <p:cNvGrpSpPr/>
          <p:nvPr/>
        </p:nvGrpSpPr>
        <p:grpSpPr>
          <a:xfrm>
            <a:off x="1463976" y="1940031"/>
            <a:ext cx="9863938" cy="3788662"/>
            <a:chOff x="1582310" y="2219730"/>
            <a:chExt cx="9863938" cy="3788662"/>
          </a:xfrm>
        </p:grpSpPr>
        <p:grpSp>
          <p:nvGrpSpPr>
            <p:cNvPr id="31" name="Group 30">
              <a:extLst>
                <a:ext uri="{FF2B5EF4-FFF2-40B4-BE49-F238E27FC236}">
                  <a16:creationId xmlns:a16="http://schemas.microsoft.com/office/drawing/2014/main" id="{DC086C3E-C4D9-F63C-8A59-73BFB0003A73}"/>
                </a:ext>
              </a:extLst>
            </p:cNvPr>
            <p:cNvGrpSpPr/>
            <p:nvPr/>
          </p:nvGrpSpPr>
          <p:grpSpPr>
            <a:xfrm>
              <a:off x="2233702" y="3106553"/>
              <a:ext cx="8188929" cy="1844288"/>
              <a:chOff x="2233702" y="3106553"/>
              <a:chExt cx="8188929" cy="1844288"/>
            </a:xfrm>
          </p:grpSpPr>
          <p:sp>
            <p:nvSpPr>
              <p:cNvPr id="11" name="Freeform: Shape 10">
                <a:extLst>
                  <a:ext uri="{FF2B5EF4-FFF2-40B4-BE49-F238E27FC236}">
                    <a16:creationId xmlns:a16="http://schemas.microsoft.com/office/drawing/2014/main" id="{B6793E79-6E31-BBE5-BE73-A1023F8F995B}"/>
                  </a:ext>
                </a:extLst>
              </p:cNvPr>
              <p:cNvSpPr/>
              <p:nvPr/>
            </p:nvSpPr>
            <p:spPr>
              <a:xfrm>
                <a:off x="5816359" y="3106553"/>
                <a:ext cx="2559040" cy="487148"/>
              </a:xfrm>
              <a:custGeom>
                <a:avLst/>
                <a:gdLst/>
                <a:ahLst/>
                <a:cxnLst/>
                <a:rect l="0" t="0" r="0" b="0"/>
                <a:pathLst>
                  <a:path>
                    <a:moveTo>
                      <a:pt x="0" y="0"/>
                    </a:moveTo>
                    <a:lnTo>
                      <a:pt x="0" y="331977"/>
                    </a:lnTo>
                    <a:lnTo>
                      <a:pt x="2559040" y="331977"/>
                    </a:lnTo>
                    <a:lnTo>
                      <a:pt x="2559040" y="487148"/>
                    </a:lnTo>
                  </a:path>
                </a:pathLst>
              </a:custGeom>
              <a:noFill/>
              <a:ln w="12700">
                <a:solidFill>
                  <a:srgbClr val="474C5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44E39B66-07E6-62B1-3302-E69FC4A9B5F4}"/>
                  </a:ext>
                </a:extLst>
              </p:cNvPr>
              <p:cNvSpPr/>
              <p:nvPr/>
            </p:nvSpPr>
            <p:spPr>
              <a:xfrm>
                <a:off x="3257318" y="3106553"/>
                <a:ext cx="2559040" cy="487148"/>
              </a:xfrm>
              <a:custGeom>
                <a:avLst/>
                <a:gdLst/>
                <a:ahLst/>
                <a:cxnLst/>
                <a:rect l="0" t="0" r="0" b="0"/>
                <a:pathLst>
                  <a:path>
                    <a:moveTo>
                      <a:pt x="2559040" y="0"/>
                    </a:moveTo>
                    <a:lnTo>
                      <a:pt x="2559040" y="331977"/>
                    </a:lnTo>
                    <a:lnTo>
                      <a:pt x="0" y="331977"/>
                    </a:lnTo>
                    <a:lnTo>
                      <a:pt x="0" y="487148"/>
                    </a:lnTo>
                  </a:path>
                </a:pathLst>
              </a:custGeom>
              <a:noFill/>
              <a:ln w="12700">
                <a:solidFill>
                  <a:srgbClr val="474C5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E8505273-A48C-B83E-839E-D46C7EAE26FF}"/>
                  </a:ext>
                </a:extLst>
              </p:cNvPr>
              <p:cNvSpPr/>
              <p:nvPr/>
            </p:nvSpPr>
            <p:spPr>
              <a:xfrm>
                <a:off x="8375399" y="4463693"/>
                <a:ext cx="2047232" cy="487148"/>
              </a:xfrm>
              <a:custGeom>
                <a:avLst/>
                <a:gdLst/>
                <a:ahLst/>
                <a:cxnLst/>
                <a:rect l="0" t="0" r="0" b="0"/>
                <a:pathLst>
                  <a:path>
                    <a:moveTo>
                      <a:pt x="0" y="0"/>
                    </a:moveTo>
                    <a:lnTo>
                      <a:pt x="0" y="331977"/>
                    </a:lnTo>
                    <a:lnTo>
                      <a:pt x="2047232" y="331977"/>
                    </a:lnTo>
                    <a:lnTo>
                      <a:pt x="2047232" y="487148"/>
                    </a:lnTo>
                  </a:path>
                </a:pathLst>
              </a:custGeom>
              <a:noFill/>
              <a:ln w="12700">
                <a:solidFill>
                  <a:srgbClr val="474C5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6A0237B1-834C-7F8B-7B2F-7840B9A8D0CB}"/>
                  </a:ext>
                </a:extLst>
              </p:cNvPr>
              <p:cNvSpPr/>
              <p:nvPr/>
            </p:nvSpPr>
            <p:spPr>
              <a:xfrm>
                <a:off x="8329679" y="4463693"/>
                <a:ext cx="91440" cy="487148"/>
              </a:xfrm>
              <a:custGeom>
                <a:avLst/>
                <a:gdLst/>
                <a:ahLst/>
                <a:cxnLst/>
                <a:rect l="0" t="0" r="0" b="0"/>
                <a:pathLst>
                  <a:path>
                    <a:moveTo>
                      <a:pt x="45720" y="0"/>
                    </a:moveTo>
                    <a:lnTo>
                      <a:pt x="45720" y="48714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67A7852D-C8AA-3087-C5DD-DF921D177621}"/>
                  </a:ext>
                </a:extLst>
              </p:cNvPr>
              <p:cNvSpPr/>
              <p:nvPr/>
            </p:nvSpPr>
            <p:spPr>
              <a:xfrm>
                <a:off x="6328167" y="4463693"/>
                <a:ext cx="2047232" cy="487148"/>
              </a:xfrm>
              <a:custGeom>
                <a:avLst/>
                <a:gdLst/>
                <a:ahLst/>
                <a:cxnLst/>
                <a:rect l="0" t="0" r="0" b="0"/>
                <a:pathLst>
                  <a:path>
                    <a:moveTo>
                      <a:pt x="2047232" y="0"/>
                    </a:moveTo>
                    <a:lnTo>
                      <a:pt x="2047232" y="331977"/>
                    </a:lnTo>
                    <a:lnTo>
                      <a:pt x="0" y="331977"/>
                    </a:lnTo>
                    <a:lnTo>
                      <a:pt x="0" y="487148"/>
                    </a:lnTo>
                  </a:path>
                </a:pathLst>
              </a:custGeom>
              <a:noFill/>
              <a:ln w="12700">
                <a:solidFill>
                  <a:srgbClr val="474C5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79BE7A96-1C43-DEA0-59A4-BBAC355333C5}"/>
                  </a:ext>
                </a:extLst>
              </p:cNvPr>
              <p:cNvSpPr/>
              <p:nvPr/>
            </p:nvSpPr>
            <p:spPr>
              <a:xfrm>
                <a:off x="3257318" y="4463693"/>
                <a:ext cx="1023616" cy="487148"/>
              </a:xfrm>
              <a:custGeom>
                <a:avLst/>
                <a:gdLst/>
                <a:ahLst/>
                <a:cxnLst/>
                <a:rect l="0" t="0" r="0" b="0"/>
                <a:pathLst>
                  <a:path>
                    <a:moveTo>
                      <a:pt x="0" y="0"/>
                    </a:moveTo>
                    <a:lnTo>
                      <a:pt x="0" y="331977"/>
                    </a:lnTo>
                    <a:lnTo>
                      <a:pt x="1023616" y="331977"/>
                    </a:lnTo>
                    <a:lnTo>
                      <a:pt x="1023616" y="487148"/>
                    </a:lnTo>
                  </a:path>
                </a:pathLst>
              </a:custGeom>
              <a:noFill/>
              <a:ln w="12700">
                <a:solidFill>
                  <a:srgbClr val="474C5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E4E5095B-06C1-DC42-FF0D-8CE7F610D02E}"/>
                  </a:ext>
                </a:extLst>
              </p:cNvPr>
              <p:cNvSpPr/>
              <p:nvPr/>
            </p:nvSpPr>
            <p:spPr>
              <a:xfrm>
                <a:off x="2233702" y="4463693"/>
                <a:ext cx="1023616" cy="487148"/>
              </a:xfrm>
              <a:custGeom>
                <a:avLst/>
                <a:gdLst/>
                <a:ahLst/>
                <a:cxnLst/>
                <a:rect l="0" t="0" r="0" b="0"/>
                <a:pathLst>
                  <a:path>
                    <a:moveTo>
                      <a:pt x="1023616" y="0"/>
                    </a:moveTo>
                    <a:lnTo>
                      <a:pt x="1023616" y="331977"/>
                    </a:lnTo>
                    <a:lnTo>
                      <a:pt x="0" y="331977"/>
                    </a:lnTo>
                    <a:lnTo>
                      <a:pt x="0" y="487148"/>
                    </a:lnTo>
                  </a:path>
                </a:pathLst>
              </a:custGeom>
              <a:noFill/>
              <a:ln w="12700">
                <a:solidFill>
                  <a:srgbClr val="474C5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16" name="Freeform: Shape 15">
              <a:extLst>
                <a:ext uri="{FF2B5EF4-FFF2-40B4-BE49-F238E27FC236}">
                  <a16:creationId xmlns:a16="http://schemas.microsoft.com/office/drawing/2014/main" id="{319650CB-453B-03F2-D871-80E1C0E9ED49}"/>
                </a:ext>
              </a:extLst>
            </p:cNvPr>
            <p:cNvSpPr/>
            <p:nvPr/>
          </p:nvSpPr>
          <p:spPr>
            <a:xfrm>
              <a:off x="5164967" y="2219730"/>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2C86AC"/>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Public</a:t>
              </a:r>
            </a:p>
          </p:txBody>
        </p:sp>
        <p:sp>
          <p:nvSpPr>
            <p:cNvPr id="18" name="Freeform: Shape 17">
              <a:extLst>
                <a:ext uri="{FF2B5EF4-FFF2-40B4-BE49-F238E27FC236}">
                  <a16:creationId xmlns:a16="http://schemas.microsoft.com/office/drawing/2014/main" id="{86EF7510-91A9-B398-3428-733E50ADA01A}"/>
                </a:ext>
              </a:extLst>
            </p:cNvPr>
            <p:cNvSpPr/>
            <p:nvPr/>
          </p:nvSpPr>
          <p:spPr>
            <a:xfrm>
              <a:off x="2605926" y="3576869"/>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ED7D3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rtl="0">
                <a:lnSpc>
                  <a:spcPct val="90000"/>
                </a:lnSpc>
                <a:spcBef>
                  <a:spcPct val="0"/>
                </a:spcBef>
                <a:spcAft>
                  <a:spcPct val="35000"/>
                </a:spcAft>
                <a:buNone/>
              </a:pPr>
              <a:r>
                <a:rPr lang="en-US" sz="2000" kern="1200" dirty="0">
                  <a:solidFill>
                    <a:schemeClr val="bg1"/>
                  </a:solidFill>
                </a:rPr>
                <a:t>State</a:t>
              </a:r>
            </a:p>
          </p:txBody>
        </p:sp>
        <p:sp>
          <p:nvSpPr>
            <p:cNvPr id="20" name="Freeform: Shape 19">
              <a:extLst>
                <a:ext uri="{FF2B5EF4-FFF2-40B4-BE49-F238E27FC236}">
                  <a16:creationId xmlns:a16="http://schemas.microsoft.com/office/drawing/2014/main" id="{91E792C3-670F-5593-0D15-43F6ED121D6A}"/>
                </a:ext>
              </a:extLst>
            </p:cNvPr>
            <p:cNvSpPr/>
            <p:nvPr/>
          </p:nvSpPr>
          <p:spPr>
            <a:xfrm>
              <a:off x="1582310" y="4944762"/>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2C86AC"/>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Medicaid</a:t>
              </a:r>
            </a:p>
          </p:txBody>
        </p:sp>
        <p:sp>
          <p:nvSpPr>
            <p:cNvPr id="22" name="Freeform: Shape 21">
              <a:extLst>
                <a:ext uri="{FF2B5EF4-FFF2-40B4-BE49-F238E27FC236}">
                  <a16:creationId xmlns:a16="http://schemas.microsoft.com/office/drawing/2014/main" id="{0FD293B1-B7FA-0F33-235D-70FAEFA1CFAE}"/>
                </a:ext>
              </a:extLst>
            </p:cNvPr>
            <p:cNvSpPr/>
            <p:nvPr/>
          </p:nvSpPr>
          <p:spPr>
            <a:xfrm>
              <a:off x="3629542" y="4944762"/>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2C86AC"/>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CHP+</a:t>
              </a:r>
            </a:p>
          </p:txBody>
        </p:sp>
        <p:sp>
          <p:nvSpPr>
            <p:cNvPr id="24" name="Freeform: Shape 23">
              <a:extLst>
                <a:ext uri="{FF2B5EF4-FFF2-40B4-BE49-F238E27FC236}">
                  <a16:creationId xmlns:a16="http://schemas.microsoft.com/office/drawing/2014/main" id="{3DC8CCE3-B9BA-B58B-2731-8BE4C1E43C88}"/>
                </a:ext>
              </a:extLst>
            </p:cNvPr>
            <p:cNvSpPr/>
            <p:nvPr/>
          </p:nvSpPr>
          <p:spPr>
            <a:xfrm>
              <a:off x="7724007" y="3576869"/>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ED7D3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Federal</a:t>
              </a:r>
            </a:p>
          </p:txBody>
        </p:sp>
        <p:sp>
          <p:nvSpPr>
            <p:cNvPr id="26" name="Freeform: Shape 25">
              <a:extLst>
                <a:ext uri="{FF2B5EF4-FFF2-40B4-BE49-F238E27FC236}">
                  <a16:creationId xmlns:a16="http://schemas.microsoft.com/office/drawing/2014/main" id="{B2409FF3-D0DC-84D8-ABA0-3FF9DA0DB91B}"/>
                </a:ext>
              </a:extLst>
            </p:cNvPr>
            <p:cNvSpPr/>
            <p:nvPr/>
          </p:nvSpPr>
          <p:spPr>
            <a:xfrm>
              <a:off x="5676775" y="4944762"/>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2C86AC"/>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Medicare</a:t>
              </a:r>
            </a:p>
          </p:txBody>
        </p:sp>
        <p:sp>
          <p:nvSpPr>
            <p:cNvPr id="28" name="Freeform: Shape 27">
              <a:extLst>
                <a:ext uri="{FF2B5EF4-FFF2-40B4-BE49-F238E27FC236}">
                  <a16:creationId xmlns:a16="http://schemas.microsoft.com/office/drawing/2014/main" id="{6F50E417-28DB-1FA3-ECC3-DF788B52ACAA}"/>
                </a:ext>
              </a:extLst>
            </p:cNvPr>
            <p:cNvSpPr/>
            <p:nvPr/>
          </p:nvSpPr>
          <p:spPr>
            <a:xfrm>
              <a:off x="7724007" y="4944762"/>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2C86AC"/>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VA</a:t>
              </a:r>
            </a:p>
          </p:txBody>
        </p:sp>
        <p:sp>
          <p:nvSpPr>
            <p:cNvPr id="30" name="Freeform: Shape 29">
              <a:extLst>
                <a:ext uri="{FF2B5EF4-FFF2-40B4-BE49-F238E27FC236}">
                  <a16:creationId xmlns:a16="http://schemas.microsoft.com/office/drawing/2014/main" id="{DF940F91-668C-51C4-4CC1-CE1C3AE570F6}"/>
                </a:ext>
              </a:extLst>
            </p:cNvPr>
            <p:cNvSpPr/>
            <p:nvPr/>
          </p:nvSpPr>
          <p:spPr>
            <a:xfrm>
              <a:off x="9771240" y="4944762"/>
              <a:ext cx="1675008" cy="1063630"/>
            </a:xfrm>
            <a:custGeom>
              <a:avLst/>
              <a:gdLst>
                <a:gd name="connsiteX0" fmla="*/ 0 w 1675008"/>
                <a:gd name="connsiteY0" fmla="*/ 106363 h 1063630"/>
                <a:gd name="connsiteX1" fmla="*/ 106363 w 1675008"/>
                <a:gd name="connsiteY1" fmla="*/ 0 h 1063630"/>
                <a:gd name="connsiteX2" fmla="*/ 1568645 w 1675008"/>
                <a:gd name="connsiteY2" fmla="*/ 0 h 1063630"/>
                <a:gd name="connsiteX3" fmla="*/ 1675008 w 1675008"/>
                <a:gd name="connsiteY3" fmla="*/ 106363 h 1063630"/>
                <a:gd name="connsiteX4" fmla="*/ 1675008 w 1675008"/>
                <a:gd name="connsiteY4" fmla="*/ 957267 h 1063630"/>
                <a:gd name="connsiteX5" fmla="*/ 1568645 w 1675008"/>
                <a:gd name="connsiteY5" fmla="*/ 1063630 h 1063630"/>
                <a:gd name="connsiteX6" fmla="*/ 106363 w 1675008"/>
                <a:gd name="connsiteY6" fmla="*/ 1063630 h 1063630"/>
                <a:gd name="connsiteX7" fmla="*/ 0 w 1675008"/>
                <a:gd name="connsiteY7" fmla="*/ 957267 h 1063630"/>
                <a:gd name="connsiteX8" fmla="*/ 0 w 1675008"/>
                <a:gd name="connsiteY8" fmla="*/ 106363 h 10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008" h="1063630">
                  <a:moveTo>
                    <a:pt x="0" y="106363"/>
                  </a:moveTo>
                  <a:cubicBezTo>
                    <a:pt x="0" y="47620"/>
                    <a:pt x="47620" y="0"/>
                    <a:pt x="106363" y="0"/>
                  </a:cubicBezTo>
                  <a:lnTo>
                    <a:pt x="1568645" y="0"/>
                  </a:lnTo>
                  <a:cubicBezTo>
                    <a:pt x="1627388" y="0"/>
                    <a:pt x="1675008" y="47620"/>
                    <a:pt x="1675008" y="106363"/>
                  </a:cubicBezTo>
                  <a:lnTo>
                    <a:pt x="1675008" y="957267"/>
                  </a:lnTo>
                  <a:cubicBezTo>
                    <a:pt x="1675008" y="1016010"/>
                    <a:pt x="1627388" y="1063630"/>
                    <a:pt x="1568645" y="1063630"/>
                  </a:cubicBezTo>
                  <a:lnTo>
                    <a:pt x="106363" y="1063630"/>
                  </a:lnTo>
                  <a:cubicBezTo>
                    <a:pt x="47620" y="1063630"/>
                    <a:pt x="0" y="1016010"/>
                    <a:pt x="0" y="957267"/>
                  </a:cubicBezTo>
                  <a:lnTo>
                    <a:pt x="0" y="106363"/>
                  </a:lnTo>
                  <a:close/>
                </a:path>
              </a:pathLst>
            </a:custGeom>
            <a:solidFill>
              <a:srgbClr val="2C86AC"/>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593" tIns="122593" rIns="122593" bIns="122593" numCol="1" spcCol="1270" anchor="ctr" anchorCtr="0">
              <a:noAutofit/>
            </a:bodyPr>
            <a:lstStyle/>
            <a:p>
              <a:pPr marL="0" lvl="0" indent="0" algn="ctr" defTabSz="1066800">
                <a:lnSpc>
                  <a:spcPct val="90000"/>
                </a:lnSpc>
                <a:spcBef>
                  <a:spcPct val="0"/>
                </a:spcBef>
                <a:spcAft>
                  <a:spcPct val="35000"/>
                </a:spcAft>
                <a:buNone/>
              </a:pPr>
              <a:r>
                <a:rPr lang="en-US" sz="2000" kern="1200" dirty="0">
                  <a:solidFill>
                    <a:schemeClr val="bg1"/>
                  </a:solidFill>
                </a:rPr>
                <a:t>Tricare</a:t>
              </a:r>
            </a:p>
          </p:txBody>
        </p:sp>
      </p:grpSp>
    </p:spTree>
    <p:extLst>
      <p:ext uri="{BB962C8B-B14F-4D97-AF65-F5344CB8AC3E}">
        <p14:creationId xmlns:p14="http://schemas.microsoft.com/office/powerpoint/2010/main" val="248790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2ECE-B0F7-70B8-874B-6FE4E0C5992D}"/>
              </a:ext>
            </a:extLst>
          </p:cNvPr>
          <p:cNvSpPr>
            <a:spLocks noGrp="1"/>
          </p:cNvSpPr>
          <p:nvPr>
            <p:ph type="title"/>
          </p:nvPr>
        </p:nvSpPr>
        <p:spPr/>
        <p:txBody>
          <a:bodyPr/>
          <a:lstStyle/>
          <a:p>
            <a:r>
              <a:rPr lang="en-US" dirty="0">
                <a:latin typeface="Arial"/>
                <a:cs typeface="Arial"/>
              </a:rPr>
              <a:t>Learning objectives</a:t>
            </a:r>
            <a:endParaRPr lang="en-US" dirty="0"/>
          </a:p>
        </p:txBody>
      </p:sp>
      <p:sp>
        <p:nvSpPr>
          <p:cNvPr id="3" name="Text Placeholder 2">
            <a:extLst>
              <a:ext uri="{FF2B5EF4-FFF2-40B4-BE49-F238E27FC236}">
                <a16:creationId xmlns:a16="http://schemas.microsoft.com/office/drawing/2014/main" id="{C8DCEBD0-AE91-9D0C-D594-B33184151749}"/>
              </a:ext>
            </a:extLst>
          </p:cNvPr>
          <p:cNvSpPr>
            <a:spLocks noGrp="1"/>
          </p:cNvSpPr>
          <p:nvPr>
            <p:ph idx="1"/>
          </p:nvPr>
        </p:nvSpPr>
        <p:spPr/>
        <p:txBody>
          <a:bodyPr lIns="91440" tIns="45720" rIns="91440" bIns="45720" anchor="t"/>
          <a:lstStyle/>
          <a:p>
            <a:pPr marL="457200" indent="-457200">
              <a:buAutoNum type="arabicPeriod"/>
            </a:pPr>
            <a:r>
              <a:rPr lang="en-US" sz="2200" dirty="0">
                <a:solidFill>
                  <a:srgbClr val="62676B"/>
                </a:solidFill>
                <a:latin typeface="Arial"/>
                <a:cs typeface="Arial"/>
              </a:rPr>
              <a:t>Describe how health care systems work.</a:t>
            </a:r>
          </a:p>
          <a:p>
            <a:pPr marL="457200" indent="-457200">
              <a:buAutoNum type="arabicPeriod"/>
            </a:pPr>
            <a:r>
              <a:rPr lang="en-US" sz="2200" dirty="0">
                <a:solidFill>
                  <a:srgbClr val="62676B"/>
                </a:solidFill>
                <a:latin typeface="Arial"/>
                <a:cs typeface="Arial"/>
              </a:rPr>
              <a:t>Explain why family medicine is integral to the future of health care.</a:t>
            </a:r>
          </a:p>
          <a:p>
            <a:pPr marL="457200" indent="-457200">
              <a:buAutoNum type="arabicPeriod"/>
            </a:pPr>
            <a:r>
              <a:rPr lang="en-US" sz="2200" dirty="0">
                <a:solidFill>
                  <a:srgbClr val="62676B"/>
                </a:solidFill>
                <a:latin typeface="Arial"/>
                <a:cs typeface="Arial"/>
              </a:rPr>
              <a:t>Address myths.</a:t>
            </a:r>
          </a:p>
        </p:txBody>
      </p:sp>
    </p:spTree>
    <p:extLst>
      <p:ext uri="{BB962C8B-B14F-4D97-AF65-F5344CB8AC3E}">
        <p14:creationId xmlns:p14="http://schemas.microsoft.com/office/powerpoint/2010/main" val="317365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7182C4-B6BD-6484-2D49-8B9C90BCDE3F}"/>
              </a:ext>
            </a:extLst>
          </p:cNvPr>
          <p:cNvPicPr>
            <a:picLocks noChangeAspect="1"/>
          </p:cNvPicPr>
          <p:nvPr/>
        </p:nvPicPr>
        <p:blipFill>
          <a:blip r:embed="rId3"/>
          <a:stretch>
            <a:fillRect/>
          </a:stretch>
        </p:blipFill>
        <p:spPr>
          <a:xfrm>
            <a:off x="2584850" y="1210764"/>
            <a:ext cx="7596797" cy="5058817"/>
          </a:xfrm>
          <a:prstGeom prst="rect">
            <a:avLst/>
          </a:prstGeom>
        </p:spPr>
      </p:pic>
      <p:sp>
        <p:nvSpPr>
          <p:cNvPr id="2" name="Title 1">
            <a:extLst>
              <a:ext uri="{FF2B5EF4-FFF2-40B4-BE49-F238E27FC236}">
                <a16:creationId xmlns:a16="http://schemas.microsoft.com/office/drawing/2014/main" id="{C8A3D968-4813-634F-9AAE-F9B180C9E7C0}"/>
              </a:ext>
            </a:extLst>
          </p:cNvPr>
          <p:cNvSpPr>
            <a:spLocks noGrp="1"/>
          </p:cNvSpPr>
          <p:nvPr>
            <p:ph type="title"/>
          </p:nvPr>
        </p:nvSpPr>
        <p:spPr/>
        <p:txBody>
          <a:bodyPr>
            <a:normAutofit/>
          </a:bodyPr>
          <a:lstStyle/>
          <a:p>
            <a:r>
              <a:rPr lang="en-US">
                <a:latin typeface="Helvetica Neue"/>
              </a:rPr>
              <a:t>Medicaid vs. Medicare</a:t>
            </a:r>
            <a:endParaRPr lang="en-US"/>
          </a:p>
        </p:txBody>
      </p:sp>
      <p:sp>
        <p:nvSpPr>
          <p:cNvPr id="6" name="Slide Number Placeholder 5">
            <a:extLst>
              <a:ext uri="{FF2B5EF4-FFF2-40B4-BE49-F238E27FC236}">
                <a16:creationId xmlns:a16="http://schemas.microsoft.com/office/drawing/2014/main" id="{B04C8C64-9988-EB45-A387-44E43AE65803}"/>
              </a:ext>
            </a:extLst>
          </p:cNvPr>
          <p:cNvSpPr>
            <a:spLocks noGrp="1"/>
          </p:cNvSpPr>
          <p:nvPr>
            <p:ph type="sldNum" sz="quarter" idx="10"/>
          </p:nvPr>
        </p:nvSpPr>
        <p:spPr/>
        <p:txBody>
          <a:bodyPr/>
          <a:lstStyle/>
          <a:p>
            <a:fld id="{36ADA0B0-CA1A-D640-ADB6-F09CCE1B7652}" type="slidenum">
              <a:rPr lang="en-US" smtClean="0"/>
              <a:t>20</a:t>
            </a:fld>
            <a:endParaRPr lang="en-US"/>
          </a:p>
        </p:txBody>
      </p:sp>
      <p:sp>
        <p:nvSpPr>
          <p:cNvPr id="7" name="Rectangle 6">
            <a:extLst>
              <a:ext uri="{FF2B5EF4-FFF2-40B4-BE49-F238E27FC236}">
                <a16:creationId xmlns:a16="http://schemas.microsoft.com/office/drawing/2014/main" id="{9EB7D244-C930-254C-A48B-A238F89E393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ndParaRPr>
          </a:p>
        </p:txBody>
      </p:sp>
      <p:sp>
        <p:nvSpPr>
          <p:cNvPr id="11" name="TextBox 10">
            <a:extLst>
              <a:ext uri="{FF2B5EF4-FFF2-40B4-BE49-F238E27FC236}">
                <a16:creationId xmlns:a16="http://schemas.microsoft.com/office/drawing/2014/main" id="{C27A8F0B-79B7-5A7F-0996-D0DF54E0241E}"/>
              </a:ext>
            </a:extLst>
          </p:cNvPr>
          <p:cNvSpPr txBox="1"/>
          <p:nvPr/>
        </p:nvSpPr>
        <p:spPr>
          <a:xfrm>
            <a:off x="698090" y="6099929"/>
            <a:ext cx="11046777"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4"/>
              </a:rPr>
              <a:t>https://leg.colorado.gov/sites/default/files/fy2023-24_hcpbrf1.pdf</a:t>
            </a:r>
            <a:r>
              <a:rPr lang="en-US" dirty="0"/>
              <a:t>. </a:t>
            </a:r>
          </a:p>
        </p:txBody>
      </p:sp>
      <p:sp>
        <p:nvSpPr>
          <p:cNvPr id="12" name="TextBox 11">
            <a:extLst>
              <a:ext uri="{FF2B5EF4-FFF2-40B4-BE49-F238E27FC236}">
                <a16:creationId xmlns:a16="http://schemas.microsoft.com/office/drawing/2014/main" id="{BEA32EF7-C932-64EA-8F2D-3BEFA08138EE}"/>
              </a:ext>
            </a:extLst>
          </p:cNvPr>
          <p:cNvSpPr txBox="1"/>
          <p:nvPr/>
        </p:nvSpPr>
        <p:spPr>
          <a:xfrm>
            <a:off x="5623337" y="3604707"/>
            <a:ext cx="1034143" cy="646331"/>
          </a:xfrm>
          <a:prstGeom prst="rect">
            <a:avLst/>
          </a:prstGeom>
          <a:noFill/>
        </p:spPr>
        <p:txBody>
          <a:bodyPr wrap="square" rtlCol="0">
            <a:spAutoFit/>
          </a:bodyPr>
          <a:lstStyle/>
          <a:p>
            <a:r>
              <a:rPr lang="en-US">
                <a:latin typeface="Helvetica Neue" panose="02000503000000020004"/>
              </a:rPr>
              <a:t>Dual Eligible</a:t>
            </a:r>
          </a:p>
        </p:txBody>
      </p:sp>
    </p:spTree>
    <p:extLst>
      <p:ext uri="{BB962C8B-B14F-4D97-AF65-F5344CB8AC3E}">
        <p14:creationId xmlns:p14="http://schemas.microsoft.com/office/powerpoint/2010/main" val="265842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968-4813-634F-9AAE-F9B180C9E7C0}"/>
              </a:ext>
            </a:extLst>
          </p:cNvPr>
          <p:cNvSpPr>
            <a:spLocks noGrp="1"/>
          </p:cNvSpPr>
          <p:nvPr>
            <p:ph type="title"/>
          </p:nvPr>
        </p:nvSpPr>
        <p:spPr/>
        <p:txBody>
          <a:bodyPr>
            <a:noAutofit/>
          </a:bodyPr>
          <a:lstStyle/>
          <a:p>
            <a:pPr>
              <a:lnSpc>
                <a:spcPct val="100000"/>
              </a:lnSpc>
            </a:pPr>
            <a:r>
              <a:rPr lang="en-US">
                <a:latin typeface="Helvetica Neue"/>
              </a:rPr>
              <a:t>What are Medicaid and the Children's Health Insurance Program (CHIP)?</a:t>
            </a:r>
          </a:p>
        </p:txBody>
      </p:sp>
      <p:sp>
        <p:nvSpPr>
          <p:cNvPr id="3" name="Content Placeholder 2">
            <a:extLst>
              <a:ext uri="{FF2B5EF4-FFF2-40B4-BE49-F238E27FC236}">
                <a16:creationId xmlns:a16="http://schemas.microsoft.com/office/drawing/2014/main" id="{BEE47790-84D8-194A-A862-E29AFA978A63}"/>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spcAft>
                <a:spcPts val="600"/>
              </a:spcAft>
              <a:buNone/>
            </a:pPr>
            <a:r>
              <a:rPr lang="en-US" sz="2200" dirty="0">
                <a:latin typeface="Helvetica Neue"/>
              </a:rPr>
              <a:t>56 federal/state (territory) partnerships that are jointly administered and funded</a:t>
            </a:r>
          </a:p>
          <a:p>
            <a:pPr marL="0" indent="0">
              <a:lnSpc>
                <a:spcPct val="100000"/>
              </a:lnSpc>
              <a:spcBef>
                <a:spcPts val="0"/>
              </a:spcBef>
              <a:spcAft>
                <a:spcPts val="600"/>
              </a:spcAft>
              <a:buNone/>
            </a:pPr>
            <a:r>
              <a:rPr lang="en-US" sz="2200" dirty="0">
                <a:latin typeface="Helvetica Neue"/>
              </a:rPr>
              <a:t>Together account for ~10% of federal dollars</a:t>
            </a:r>
          </a:p>
          <a:p>
            <a:pPr marL="0" indent="0">
              <a:lnSpc>
                <a:spcPct val="100000"/>
              </a:lnSpc>
              <a:spcBef>
                <a:spcPts val="0"/>
              </a:spcBef>
              <a:spcAft>
                <a:spcPts val="0"/>
              </a:spcAft>
              <a:buNone/>
            </a:pPr>
            <a:r>
              <a:rPr lang="en-US" sz="2200" dirty="0">
                <a:latin typeface="Helvetica Neue"/>
              </a:rPr>
              <a:t>Medicaid: created in 1965 (Title XIX of the Social Security Act)</a:t>
            </a:r>
          </a:p>
          <a:p>
            <a:pPr marL="463550">
              <a:lnSpc>
                <a:spcPct val="100000"/>
              </a:lnSpc>
              <a:spcBef>
                <a:spcPts val="600"/>
              </a:spcBef>
              <a:spcAft>
                <a:spcPts val="0"/>
              </a:spcAft>
              <a:buFont typeface="Arial" panose="020B0604020202020204" pitchFamily="34" charset="0"/>
              <a:buChar char="•"/>
            </a:pPr>
            <a:r>
              <a:rPr lang="en-US" sz="2000" dirty="0">
                <a:latin typeface="Helvetica Neue"/>
              </a:rPr>
              <a:t>Coverage for health/related services for low-income: children and families, seniors, and people with disabilities</a:t>
            </a:r>
          </a:p>
          <a:p>
            <a:pPr marL="463550">
              <a:lnSpc>
                <a:spcPct val="100000"/>
              </a:lnSpc>
              <a:spcBef>
                <a:spcPts val="400"/>
              </a:spcBef>
              <a:spcAft>
                <a:spcPts val="0"/>
              </a:spcAft>
              <a:buFont typeface="Arial" panose="020B0604020202020204" pitchFamily="34" charset="0"/>
              <a:buChar char="•"/>
            </a:pPr>
            <a:r>
              <a:rPr lang="en-US" sz="2000" dirty="0">
                <a:latin typeface="Helvetica Neue"/>
              </a:rPr>
              <a:t>Entitlement program</a:t>
            </a:r>
          </a:p>
          <a:p>
            <a:pPr lvl="1">
              <a:lnSpc>
                <a:spcPct val="100000"/>
              </a:lnSpc>
              <a:buFontTx/>
              <a:buChar char="‒"/>
            </a:pPr>
            <a:r>
              <a:rPr lang="en-US" sz="1600" dirty="0"/>
              <a:t>Those eligible have right to enroll and receive medically necessary services </a:t>
            </a:r>
          </a:p>
          <a:p>
            <a:pPr lvl="1">
              <a:lnSpc>
                <a:spcPct val="100000"/>
              </a:lnSpc>
              <a:buFontTx/>
              <a:buChar char="‒"/>
            </a:pPr>
            <a:r>
              <a:rPr lang="en-US" sz="1600" dirty="0"/>
              <a:t>Federal and state governments obligated to fund</a:t>
            </a:r>
          </a:p>
          <a:p>
            <a:pPr marL="0" indent="0">
              <a:lnSpc>
                <a:spcPct val="100000"/>
              </a:lnSpc>
              <a:spcBef>
                <a:spcPts val="600"/>
              </a:spcBef>
              <a:spcAft>
                <a:spcPts val="0"/>
              </a:spcAft>
              <a:buNone/>
            </a:pPr>
            <a:r>
              <a:rPr lang="en-US" sz="2200" dirty="0">
                <a:latin typeface="Helvetica Neue"/>
              </a:rPr>
              <a:t>Children’s Health Insurance Program (CHIP) - created in 1997 (Title XXI of the Social Security Act)</a:t>
            </a:r>
            <a:endParaRPr lang="en-US" sz="2200" dirty="0"/>
          </a:p>
          <a:p>
            <a:pPr marL="463550" lvl="1">
              <a:lnSpc>
                <a:spcPct val="100000"/>
              </a:lnSpc>
              <a:spcBef>
                <a:spcPts val="600"/>
              </a:spcBef>
              <a:buFont typeface="Arial" panose="020B0604020202020204" pitchFamily="34" charset="0"/>
              <a:buChar char="•"/>
            </a:pPr>
            <a:r>
              <a:rPr lang="en-US" sz="2000" dirty="0">
                <a:latin typeface="Helvetica Neue"/>
              </a:rPr>
              <a:t>Coverage for pregnant women and kids with income over Medicaid limits</a:t>
            </a:r>
          </a:p>
          <a:p>
            <a:pPr marL="463550" lvl="1">
              <a:lnSpc>
                <a:spcPct val="100000"/>
              </a:lnSpc>
              <a:spcBef>
                <a:spcPts val="400"/>
              </a:spcBef>
              <a:buFont typeface="Arial" panose="020B0604020202020204" pitchFamily="34" charset="0"/>
              <a:buChar char="•"/>
            </a:pPr>
            <a:r>
              <a:rPr lang="en-US" sz="2000" dirty="0">
                <a:latin typeface="Helvetica Neue"/>
              </a:rPr>
              <a:t>Not an entitlement - funds are capped overall and for each state</a:t>
            </a:r>
          </a:p>
        </p:txBody>
      </p:sp>
      <p:sp>
        <p:nvSpPr>
          <p:cNvPr id="7" name="Rectangle 6">
            <a:extLst>
              <a:ext uri="{FF2B5EF4-FFF2-40B4-BE49-F238E27FC236}">
                <a16:creationId xmlns:a16="http://schemas.microsoft.com/office/drawing/2014/main" id="{9EB7D244-C930-254C-A48B-A238F89E393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ndParaRPr>
          </a:p>
        </p:txBody>
      </p:sp>
    </p:spTree>
    <p:extLst>
      <p:ext uri="{BB962C8B-B14F-4D97-AF65-F5344CB8AC3E}">
        <p14:creationId xmlns:p14="http://schemas.microsoft.com/office/powerpoint/2010/main" val="139115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0854-B1AF-6141-8B05-CDB99A9FDCBF}"/>
              </a:ext>
            </a:extLst>
          </p:cNvPr>
          <p:cNvSpPr>
            <a:spLocks noGrp="1"/>
          </p:cNvSpPr>
          <p:nvPr>
            <p:ph type="title"/>
          </p:nvPr>
        </p:nvSpPr>
        <p:spPr/>
        <p:txBody>
          <a:bodyPr>
            <a:normAutofit/>
          </a:bodyPr>
          <a:lstStyle/>
          <a:p>
            <a:r>
              <a:rPr lang="en-US" dirty="0">
                <a:latin typeface="Helvetica Neue"/>
              </a:rPr>
              <a:t>Mandatory benefits</a:t>
            </a:r>
            <a:endParaRPr lang="en-US" dirty="0"/>
          </a:p>
        </p:txBody>
      </p:sp>
      <p:sp>
        <p:nvSpPr>
          <p:cNvPr id="3" name="Content Placeholder 2">
            <a:extLst>
              <a:ext uri="{FF2B5EF4-FFF2-40B4-BE49-F238E27FC236}">
                <a16:creationId xmlns:a16="http://schemas.microsoft.com/office/drawing/2014/main" id="{0739DC28-77BE-5247-BBA2-05DFE6157288}"/>
              </a:ext>
            </a:extLst>
          </p:cNvPr>
          <p:cNvSpPr>
            <a:spLocks noGrp="1"/>
          </p:cNvSpPr>
          <p:nvPr>
            <p:ph sz="half" idx="1"/>
          </p:nvPr>
        </p:nvSpPr>
        <p:spPr/>
        <p:txBody>
          <a:bodyPr vert="horz" lIns="91440" tIns="45720" rIns="91440" bIns="45720" rtlCol="0" anchor="t">
            <a:noAutofit/>
          </a:bodyPr>
          <a:lstStyle/>
          <a:p>
            <a:pPr marL="285750" indent="-285750">
              <a:lnSpc>
                <a:spcPct val="100000"/>
              </a:lnSpc>
              <a:spcBef>
                <a:spcPts val="400"/>
              </a:spcBef>
              <a:buFont typeface="Arial" panose="020B0604020202020204" pitchFamily="34" charset="0"/>
              <a:buChar char="•"/>
            </a:pPr>
            <a:r>
              <a:rPr lang="en-US" sz="2200" dirty="0">
                <a:latin typeface="Helvetica Neue"/>
              </a:rPr>
              <a:t>Physician services</a:t>
            </a:r>
          </a:p>
          <a:p>
            <a:pPr marL="285750" indent="-285750">
              <a:lnSpc>
                <a:spcPct val="100000"/>
              </a:lnSpc>
              <a:spcBef>
                <a:spcPts val="400"/>
              </a:spcBef>
              <a:buFont typeface="Arial" panose="020B0604020202020204" pitchFamily="34" charset="0"/>
              <a:buChar char="•"/>
            </a:pPr>
            <a:r>
              <a:rPr lang="en-US" sz="2200" dirty="0">
                <a:latin typeface="Helvetica Neue"/>
              </a:rPr>
              <a:t>Pediatric or family nurse practitioner services</a:t>
            </a:r>
          </a:p>
          <a:p>
            <a:pPr marL="285750" indent="-285750">
              <a:lnSpc>
                <a:spcPct val="100000"/>
              </a:lnSpc>
              <a:spcBef>
                <a:spcPts val="400"/>
              </a:spcBef>
              <a:buFont typeface="Arial" panose="020B0604020202020204" pitchFamily="34" charset="0"/>
              <a:buChar char="•"/>
            </a:pPr>
            <a:r>
              <a:rPr lang="en-US" sz="2200" dirty="0">
                <a:latin typeface="Helvetica Neue"/>
              </a:rPr>
              <a:t>Early and Periodic Screening, Diagnostic, and Treatment (EPSDT) services for &lt;21</a:t>
            </a:r>
          </a:p>
          <a:p>
            <a:pPr marL="285750" indent="-285750">
              <a:lnSpc>
                <a:spcPct val="100000"/>
              </a:lnSpc>
              <a:spcBef>
                <a:spcPts val="400"/>
              </a:spcBef>
              <a:buFont typeface="Arial" panose="020B0604020202020204" pitchFamily="34" charset="0"/>
              <a:buChar char="•"/>
            </a:pPr>
            <a:r>
              <a:rPr lang="en-US" sz="2200" dirty="0">
                <a:latin typeface="Helvetica Neue"/>
              </a:rPr>
              <a:t>Family planning services and supplies</a:t>
            </a:r>
          </a:p>
          <a:p>
            <a:pPr marL="285750" indent="-285750">
              <a:lnSpc>
                <a:spcPct val="100000"/>
              </a:lnSpc>
              <a:spcBef>
                <a:spcPts val="400"/>
              </a:spcBef>
              <a:buFont typeface="Arial" panose="020B0604020202020204" pitchFamily="34" charset="0"/>
              <a:buChar char="•"/>
            </a:pPr>
            <a:r>
              <a:rPr lang="en-US" sz="2200" dirty="0">
                <a:latin typeface="Helvetica Neue"/>
              </a:rPr>
              <a:t>Federally qualified health centers (FQHCs)</a:t>
            </a:r>
          </a:p>
          <a:p>
            <a:pPr marL="285750" indent="-285750">
              <a:lnSpc>
                <a:spcPct val="100000"/>
              </a:lnSpc>
              <a:spcBef>
                <a:spcPts val="400"/>
              </a:spcBef>
              <a:buFont typeface="Arial" panose="020B0604020202020204" pitchFamily="34" charset="0"/>
              <a:buChar char="•"/>
            </a:pPr>
            <a:r>
              <a:rPr lang="en-US" sz="2200" dirty="0">
                <a:latin typeface="Helvetica Neue"/>
              </a:rPr>
              <a:t>Freestanding birth centers</a:t>
            </a:r>
          </a:p>
          <a:p>
            <a:pPr marL="285750" indent="-285750">
              <a:lnSpc>
                <a:spcPct val="100000"/>
              </a:lnSpc>
              <a:spcBef>
                <a:spcPts val="400"/>
              </a:spcBef>
              <a:buFont typeface="Arial" panose="020B0604020202020204" pitchFamily="34" charset="0"/>
              <a:buChar char="•"/>
            </a:pPr>
            <a:r>
              <a:rPr lang="en-US" sz="2200" dirty="0">
                <a:latin typeface="Helvetica Neue"/>
              </a:rPr>
              <a:t>Home health services</a:t>
            </a:r>
          </a:p>
          <a:p>
            <a:pPr marL="285750" indent="-285750">
              <a:lnSpc>
                <a:spcPct val="100000"/>
              </a:lnSpc>
              <a:spcBef>
                <a:spcPts val="400"/>
              </a:spcBef>
              <a:buFont typeface="Arial" panose="020B0604020202020204" pitchFamily="34" charset="0"/>
              <a:buChar char="•"/>
            </a:pPr>
            <a:r>
              <a:rPr lang="en-US" sz="2200" dirty="0">
                <a:latin typeface="Helvetica Neue"/>
              </a:rPr>
              <a:t>Inpatient hospital services</a:t>
            </a:r>
          </a:p>
        </p:txBody>
      </p:sp>
      <p:sp>
        <p:nvSpPr>
          <p:cNvPr id="4" name="Content Placeholder 3">
            <a:extLst>
              <a:ext uri="{FF2B5EF4-FFF2-40B4-BE49-F238E27FC236}">
                <a16:creationId xmlns:a16="http://schemas.microsoft.com/office/drawing/2014/main" id="{E36BB244-4C7C-B74C-84A6-08DB9D1E1B60}"/>
              </a:ext>
            </a:extLst>
          </p:cNvPr>
          <p:cNvSpPr>
            <a:spLocks noGrp="1"/>
          </p:cNvSpPr>
          <p:nvPr>
            <p:ph sz="half" idx="2"/>
          </p:nvPr>
        </p:nvSpPr>
        <p:spPr/>
        <p:txBody>
          <a:bodyPr vert="horz" lIns="91440" tIns="45720" rIns="91440" bIns="45720" rtlCol="0" anchor="t">
            <a:noAutofit/>
          </a:bodyPr>
          <a:lstStyle/>
          <a:p>
            <a:pPr marL="285750" indent="-285750">
              <a:lnSpc>
                <a:spcPct val="100000"/>
              </a:lnSpc>
              <a:spcBef>
                <a:spcPts val="400"/>
              </a:spcBef>
              <a:buFont typeface="Arial" panose="020B0604020202020204" pitchFamily="34" charset="0"/>
              <a:buChar char="•"/>
            </a:pPr>
            <a:r>
              <a:rPr lang="en-US" sz="2200" dirty="0">
                <a:latin typeface="Helvetica Neue"/>
              </a:rPr>
              <a:t>Laboratory and x-ray services</a:t>
            </a:r>
          </a:p>
          <a:p>
            <a:pPr marL="285750" indent="-285750">
              <a:lnSpc>
                <a:spcPct val="100000"/>
              </a:lnSpc>
              <a:spcBef>
                <a:spcPts val="400"/>
              </a:spcBef>
              <a:buFont typeface="Arial" panose="020B0604020202020204" pitchFamily="34" charset="0"/>
              <a:buChar char="•"/>
            </a:pPr>
            <a:r>
              <a:rPr lang="en-US" sz="2200" dirty="0">
                <a:latin typeface="Helvetica Neue"/>
              </a:rPr>
              <a:t>Non-emergency medical transportation to medical care</a:t>
            </a:r>
          </a:p>
          <a:p>
            <a:pPr marL="285750" indent="-285750">
              <a:lnSpc>
                <a:spcPct val="100000"/>
              </a:lnSpc>
              <a:spcBef>
                <a:spcPts val="400"/>
              </a:spcBef>
              <a:buFont typeface="Arial" panose="020B0604020202020204" pitchFamily="34" charset="0"/>
              <a:buChar char="•"/>
            </a:pPr>
            <a:r>
              <a:rPr lang="en-US" sz="2200" dirty="0">
                <a:latin typeface="Helvetica Neue"/>
              </a:rPr>
              <a:t>Nurse midwife services</a:t>
            </a:r>
          </a:p>
          <a:p>
            <a:pPr marL="285750" indent="-285750">
              <a:lnSpc>
                <a:spcPct val="100000"/>
              </a:lnSpc>
              <a:spcBef>
                <a:spcPts val="400"/>
              </a:spcBef>
              <a:buFont typeface="Arial" panose="020B0604020202020204" pitchFamily="34" charset="0"/>
              <a:buChar char="•"/>
            </a:pPr>
            <a:r>
              <a:rPr lang="en-US" sz="2200" dirty="0">
                <a:latin typeface="Helvetica Neue"/>
              </a:rPr>
              <a:t>Nursing facility services (&gt;21)</a:t>
            </a:r>
          </a:p>
          <a:p>
            <a:pPr marL="285750" indent="-285750">
              <a:lnSpc>
                <a:spcPct val="100000"/>
              </a:lnSpc>
              <a:spcBef>
                <a:spcPts val="400"/>
              </a:spcBef>
              <a:buFont typeface="Arial" panose="020B0604020202020204" pitchFamily="34" charset="0"/>
              <a:buChar char="•"/>
            </a:pPr>
            <a:r>
              <a:rPr lang="en-US" sz="2200" dirty="0">
                <a:latin typeface="Helvetica Neue"/>
              </a:rPr>
              <a:t>Outpatient hospital services</a:t>
            </a:r>
          </a:p>
          <a:p>
            <a:pPr marL="285750" indent="-285750">
              <a:lnSpc>
                <a:spcPct val="100000"/>
              </a:lnSpc>
              <a:spcBef>
                <a:spcPts val="400"/>
              </a:spcBef>
              <a:buFont typeface="Arial" panose="020B0604020202020204" pitchFamily="34" charset="0"/>
              <a:buChar char="•"/>
            </a:pPr>
            <a:r>
              <a:rPr lang="en-US" sz="2200" dirty="0">
                <a:latin typeface="Helvetica Neue"/>
              </a:rPr>
              <a:t>Rural health clinic services</a:t>
            </a:r>
          </a:p>
          <a:p>
            <a:pPr marL="285750" indent="-285750">
              <a:lnSpc>
                <a:spcPct val="100000"/>
              </a:lnSpc>
              <a:spcBef>
                <a:spcPts val="400"/>
              </a:spcBef>
              <a:buFont typeface="Arial" panose="020B0604020202020204" pitchFamily="34" charset="0"/>
              <a:buChar char="•"/>
            </a:pPr>
            <a:r>
              <a:rPr lang="en-US" sz="2200" dirty="0">
                <a:latin typeface="Helvetica Neue"/>
              </a:rPr>
              <a:t>Tobacco cessation counseling and pharmacotherapy for pregnant women</a:t>
            </a:r>
          </a:p>
        </p:txBody>
      </p:sp>
      <p:sp>
        <p:nvSpPr>
          <p:cNvPr id="7" name="Rectangle 6">
            <a:extLst>
              <a:ext uri="{FF2B5EF4-FFF2-40B4-BE49-F238E27FC236}">
                <a16:creationId xmlns:a16="http://schemas.microsoft.com/office/drawing/2014/main" id="{8A7A59ED-125E-254E-8A70-ECEE8FEB84E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ndParaRPr>
          </a:p>
        </p:txBody>
      </p:sp>
      <p:sp>
        <p:nvSpPr>
          <p:cNvPr id="9" name="TextBox 8">
            <a:extLst>
              <a:ext uri="{FF2B5EF4-FFF2-40B4-BE49-F238E27FC236}">
                <a16:creationId xmlns:a16="http://schemas.microsoft.com/office/drawing/2014/main" id="{412778F9-C5AD-7721-34B8-2CA4D30EEAC1}"/>
              </a:ext>
            </a:extLst>
          </p:cNvPr>
          <p:cNvSpPr txBox="1"/>
          <p:nvPr/>
        </p:nvSpPr>
        <p:spPr>
          <a:xfrm>
            <a:off x="6634449" y="6114799"/>
            <a:ext cx="4284397"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3"/>
              </a:rPr>
              <a:t>https://www.macpac.gov/subtopic/mandatory-and-optional-benefits/</a:t>
            </a:r>
            <a:r>
              <a:rPr lang="en-US" dirty="0"/>
              <a:t>.  </a:t>
            </a:r>
          </a:p>
        </p:txBody>
      </p:sp>
    </p:spTree>
    <p:extLst>
      <p:ext uri="{BB962C8B-B14F-4D97-AF65-F5344CB8AC3E}">
        <p14:creationId xmlns:p14="http://schemas.microsoft.com/office/powerpoint/2010/main" val="408847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0854-B1AF-6141-8B05-CDB99A9FDCBF}"/>
              </a:ext>
            </a:extLst>
          </p:cNvPr>
          <p:cNvSpPr>
            <a:spLocks noGrp="1"/>
          </p:cNvSpPr>
          <p:nvPr>
            <p:ph type="title"/>
          </p:nvPr>
        </p:nvSpPr>
        <p:spPr/>
        <p:txBody>
          <a:bodyPr>
            <a:normAutofit/>
          </a:bodyPr>
          <a:lstStyle/>
          <a:p>
            <a:r>
              <a:rPr lang="en-US" dirty="0">
                <a:latin typeface="Helvetica Neue"/>
              </a:rPr>
              <a:t>Optional benefits </a:t>
            </a:r>
          </a:p>
        </p:txBody>
      </p:sp>
      <p:sp>
        <p:nvSpPr>
          <p:cNvPr id="4" name="Content Placeholder 3">
            <a:extLst>
              <a:ext uri="{FF2B5EF4-FFF2-40B4-BE49-F238E27FC236}">
                <a16:creationId xmlns:a16="http://schemas.microsoft.com/office/drawing/2014/main" id="{E36BB244-4C7C-B74C-84A6-08DB9D1E1B60}"/>
              </a:ext>
            </a:extLst>
          </p:cNvPr>
          <p:cNvSpPr>
            <a:spLocks noGrp="1"/>
          </p:cNvSpPr>
          <p:nvPr>
            <p:ph sz="half" idx="1"/>
          </p:nvPr>
        </p:nvSpPr>
        <p:spPr>
          <a:xfrm>
            <a:off x="838200" y="1702793"/>
            <a:ext cx="5181600" cy="4351338"/>
          </a:xfrm>
        </p:spPr>
        <p:txBody>
          <a:bodyPr vert="horz" lIns="91440" tIns="45720" rIns="91440" bIns="45720" rtlCol="0" anchor="t">
            <a:noAutofit/>
          </a:bodyPr>
          <a:lstStyle/>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Re</a:t>
            </a:r>
            <a:r>
              <a:rPr lang="en-US" sz="1600" dirty="0">
                <a:effectLst/>
                <a:latin typeface="Helvetica Neue"/>
                <a:ea typeface="Calibri"/>
                <a:cs typeface="Times New Roman"/>
              </a:rPr>
              <a:t>spiratory care services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H</a:t>
            </a:r>
            <a:r>
              <a:rPr lang="en-US" sz="1600" dirty="0">
                <a:effectLst/>
                <a:latin typeface="Helvetica Neue"/>
                <a:ea typeface="Calibri"/>
                <a:cs typeface="Times New Roman"/>
              </a:rPr>
              <a:t>ome and community-based services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C</a:t>
            </a:r>
            <a:r>
              <a:rPr lang="en-US" sz="1600" dirty="0">
                <a:effectLst/>
                <a:latin typeface="Helvetica Neue"/>
                <a:ea typeface="Calibri"/>
                <a:cs typeface="Times New Roman"/>
              </a:rPr>
              <a:t>ommunity supported living arrangements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P</a:t>
            </a:r>
            <a:r>
              <a:rPr lang="en-US" sz="1600" dirty="0">
                <a:effectLst/>
                <a:latin typeface="Helvetica Neue"/>
                <a:ea typeface="Calibri"/>
                <a:cs typeface="Times New Roman"/>
              </a:rPr>
              <a:t>ersonal care services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300"/>
              </a:spcAft>
              <a:buFont typeface="+mj-lt"/>
              <a:buAutoNum type="arabicPeriod"/>
            </a:pPr>
            <a:r>
              <a:rPr lang="en-US" sz="1600" dirty="0">
                <a:latin typeface="Helvetica Neue"/>
                <a:ea typeface="Calibri"/>
                <a:cs typeface="Times New Roman"/>
              </a:rPr>
              <a:t>P</a:t>
            </a:r>
            <a:r>
              <a:rPr lang="en-US" sz="1600" dirty="0">
                <a:effectLst/>
                <a:latin typeface="Helvetica Neue"/>
                <a:ea typeface="Calibri"/>
                <a:cs typeface="Times New Roman"/>
              </a:rPr>
              <a:t>rivate duty nursing services</a:t>
            </a:r>
          </a:p>
          <a:p>
            <a:pPr marL="342900" indent="-342900">
              <a:lnSpc>
                <a:spcPct val="100000"/>
              </a:lnSpc>
              <a:spcBef>
                <a:spcPts val="0"/>
              </a:spcBef>
              <a:spcAft>
                <a:spcPts val="300"/>
              </a:spcAft>
              <a:buFont typeface="+mj-lt"/>
              <a:buAutoNum type="arabicPeriod"/>
            </a:pPr>
            <a:r>
              <a:rPr lang="en-US" sz="1600" dirty="0">
                <a:effectLst/>
                <a:latin typeface="Helvetica Neue"/>
                <a:ea typeface="Calibri"/>
                <a:cs typeface="Times New Roman"/>
              </a:rPr>
              <a:t>Primary care case management</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H</a:t>
            </a:r>
            <a:r>
              <a:rPr lang="en-US" sz="1600" dirty="0">
                <a:effectLst/>
                <a:latin typeface="Helvetica Neue"/>
                <a:ea typeface="Calibri"/>
                <a:cs typeface="Times New Roman"/>
              </a:rPr>
              <a:t>ealth homes for enrollees with chronic conditions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effectLst/>
                <a:latin typeface="Helvetica Neue"/>
                <a:ea typeface="Calibri"/>
                <a:cs typeface="Times New Roman"/>
              </a:rPr>
              <a:t>Other licensed practitioners’ services (e.g., podiatrist, optometrist)</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S</a:t>
            </a:r>
            <a:r>
              <a:rPr lang="en-US" sz="1600" dirty="0">
                <a:effectLst/>
                <a:latin typeface="Helvetica Neue"/>
                <a:ea typeface="Calibri"/>
                <a:cs typeface="Times New Roman"/>
              </a:rPr>
              <a:t>ervices for certain diseases (tuberculosis, sickle cell disease)</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latin typeface="Helvetica Neue"/>
                <a:ea typeface="Calibri"/>
                <a:cs typeface="Times New Roman"/>
              </a:rPr>
              <a:t>C</a:t>
            </a:r>
            <a:r>
              <a:rPr lang="en-US" sz="1600" dirty="0">
                <a:effectLst/>
                <a:latin typeface="Helvetica Neue"/>
                <a:ea typeface="Calibri"/>
                <a:cs typeface="Times New Roman"/>
              </a:rPr>
              <a:t>hiropractic services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effectLst/>
                <a:latin typeface="Helvetica Neue"/>
                <a:ea typeface="Calibri"/>
                <a:cs typeface="Times New Roman"/>
              </a:rPr>
              <a:t>Program for All-Inclusive Care for the Elderly (PACE) services</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342900" indent="-342900">
              <a:lnSpc>
                <a:spcPct val="100000"/>
              </a:lnSpc>
              <a:spcBef>
                <a:spcPts val="0"/>
              </a:spcBef>
              <a:spcAft>
                <a:spcPts val="300"/>
              </a:spcAft>
              <a:buFont typeface="+mj-lt"/>
              <a:buAutoNum type="arabicPeriod"/>
            </a:pPr>
            <a:r>
              <a:rPr lang="en-US" sz="1600" dirty="0">
                <a:effectLst/>
                <a:latin typeface="Helvetica Neue"/>
                <a:ea typeface="Calibri"/>
                <a:cs typeface="Times New Roman"/>
              </a:rPr>
              <a:t>Services furnished in a religious, non-medical health care institution</a:t>
            </a:r>
            <a:r>
              <a:rPr lang="en-US" sz="1600" dirty="0">
                <a:latin typeface="Helvetica Neue"/>
                <a:ea typeface="Calibri"/>
                <a:cs typeface="Times New Roman"/>
              </a:rPr>
              <a:t> </a:t>
            </a:r>
            <a:endParaRPr lang="en-US" sz="1600" dirty="0">
              <a:effectLst/>
              <a:latin typeface="Helvetica Neue"/>
              <a:ea typeface="Calibri" panose="020F0502020204030204" pitchFamily="34" charset="0"/>
              <a:cs typeface="Times New Roman" panose="02020603050405020304" pitchFamily="18" charset="0"/>
            </a:endParaRPr>
          </a:p>
          <a:p>
            <a:pPr marL="514350" indent="-514350">
              <a:lnSpc>
                <a:spcPct val="100000"/>
              </a:lnSpc>
              <a:spcAft>
                <a:spcPts val="300"/>
              </a:spcAft>
              <a:buFont typeface="+mj-lt"/>
              <a:buAutoNum type="arabicPeriod"/>
            </a:pPr>
            <a:endParaRPr lang="en-US" dirty="0">
              <a:latin typeface="Helvetica Neue"/>
            </a:endParaRPr>
          </a:p>
        </p:txBody>
      </p:sp>
      <p:sp>
        <p:nvSpPr>
          <p:cNvPr id="3" name="Content Placeholder 2">
            <a:extLst>
              <a:ext uri="{FF2B5EF4-FFF2-40B4-BE49-F238E27FC236}">
                <a16:creationId xmlns:a16="http://schemas.microsoft.com/office/drawing/2014/main" id="{0739DC28-77BE-5247-BBA2-05DFE6157288}"/>
              </a:ext>
            </a:extLst>
          </p:cNvPr>
          <p:cNvSpPr>
            <a:spLocks noGrp="1"/>
          </p:cNvSpPr>
          <p:nvPr>
            <p:ph sz="half" idx="2"/>
          </p:nvPr>
        </p:nvSpPr>
        <p:spPr>
          <a:xfrm>
            <a:off x="6172200" y="1702793"/>
            <a:ext cx="5181600" cy="4351338"/>
          </a:xfrm>
        </p:spPr>
        <p:txBody>
          <a:bodyPr vert="horz" lIns="91440" tIns="45720" rIns="91440" bIns="45720" rtlCol="0" anchor="t">
            <a:noAutofit/>
          </a:bodyPr>
          <a:lstStyle/>
          <a:p>
            <a:pPr marL="342900" marR="0" lvl="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P</a:t>
            </a:r>
            <a:r>
              <a:rPr lang="en-US" sz="1600" dirty="0">
                <a:effectLst/>
                <a:latin typeface="Helvetica Neue"/>
                <a:ea typeface="Calibri"/>
                <a:cs typeface="Times New Roman"/>
              </a:rPr>
              <a:t>rescription drugs</a:t>
            </a: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D</a:t>
            </a:r>
            <a:r>
              <a:rPr lang="en-US" sz="1600" dirty="0">
                <a:effectLst/>
                <a:latin typeface="Helvetica Neue"/>
                <a:ea typeface="Calibri"/>
                <a:cs typeface="Times New Roman"/>
              </a:rPr>
              <a:t>ental services for adults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I</a:t>
            </a:r>
            <a:r>
              <a:rPr lang="en-US" sz="1600" dirty="0">
                <a:effectLst/>
                <a:latin typeface="Helvetica Neue"/>
                <a:ea typeface="Calibri"/>
                <a:cs typeface="Times New Roman"/>
              </a:rPr>
              <a:t>ntermediate care facilities for individuals with intellectual disabilities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S</a:t>
            </a:r>
            <a:r>
              <a:rPr lang="en-US" sz="1600" dirty="0">
                <a:effectLst/>
                <a:latin typeface="Helvetica Neue"/>
                <a:ea typeface="Calibri"/>
                <a:cs typeface="Times New Roman"/>
              </a:rPr>
              <a:t>ervices in an institution for mental disease</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Cl</a:t>
            </a:r>
            <a:r>
              <a:rPr lang="en-US" sz="1600" dirty="0">
                <a:effectLst/>
                <a:latin typeface="Helvetica Neue"/>
                <a:ea typeface="Calibri"/>
                <a:cs typeface="Times New Roman"/>
              </a:rPr>
              <a:t>inic services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O</a:t>
            </a:r>
            <a:r>
              <a:rPr lang="en-US" sz="1600" dirty="0">
                <a:effectLst/>
                <a:latin typeface="Helvetica Neue"/>
                <a:ea typeface="Calibri"/>
                <a:cs typeface="Times New Roman"/>
              </a:rPr>
              <a:t>ccupational therapy</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P</a:t>
            </a:r>
            <a:r>
              <a:rPr lang="en-US" sz="1600" dirty="0">
                <a:effectLst/>
                <a:latin typeface="Helvetica Neue"/>
                <a:ea typeface="Calibri"/>
                <a:cs typeface="Times New Roman"/>
              </a:rPr>
              <a:t>hysical therapy</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S</a:t>
            </a:r>
            <a:r>
              <a:rPr lang="en-US" sz="1600" dirty="0">
                <a:effectLst/>
                <a:latin typeface="Helvetica Neue"/>
                <a:ea typeface="Calibri"/>
                <a:cs typeface="Times New Roman"/>
              </a:rPr>
              <a:t>peech, hearing, and language disorder services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T</a:t>
            </a:r>
            <a:r>
              <a:rPr lang="en-US" sz="1600" dirty="0">
                <a:effectLst/>
                <a:latin typeface="Helvetica Neue"/>
                <a:ea typeface="Calibri"/>
                <a:cs typeface="Times New Roman"/>
              </a:rPr>
              <a:t>argeted case management</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P</a:t>
            </a:r>
            <a:r>
              <a:rPr lang="en-US" sz="1600" dirty="0">
                <a:effectLst/>
                <a:latin typeface="Helvetica Neue"/>
                <a:ea typeface="Calibri"/>
                <a:cs typeface="Times New Roman"/>
              </a:rPr>
              <a:t>rosthetic devices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H</a:t>
            </a:r>
            <a:r>
              <a:rPr lang="en-US" sz="1600" dirty="0">
                <a:effectLst/>
                <a:latin typeface="Helvetica Neue"/>
                <a:ea typeface="Calibri"/>
                <a:cs typeface="Times New Roman"/>
              </a:rPr>
              <a:t>ospice services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E</a:t>
            </a:r>
            <a:r>
              <a:rPr lang="en-US" sz="1600" dirty="0">
                <a:effectLst/>
                <a:latin typeface="Helvetica Neue"/>
                <a:ea typeface="Calibri"/>
                <a:cs typeface="Times New Roman"/>
              </a:rPr>
              <a:t>yeglasses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D</a:t>
            </a:r>
            <a:r>
              <a:rPr lang="en-US" sz="1600" dirty="0">
                <a:effectLst/>
                <a:latin typeface="Helvetica Neue"/>
                <a:ea typeface="Calibri"/>
                <a:cs typeface="Times New Roman"/>
              </a:rPr>
              <a:t>entures</a:t>
            </a:r>
            <a:r>
              <a:rPr lang="en-US" sz="1600" dirty="0">
                <a:latin typeface="Helvetica Neue"/>
                <a:ea typeface="Calibri"/>
                <a:cs typeface="Times New Roman"/>
              </a:rPr>
              <a:t> </a:t>
            </a:r>
            <a:endParaRPr lang="en-US" sz="1600" dirty="0">
              <a:effectLst/>
              <a:latin typeface="Helvetica Neue"/>
              <a:ea typeface="Calibri"/>
              <a:cs typeface="Times New Roman" panose="02020603050405020304" pitchFamily="18" charset="0"/>
            </a:endParaRPr>
          </a:p>
          <a:p>
            <a:pPr marL="342900" indent="-342900">
              <a:lnSpc>
                <a:spcPct val="100000"/>
              </a:lnSpc>
              <a:spcBef>
                <a:spcPts val="0"/>
              </a:spcBef>
              <a:spcAft>
                <a:spcPts val="300"/>
              </a:spcAft>
              <a:buFont typeface="+mj-lt"/>
              <a:buAutoNum type="arabicPeriod" startAt="13"/>
            </a:pPr>
            <a:r>
              <a:rPr lang="en-US" sz="1600" dirty="0">
                <a:latin typeface="Helvetica Neue"/>
                <a:ea typeface="Calibri"/>
                <a:cs typeface="Times New Roman"/>
              </a:rPr>
              <a:t>O</a:t>
            </a:r>
            <a:r>
              <a:rPr lang="en-US" sz="1600" dirty="0">
                <a:effectLst/>
                <a:latin typeface="Helvetica Neue"/>
                <a:ea typeface="Calibri"/>
                <a:cs typeface="Times New Roman"/>
              </a:rPr>
              <a:t>ther diagnostic, screening, preventive, and rehabilitative services</a:t>
            </a:r>
          </a:p>
        </p:txBody>
      </p:sp>
      <p:sp>
        <p:nvSpPr>
          <p:cNvPr id="7" name="Rectangle 6">
            <a:extLst>
              <a:ext uri="{FF2B5EF4-FFF2-40B4-BE49-F238E27FC236}">
                <a16:creationId xmlns:a16="http://schemas.microsoft.com/office/drawing/2014/main" id="{8A7A59ED-125E-254E-8A70-ECEE8FEB84E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ndParaRPr>
          </a:p>
        </p:txBody>
      </p:sp>
      <p:sp>
        <p:nvSpPr>
          <p:cNvPr id="9" name="TextBox 8">
            <a:extLst>
              <a:ext uri="{FF2B5EF4-FFF2-40B4-BE49-F238E27FC236}">
                <a16:creationId xmlns:a16="http://schemas.microsoft.com/office/drawing/2014/main" id="{EC4550D3-A650-DE89-DE90-060CB24C77FD}"/>
              </a:ext>
            </a:extLst>
          </p:cNvPr>
          <p:cNvSpPr txBox="1"/>
          <p:nvPr/>
        </p:nvSpPr>
        <p:spPr>
          <a:xfrm>
            <a:off x="685800" y="6116811"/>
            <a:ext cx="4351999"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3"/>
              </a:rPr>
              <a:t>https://www.macpac.gov/subtopic/mandatory-and-optional-benefits/</a:t>
            </a:r>
            <a:r>
              <a:rPr lang="en-US" dirty="0"/>
              <a:t>.  </a:t>
            </a:r>
          </a:p>
        </p:txBody>
      </p:sp>
    </p:spTree>
    <p:extLst>
      <p:ext uri="{BB962C8B-B14F-4D97-AF65-F5344CB8AC3E}">
        <p14:creationId xmlns:p14="http://schemas.microsoft.com/office/powerpoint/2010/main" val="21613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968-4813-634F-9AAE-F9B180C9E7C0}"/>
              </a:ext>
            </a:extLst>
          </p:cNvPr>
          <p:cNvSpPr>
            <a:spLocks noGrp="1"/>
          </p:cNvSpPr>
          <p:nvPr>
            <p:ph type="title"/>
          </p:nvPr>
        </p:nvSpPr>
        <p:spPr/>
        <p:txBody>
          <a:bodyPr>
            <a:normAutofit/>
          </a:bodyPr>
          <a:lstStyle/>
          <a:p>
            <a:r>
              <a:rPr lang="en-US" dirty="0">
                <a:latin typeface="Helvetica Neue"/>
              </a:rPr>
              <a:t>Definition of primary care</a:t>
            </a:r>
          </a:p>
        </p:txBody>
      </p:sp>
      <p:sp>
        <p:nvSpPr>
          <p:cNvPr id="5" name="Text Placeholder 4">
            <a:extLst>
              <a:ext uri="{FF2B5EF4-FFF2-40B4-BE49-F238E27FC236}">
                <a16:creationId xmlns:a16="http://schemas.microsoft.com/office/drawing/2014/main" id="{EB234EAB-C104-0D27-7D5E-73B835D777D6}"/>
              </a:ext>
            </a:extLst>
          </p:cNvPr>
          <p:cNvSpPr>
            <a:spLocks noGrp="1"/>
          </p:cNvSpPr>
          <p:nvPr>
            <p:ph idx="1"/>
          </p:nvPr>
        </p:nvSpPr>
        <p:spPr>
          <a:xfrm>
            <a:off x="838199" y="1825625"/>
            <a:ext cx="7401643" cy="4351338"/>
          </a:xfrm>
        </p:spPr>
        <p:txBody>
          <a:bodyPr/>
          <a:lstStyle/>
          <a:p>
            <a:pPr marL="0" indent="0">
              <a:lnSpc>
                <a:spcPct val="100000"/>
              </a:lnSpc>
              <a:spcAft>
                <a:spcPts val="1200"/>
              </a:spcAft>
              <a:buNone/>
            </a:pPr>
            <a:r>
              <a:rPr lang="en-US" dirty="0"/>
              <a:t>What is Primary Care? </a:t>
            </a:r>
          </a:p>
          <a:p>
            <a:pPr marL="0" indent="0">
              <a:lnSpc>
                <a:spcPct val="100000"/>
              </a:lnSpc>
              <a:buNone/>
            </a:pPr>
            <a:r>
              <a:rPr lang="en-US" sz="2000" dirty="0"/>
              <a:t>Primary care is the provision of integrated, equitable, and accessible health care services by clinicians who are accountable for addressing a large majority of personal health care needs, developing a sustained partnership with patients, and practicing in the context of family and community. Integrated care encompasses the provision of comprehensive, coordinated, and continuous services that provide a seamless process of care. ~ Primary Care Payment Reform Collaborative</a:t>
            </a:r>
          </a:p>
        </p:txBody>
      </p:sp>
      <p:sp>
        <p:nvSpPr>
          <p:cNvPr id="7" name="Rectangle 6">
            <a:extLst>
              <a:ext uri="{FF2B5EF4-FFF2-40B4-BE49-F238E27FC236}">
                <a16:creationId xmlns:a16="http://schemas.microsoft.com/office/drawing/2014/main" id="{9EB7D244-C930-254C-A48B-A238F89E393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ndParaRPr>
          </a:p>
        </p:txBody>
      </p:sp>
      <p:sp>
        <p:nvSpPr>
          <p:cNvPr id="3" name="Content Placeholder 2">
            <a:extLst>
              <a:ext uri="{FF2B5EF4-FFF2-40B4-BE49-F238E27FC236}">
                <a16:creationId xmlns:a16="http://schemas.microsoft.com/office/drawing/2014/main" id="{521731AC-DE77-17A6-F153-D0C4461A5CB6}"/>
              </a:ext>
            </a:extLst>
          </p:cNvPr>
          <p:cNvSpPr>
            <a:spLocks noGrp="1"/>
          </p:cNvSpPr>
          <p:nvPr/>
        </p:nvSpPr>
        <p:spPr>
          <a:xfrm>
            <a:off x="626167" y="1825625"/>
            <a:ext cx="10903223" cy="41179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p:txBody>
      </p:sp>
      <p:sp>
        <p:nvSpPr>
          <p:cNvPr id="11" name="TextBox 10">
            <a:extLst>
              <a:ext uri="{FF2B5EF4-FFF2-40B4-BE49-F238E27FC236}">
                <a16:creationId xmlns:a16="http://schemas.microsoft.com/office/drawing/2014/main" id="{C27A8F0B-79B7-5A7F-0996-D0DF54E0241E}"/>
              </a:ext>
            </a:extLst>
          </p:cNvPr>
          <p:cNvSpPr txBox="1"/>
          <p:nvPr/>
        </p:nvSpPr>
        <p:spPr>
          <a:xfrm>
            <a:off x="718476" y="6065679"/>
            <a:ext cx="596892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i="1">
                <a:latin typeface="Helvetica Neue"/>
              </a:defRPr>
            </a:lvl1pPr>
          </a:lstStyle>
          <a:p>
            <a:r>
              <a:rPr lang="en-US" dirty="0">
                <a:hlinkClick r:id="rId3"/>
              </a:rPr>
              <a:t>Colorado's Primary Care Payment Reform Collaborative Recommendations</a:t>
            </a:r>
            <a:r>
              <a:rPr lang="en-US" dirty="0"/>
              <a:t>, First Annual Report.</a:t>
            </a:r>
          </a:p>
        </p:txBody>
      </p:sp>
      <p:pic>
        <p:nvPicPr>
          <p:cNvPr id="10" name="Picture 9">
            <a:extLst>
              <a:ext uri="{FF2B5EF4-FFF2-40B4-BE49-F238E27FC236}">
                <a16:creationId xmlns:a16="http://schemas.microsoft.com/office/drawing/2014/main" id="{EF42B0A5-F68E-4AEF-96F7-1591A33FA69C}"/>
              </a:ext>
            </a:extLst>
          </p:cNvPr>
          <p:cNvPicPr>
            <a:picLocks noChangeAspect="1"/>
          </p:cNvPicPr>
          <p:nvPr/>
        </p:nvPicPr>
        <p:blipFill>
          <a:blip r:embed="rId4"/>
          <a:stretch>
            <a:fillRect/>
          </a:stretch>
        </p:blipFill>
        <p:spPr>
          <a:xfrm>
            <a:off x="8563607" y="95676"/>
            <a:ext cx="3177815" cy="6081287"/>
          </a:xfrm>
          <a:prstGeom prst="rect">
            <a:avLst/>
          </a:prstGeom>
        </p:spPr>
      </p:pic>
    </p:spTree>
    <p:extLst>
      <p:ext uri="{BB962C8B-B14F-4D97-AF65-F5344CB8AC3E}">
        <p14:creationId xmlns:p14="http://schemas.microsoft.com/office/powerpoint/2010/main" val="185178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758A-7DF8-ABFF-867E-1F8056DCE093}"/>
              </a:ext>
            </a:extLst>
          </p:cNvPr>
          <p:cNvSpPr>
            <a:spLocks noGrp="1"/>
          </p:cNvSpPr>
          <p:nvPr>
            <p:ph type="title"/>
          </p:nvPr>
        </p:nvSpPr>
        <p:spPr/>
        <p:txBody>
          <a:bodyPr/>
          <a:lstStyle/>
          <a:p>
            <a:r>
              <a:rPr lang="en-US" dirty="0"/>
              <a:t>The ecology of medical care</a:t>
            </a:r>
          </a:p>
        </p:txBody>
      </p:sp>
      <p:sp>
        <p:nvSpPr>
          <p:cNvPr id="3" name="Text Placeholder 2">
            <a:extLst>
              <a:ext uri="{FF2B5EF4-FFF2-40B4-BE49-F238E27FC236}">
                <a16:creationId xmlns:a16="http://schemas.microsoft.com/office/drawing/2014/main" id="{FE7FB486-B3EC-76F9-DCD8-B70F517EAFCB}"/>
              </a:ext>
            </a:extLst>
          </p:cNvPr>
          <p:cNvSpPr>
            <a:spLocks noGrp="1"/>
          </p:cNvSpPr>
          <p:nvPr>
            <p:ph idx="1"/>
          </p:nvPr>
        </p:nvSpPr>
        <p:spPr>
          <a:xfrm>
            <a:off x="838200" y="1825625"/>
            <a:ext cx="3452310" cy="4351338"/>
          </a:xfrm>
        </p:spPr>
        <p:txBody>
          <a:bodyPr/>
          <a:lstStyle/>
          <a:p>
            <a:pPr marL="0" indent="0">
              <a:lnSpc>
                <a:spcPct val="100000"/>
              </a:lnSpc>
              <a:spcBef>
                <a:spcPts val="0"/>
              </a:spcBef>
              <a:spcAft>
                <a:spcPts val="1200"/>
              </a:spcAft>
              <a:buNone/>
            </a:pPr>
            <a:r>
              <a:rPr lang="en-US" sz="2400" dirty="0"/>
              <a:t>Shows the proportion of Americans who seek various types of health care services in an average month.​</a:t>
            </a:r>
          </a:p>
          <a:p>
            <a:pPr marL="0" indent="0">
              <a:lnSpc>
                <a:spcPct val="100000"/>
              </a:lnSpc>
              <a:spcBef>
                <a:spcPts val="0"/>
              </a:spcBef>
              <a:spcAft>
                <a:spcPts val="1200"/>
              </a:spcAft>
              <a:buNone/>
            </a:pPr>
            <a:r>
              <a:rPr lang="en-US" sz="2400" dirty="0"/>
              <a:t>Primary care remains the largest platform of health care delivery in the U.S. </a:t>
            </a:r>
          </a:p>
        </p:txBody>
      </p:sp>
      <p:pic>
        <p:nvPicPr>
          <p:cNvPr id="5" name="Picture 4" descr="A diagram of a graph&#10;&#10;Description automatically generated with medium confidence">
            <a:extLst>
              <a:ext uri="{FF2B5EF4-FFF2-40B4-BE49-F238E27FC236}">
                <a16:creationId xmlns:a16="http://schemas.microsoft.com/office/drawing/2014/main" id="{B5525543-AF1A-4030-6305-DC69FC24685E}"/>
              </a:ext>
            </a:extLst>
          </p:cNvPr>
          <p:cNvPicPr>
            <a:picLocks noChangeAspect="1"/>
          </p:cNvPicPr>
          <p:nvPr/>
        </p:nvPicPr>
        <p:blipFill>
          <a:blip r:embed="rId3"/>
          <a:stretch>
            <a:fillRect/>
          </a:stretch>
        </p:blipFill>
        <p:spPr>
          <a:xfrm>
            <a:off x="4500320" y="1708363"/>
            <a:ext cx="7492188" cy="3804627"/>
          </a:xfrm>
          <a:prstGeom prst="rect">
            <a:avLst/>
          </a:prstGeom>
        </p:spPr>
      </p:pic>
      <p:sp>
        <p:nvSpPr>
          <p:cNvPr id="6" name="TextBox 5">
            <a:extLst>
              <a:ext uri="{FF2B5EF4-FFF2-40B4-BE49-F238E27FC236}">
                <a16:creationId xmlns:a16="http://schemas.microsoft.com/office/drawing/2014/main" id="{8358E5AA-9F38-A137-976B-1FCDB9B6F9F3}"/>
              </a:ext>
            </a:extLst>
          </p:cNvPr>
          <p:cNvSpPr txBox="1"/>
          <p:nvPr/>
        </p:nvSpPr>
        <p:spPr>
          <a:xfrm>
            <a:off x="735418" y="5789329"/>
            <a:ext cx="1101530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i="1">
                <a:latin typeface="Helvetica Neue"/>
              </a:defRPr>
            </a:lvl1pPr>
          </a:lstStyle>
          <a:p>
            <a:r>
              <a:rPr lang="en-US" dirty="0">
                <a:latin typeface="+mn-lt"/>
              </a:rPr>
              <a:t>The ecology of medical care revisited. Note: All numbers refer to discrete individual persons and whether or not they received care in each setting in a typical month. From: Green LA, Fryer GE Jr, Yawn BP, Lanier D, </a:t>
            </a:r>
            <a:r>
              <a:rPr lang="en-US" dirty="0" err="1">
                <a:latin typeface="+mn-lt"/>
              </a:rPr>
              <a:t>Dovey</a:t>
            </a:r>
            <a:r>
              <a:rPr lang="en-US" dirty="0">
                <a:latin typeface="+mn-lt"/>
              </a:rPr>
              <a:t> SM. The ecology of medical care revisited. N </a:t>
            </a:r>
            <a:r>
              <a:rPr lang="en-US" dirty="0" err="1">
                <a:latin typeface="+mn-lt"/>
              </a:rPr>
              <a:t>Engl</a:t>
            </a:r>
            <a:r>
              <a:rPr lang="en-US" dirty="0">
                <a:latin typeface="+mn-lt"/>
              </a:rPr>
              <a:t> J Med. 2001;344:2021–2025.10 Reprinted with permission from the Massachusetts Medical Society. Copyright© 2001 Massachusetts Medical Society. All rights reserved.</a:t>
            </a:r>
          </a:p>
        </p:txBody>
      </p:sp>
    </p:spTree>
    <p:extLst>
      <p:ext uri="{BB962C8B-B14F-4D97-AF65-F5344CB8AC3E}">
        <p14:creationId xmlns:p14="http://schemas.microsoft.com/office/powerpoint/2010/main" val="958983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757F-2515-4400-EE12-84E77228E777}"/>
              </a:ext>
            </a:extLst>
          </p:cNvPr>
          <p:cNvSpPr>
            <a:spLocks noGrp="1"/>
          </p:cNvSpPr>
          <p:nvPr>
            <p:ph type="title"/>
          </p:nvPr>
        </p:nvSpPr>
        <p:spPr>
          <a:xfrm>
            <a:off x="565244" y="825888"/>
            <a:ext cx="5530755" cy="2123658"/>
          </a:xfrm>
        </p:spPr>
        <p:txBody>
          <a:bodyPr wrap="square" anchor="ctr">
            <a:spAutoFit/>
          </a:bodyPr>
          <a:lstStyle/>
          <a:p>
            <a:pPr>
              <a:lnSpc>
                <a:spcPct val="100000"/>
              </a:lnSpc>
            </a:pPr>
            <a:r>
              <a:rPr lang="en-US" dirty="0">
                <a:latin typeface="Arial"/>
                <a:cs typeface="Arial"/>
              </a:rPr>
              <a:t>Where patients and families access primary care</a:t>
            </a:r>
          </a:p>
        </p:txBody>
      </p:sp>
      <p:sp>
        <p:nvSpPr>
          <p:cNvPr id="21" name="Content Placeholder 2">
            <a:extLst>
              <a:ext uri="{FF2B5EF4-FFF2-40B4-BE49-F238E27FC236}">
                <a16:creationId xmlns:a16="http://schemas.microsoft.com/office/drawing/2014/main" id="{CEFABB07-D56F-EA74-D2BD-A603E8EC18FC}"/>
              </a:ext>
            </a:extLst>
          </p:cNvPr>
          <p:cNvSpPr>
            <a:spLocks noGrp="1"/>
          </p:cNvSpPr>
          <p:nvPr>
            <p:ph idx="1"/>
          </p:nvPr>
        </p:nvSpPr>
        <p:spPr>
          <a:xfrm>
            <a:off x="5459105" y="1924334"/>
            <a:ext cx="6290480" cy="4006158"/>
          </a:xfrm>
        </p:spPr>
        <p:txBody>
          <a:bodyPr vert="horz" lIns="91440" tIns="45720" rIns="91440" bIns="45720" rtlCol="0" anchor="ctr">
            <a:normAutofit/>
          </a:bodyPr>
          <a:lstStyle/>
          <a:p>
            <a:pPr>
              <a:buFont typeface="Arial" panose="020B0604020202020204" pitchFamily="34" charset="0"/>
              <a:buChar char="•"/>
            </a:pPr>
            <a:r>
              <a:rPr lang="en-US" sz="2000" dirty="0">
                <a:latin typeface="Helvetica Neue"/>
              </a:rPr>
              <a:t>Federally qualified health centers and/or look-alikes</a:t>
            </a:r>
          </a:p>
          <a:p>
            <a:pPr>
              <a:buFont typeface="Arial" panose="020B0604020202020204" pitchFamily="34" charset="0"/>
              <a:buChar char="•"/>
            </a:pPr>
            <a:r>
              <a:rPr lang="en-US" sz="2000" dirty="0">
                <a:latin typeface="Helvetica Neue"/>
              </a:rPr>
              <a:t>Rural health clinics</a:t>
            </a:r>
          </a:p>
          <a:p>
            <a:pPr>
              <a:buFont typeface="Arial" panose="020B0604020202020204" pitchFamily="34" charset="0"/>
              <a:buChar char="•"/>
            </a:pPr>
            <a:r>
              <a:rPr lang="en-US" sz="2000" dirty="0">
                <a:latin typeface="Helvetica Neue"/>
              </a:rPr>
              <a:t>Solo and small group practices</a:t>
            </a:r>
          </a:p>
          <a:p>
            <a:pPr>
              <a:buFont typeface="Arial" panose="020B0604020202020204" pitchFamily="34" charset="0"/>
              <a:buChar char="•"/>
            </a:pPr>
            <a:r>
              <a:rPr lang="en-US" sz="2000" dirty="0">
                <a:latin typeface="Helvetica Neue"/>
              </a:rPr>
              <a:t>Large group, multi-specialty practices</a:t>
            </a:r>
          </a:p>
          <a:p>
            <a:pPr>
              <a:buFont typeface="Arial" panose="020B0604020202020204" pitchFamily="34" charset="0"/>
              <a:buChar char="•"/>
            </a:pPr>
            <a:r>
              <a:rPr lang="en-US" sz="2000" dirty="0">
                <a:latin typeface="Helvetica Neue"/>
              </a:rPr>
              <a:t>Hospital- or health system-owned practices</a:t>
            </a:r>
          </a:p>
          <a:p>
            <a:pPr>
              <a:buFont typeface="Arial" panose="020B0604020202020204" pitchFamily="34" charset="0"/>
              <a:buChar char="•"/>
            </a:pPr>
            <a:r>
              <a:rPr lang="en-US" sz="2000" dirty="0">
                <a:latin typeface="Helvetica Neue"/>
              </a:rPr>
              <a:t>School-based health centers</a:t>
            </a:r>
          </a:p>
          <a:p>
            <a:pPr>
              <a:buFont typeface="Arial" panose="020B0604020202020204" pitchFamily="34" charset="0"/>
              <a:buChar char="•"/>
            </a:pPr>
            <a:r>
              <a:rPr lang="en-US" sz="2000" dirty="0">
                <a:latin typeface="Helvetica Neue"/>
              </a:rPr>
              <a:t>Integrated health care delivery system clinics</a:t>
            </a:r>
          </a:p>
          <a:p>
            <a:pPr>
              <a:buFont typeface="Arial" panose="020B0604020202020204" pitchFamily="34" charset="0"/>
              <a:buChar char="•"/>
            </a:pPr>
            <a:r>
              <a:rPr lang="en-US" sz="2000" dirty="0">
                <a:latin typeface="Helvetica Neue"/>
              </a:rPr>
              <a:t>Direct primary care</a:t>
            </a:r>
          </a:p>
          <a:p>
            <a:pPr>
              <a:buFont typeface="Arial" panose="020B0604020202020204" pitchFamily="34" charset="0"/>
              <a:buChar char="•"/>
            </a:pPr>
            <a:r>
              <a:rPr lang="en-US" sz="2000" dirty="0">
                <a:latin typeface="Helvetica Neue"/>
              </a:rPr>
              <a:t>Venture-backed primary care clinics</a:t>
            </a:r>
            <a:endParaRPr lang="en-US"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4209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C0B1-29D6-8028-7776-89802E206659}"/>
              </a:ext>
            </a:extLst>
          </p:cNvPr>
          <p:cNvSpPr>
            <a:spLocks noGrp="1"/>
          </p:cNvSpPr>
          <p:nvPr>
            <p:ph type="title"/>
          </p:nvPr>
        </p:nvSpPr>
        <p:spPr/>
        <p:txBody>
          <a:bodyPr anchor="ctr">
            <a:normAutofit/>
          </a:bodyPr>
          <a:lstStyle/>
          <a:p>
            <a:r>
              <a:rPr lang="en-US"/>
              <a:t>Benefits of primary care</a:t>
            </a:r>
          </a:p>
        </p:txBody>
      </p:sp>
      <p:sp>
        <p:nvSpPr>
          <p:cNvPr id="8" name="Content Placeholder 3">
            <a:extLst>
              <a:ext uri="{FF2B5EF4-FFF2-40B4-BE49-F238E27FC236}">
                <a16:creationId xmlns:a16="http://schemas.microsoft.com/office/drawing/2014/main" id="{3C178CFA-B448-D2E6-9970-0BA51C90038E}"/>
              </a:ext>
            </a:extLst>
          </p:cNvPr>
          <p:cNvSpPr>
            <a:spLocks noGrp="1"/>
          </p:cNvSpPr>
          <p:nvPr>
            <p:ph sz="half" idx="1"/>
          </p:nvPr>
        </p:nvSpPr>
        <p:spPr/>
        <p:txBody>
          <a:bodyPr vert="horz" lIns="91440" tIns="45720" rIns="91440" bIns="45720" rtlCol="0" anchor="t">
            <a:normAutofit/>
          </a:body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prstClr val="black"/>
                </a:solidFill>
                <a:effectLst/>
                <a:uLnTx/>
                <a:uFillTx/>
                <a:latin typeface="Helvetica Neue"/>
                <a:ea typeface="+mn-ea"/>
                <a:cs typeface="+mn-cs"/>
              </a:rPr>
              <a:t>“There is lots of evidence that a good relationship with a freely chosen primary care doctor, preferably over several years, is associated with better care, more appropriate care, better health, and much lower health costs.” </a:t>
            </a:r>
            <a:endPar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prstClr val="black"/>
                </a:solidFill>
                <a:effectLst/>
                <a:uLnTx/>
                <a:uFillTx/>
                <a:latin typeface="Helvetica Neue"/>
                <a:ea typeface="+mn-ea"/>
                <a:cs typeface="+mn-cs"/>
              </a:rPr>
              <a:t>~ Dr. Barbara Starfield</a:t>
            </a:r>
            <a:endPar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3E143409-1425-060E-8833-8F5A7CC55673}"/>
              </a:ext>
            </a:extLst>
          </p:cNvPr>
          <p:cNvSpPr>
            <a:spLocks noGrp="1"/>
          </p:cNvSpPr>
          <p:nvPr>
            <p:ph sz="half" idx="2"/>
          </p:nvPr>
        </p:nvSpPr>
        <p:spPr/>
        <p:txBody>
          <a:bodyPr vert="horz" lIns="91440" tIns="45720" rIns="91440" bIns="45720" rtlCol="0" anchor="t">
            <a:noAutofit/>
          </a:body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2200" b="0" i="0" u="none" strike="noStrike" kern="1200" cap="none" spc="0" normalizeH="0" baseline="0" noProof="0" dirty="0">
                <a:ln>
                  <a:noFill/>
                </a:ln>
                <a:solidFill>
                  <a:prstClr val="black"/>
                </a:solidFill>
                <a:effectLst/>
                <a:uLnTx/>
                <a:uFillTx/>
                <a:latin typeface="Helvetica Neue"/>
                <a:ea typeface="+mn-ea"/>
                <a:cs typeface="+mn-cs"/>
              </a:rPr>
              <a:t>Dr. </a:t>
            </a:r>
            <a:r>
              <a:rPr kumimoji="0" lang="en-US" sz="2200" b="0" i="0" u="none" strike="noStrike" kern="1200" cap="none" spc="0" normalizeH="0" baseline="0" noProof="0" dirty="0" err="1">
                <a:ln>
                  <a:noFill/>
                </a:ln>
                <a:solidFill>
                  <a:prstClr val="black"/>
                </a:solidFill>
                <a:effectLst/>
                <a:uLnTx/>
                <a:uFillTx/>
                <a:latin typeface="Helvetica Neue"/>
                <a:ea typeface="+mn-ea"/>
                <a:cs typeface="+mn-cs"/>
              </a:rPr>
              <a:t>Starfield's</a:t>
            </a:r>
            <a:r>
              <a:rPr kumimoji="0" lang="en-US" sz="2200" b="0" i="0" u="none" strike="noStrike" kern="1200" cap="none" spc="0" normalizeH="0" baseline="0" noProof="0" dirty="0">
                <a:ln>
                  <a:noFill/>
                </a:ln>
                <a:solidFill>
                  <a:prstClr val="black"/>
                </a:solidFill>
                <a:effectLst/>
                <a:uLnTx/>
                <a:uFillTx/>
                <a:latin typeface="Helvetica Neue"/>
                <a:ea typeface="+mn-ea"/>
                <a:cs typeface="+mn-cs"/>
              </a:rPr>
              <a:t> findings have been confirmed multiple times over the years:</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rPr>
              <a:t>As the percent spend for primary care increases, emergency department use, total hospitalizations, and ambulatory care-sensitive hospitalizations decrease.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hlinkClick r:id="rId3"/>
              </a:rPr>
              <a:t>Investing in Primary Care: A State-Level Analysis</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rPr>
              <a:t>)</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rPr>
              <a:t>Across 13 industrialized countries, stronger primary care infrastructure was associated with lower total health care costs and lower per capita health expenditures.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hlinkClick r:id="rId4"/>
              </a:rPr>
              <a:t>Primary Care in High-Income Countries: How the United States Compares</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rPr>
              <a:t>)</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rPr>
              <a:t>Greater supply of primary care physicians (per 10,000 people) is associated with lower rates of all-cause mortality, low birth weight, infant mortality, poor self-reported health, and improved life expectancy.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hlinkClick r:id="rId5"/>
              </a:rPr>
              <a:t>The Impact of Primary Care: A Focused Review</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a:rPr>
              <a:t>)</a:t>
            </a:r>
            <a:endParaRPr kumimoji="0" lang="en-US" sz="1400" b="0" i="0" u="none" strike="noStrike" kern="1200" cap="none" spc="0" normalizeH="0" baseline="0" noProof="0" dirty="0">
              <a:ln>
                <a:noFill/>
              </a:ln>
              <a:solidFill>
                <a:prstClr val="black"/>
              </a:solidFill>
              <a:effectLst/>
              <a:uLnTx/>
              <a:uFillTx/>
              <a:latin typeface="Helvetica Neue"/>
              <a:ea typeface="+mn-ea"/>
              <a:cs typeface="Calibri"/>
            </a:endParaRPr>
          </a:p>
          <a:p>
            <a:pPr marL="0" indent="0" algn="ctr">
              <a:buNone/>
            </a:pPr>
            <a:endParaRPr lang="en-US" sz="2600" dirty="0"/>
          </a:p>
        </p:txBody>
      </p:sp>
      <p:sp>
        <p:nvSpPr>
          <p:cNvPr id="15" name="TextBox 14">
            <a:extLst>
              <a:ext uri="{FF2B5EF4-FFF2-40B4-BE49-F238E27FC236}">
                <a16:creationId xmlns:a16="http://schemas.microsoft.com/office/drawing/2014/main" id="{DAF316AD-C870-BCF1-889D-742402878F5B}"/>
              </a:ext>
            </a:extLst>
          </p:cNvPr>
          <p:cNvSpPr txBox="1"/>
          <p:nvPr/>
        </p:nvSpPr>
        <p:spPr>
          <a:xfrm>
            <a:off x="838200" y="6113257"/>
            <a:ext cx="59384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i="1">
                <a:latin typeface="Helvetica Neue"/>
              </a:defRPr>
            </a:lvl1pPr>
          </a:lstStyle>
          <a:p>
            <a:r>
              <a:rPr lang="en-US" dirty="0">
                <a:hlinkClick r:id="rId6"/>
              </a:rPr>
              <a:t>Barbara Starfield</a:t>
            </a:r>
            <a:r>
              <a:rPr lang="en-US" dirty="0"/>
              <a:t>, The Lancet.</a:t>
            </a:r>
          </a:p>
        </p:txBody>
      </p:sp>
    </p:spTree>
    <p:extLst>
      <p:ext uri="{BB962C8B-B14F-4D97-AF65-F5344CB8AC3E}">
        <p14:creationId xmlns:p14="http://schemas.microsoft.com/office/powerpoint/2010/main" val="209775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9D0-4527-A829-F53F-9FDFEC4A3CB0}"/>
              </a:ext>
            </a:extLst>
          </p:cNvPr>
          <p:cNvSpPr>
            <a:spLocks noGrp="1"/>
          </p:cNvSpPr>
          <p:nvPr>
            <p:ph type="title"/>
          </p:nvPr>
        </p:nvSpPr>
        <p:spPr>
          <a:xfrm>
            <a:off x="838199" y="365125"/>
            <a:ext cx="11130887" cy="1325563"/>
          </a:xfrm>
        </p:spPr>
        <p:txBody>
          <a:bodyPr>
            <a:noAutofit/>
          </a:bodyPr>
          <a:lstStyle/>
          <a:p>
            <a:r>
              <a:rPr lang="en-US" sz="3600" dirty="0">
                <a:latin typeface="Helvetica Neue"/>
              </a:rPr>
              <a:t>Primary care is challenged: system, provider POV</a:t>
            </a:r>
            <a:endParaRPr lang="en-US" sz="3600" dirty="0"/>
          </a:p>
        </p:txBody>
      </p:sp>
      <p:sp>
        <p:nvSpPr>
          <p:cNvPr id="3" name="Content Placeholder 2">
            <a:extLst>
              <a:ext uri="{FF2B5EF4-FFF2-40B4-BE49-F238E27FC236}">
                <a16:creationId xmlns:a16="http://schemas.microsoft.com/office/drawing/2014/main" id="{DBDBAE38-B84D-D735-A0EB-801D907B11FD}"/>
              </a:ext>
            </a:extLst>
          </p:cNvPr>
          <p:cNvSpPr>
            <a:spLocks noGrp="1"/>
          </p:cNvSpPr>
          <p:nvPr>
            <p:ph idx="1"/>
          </p:nvPr>
        </p:nvSpPr>
        <p:spPr>
          <a:xfrm>
            <a:off x="838200" y="1825625"/>
            <a:ext cx="10926170" cy="4351338"/>
          </a:xfrm>
        </p:spPr>
        <p:txBody>
          <a:bodyPr vert="horz" lIns="91440" tIns="45720" rIns="91440" bIns="45720" rtlCol="0" anchor="t">
            <a:noAutofit/>
          </a:bodyPr>
          <a:lstStyle/>
          <a:p>
            <a:pPr marL="0" indent="0">
              <a:lnSpc>
                <a:spcPct val="100000"/>
              </a:lnSpc>
              <a:spcBef>
                <a:spcPts val="600"/>
              </a:spcBef>
              <a:buNone/>
            </a:pPr>
            <a:r>
              <a:rPr lang="en-US" sz="2000" dirty="0"/>
              <a:t>Primary care infrastructure isn't well financed</a:t>
            </a:r>
          </a:p>
          <a:p>
            <a:pPr marL="341313" indent="-177800">
              <a:lnSpc>
                <a:spcPct val="100000"/>
              </a:lnSpc>
              <a:spcBef>
                <a:spcPts val="600"/>
              </a:spcBef>
              <a:buFont typeface="Arial,Sans-Serif" panose="020B0604020202020204" pitchFamily="34" charset="0"/>
              <a:buChar char="•"/>
            </a:pPr>
            <a:r>
              <a:rPr lang="en-US" sz="1600" dirty="0">
                <a:latin typeface="Arial"/>
                <a:cs typeface="Arial"/>
              </a:rPr>
              <a:t>Reimbursement to the primary care clinic for services rendered during visits is often inadequate to support the team</a:t>
            </a:r>
          </a:p>
          <a:p>
            <a:pPr marL="341313" indent="-177800">
              <a:lnSpc>
                <a:spcPct val="100000"/>
              </a:lnSpc>
              <a:spcBef>
                <a:spcPts val="0"/>
              </a:spcBef>
              <a:buFont typeface="Arial,Sans-Serif" panose="020B0604020202020204" pitchFamily="34" charset="0"/>
              <a:buChar char="•"/>
            </a:pPr>
            <a:r>
              <a:rPr lang="en-US" sz="1600" dirty="0">
                <a:latin typeface="Arial"/>
                <a:cs typeface="Arial"/>
              </a:rPr>
              <a:t>Services outside of the standard visit with a clinician are not well compensated or accounted for in payments, e.g., care coordination, patient education, behavioral health integration, responding to messages in the patient portal</a:t>
            </a:r>
          </a:p>
          <a:p>
            <a:pPr marL="0" indent="0">
              <a:lnSpc>
                <a:spcPct val="100000"/>
              </a:lnSpc>
              <a:spcBef>
                <a:spcPts val="600"/>
              </a:spcBef>
              <a:buNone/>
            </a:pPr>
            <a:r>
              <a:rPr lang="en-US" sz="2000" dirty="0">
                <a:latin typeface="Helvetica Neue"/>
              </a:rPr>
              <a:t>Fewer US medical graduates are choosing primary care specialties; excellent training environments are harder to find</a:t>
            </a:r>
          </a:p>
          <a:p>
            <a:pPr marL="0" indent="0">
              <a:lnSpc>
                <a:spcPct val="100000"/>
              </a:lnSpc>
              <a:spcBef>
                <a:spcPts val="600"/>
              </a:spcBef>
              <a:buNone/>
            </a:pPr>
            <a:r>
              <a:rPr lang="en-US" sz="2000" dirty="0">
                <a:latin typeface="Helvetica Neue"/>
              </a:rPr>
              <a:t>Administrative requirements continue to rise</a:t>
            </a:r>
            <a:endParaRPr lang="en-US" sz="2000" dirty="0"/>
          </a:p>
          <a:p>
            <a:pPr marL="341313" indent="-177800">
              <a:lnSpc>
                <a:spcPct val="100000"/>
              </a:lnSpc>
              <a:spcBef>
                <a:spcPts val="600"/>
              </a:spcBef>
              <a:buFont typeface="Arial,Sans-Serif" panose="020B0604020202020204" pitchFamily="34" charset="0"/>
              <a:buChar char="•"/>
            </a:pPr>
            <a:r>
              <a:rPr lang="en-US" sz="1600" dirty="0">
                <a:latin typeface="Arial"/>
                <a:cs typeface="Arial"/>
              </a:rPr>
              <a:t>Mental and behavioral health needs of patients – and co-workers – are substantial</a:t>
            </a:r>
          </a:p>
          <a:p>
            <a:pPr marL="341313" indent="-177800">
              <a:lnSpc>
                <a:spcPct val="100000"/>
              </a:lnSpc>
              <a:spcBef>
                <a:spcPts val="0"/>
              </a:spcBef>
              <a:buFont typeface="Arial,Sans-Serif" panose="020B0604020202020204" pitchFamily="34" charset="0"/>
              <a:buChar char="•"/>
            </a:pPr>
            <a:r>
              <a:rPr lang="en-US" sz="1600" dirty="0">
                <a:latin typeface="Arial"/>
                <a:cs typeface="Arial"/>
              </a:rPr>
              <a:t>Primary care teams are still catching up with the COVID-19 backlog</a:t>
            </a:r>
          </a:p>
          <a:p>
            <a:pPr marL="341313" indent="-177800">
              <a:lnSpc>
                <a:spcPct val="100000"/>
              </a:lnSpc>
              <a:spcBef>
                <a:spcPts val="0"/>
              </a:spcBef>
              <a:buFont typeface="Arial,Sans-Serif" panose="020B0604020202020204" pitchFamily="34" charset="0"/>
              <a:buChar char="•"/>
            </a:pPr>
            <a:r>
              <a:rPr lang="en-US" sz="1600" dirty="0">
                <a:latin typeface="Arial"/>
                <a:cs typeface="Arial"/>
              </a:rPr>
              <a:t>Burnout is steadily increasing</a:t>
            </a:r>
          </a:p>
          <a:p>
            <a:pPr marL="0" indent="0">
              <a:lnSpc>
                <a:spcPct val="100000"/>
              </a:lnSpc>
              <a:spcBef>
                <a:spcPts val="600"/>
              </a:spcBef>
              <a:buNone/>
            </a:pPr>
            <a:r>
              <a:rPr lang="en-US" sz="2000" dirty="0">
                <a:latin typeface="Helvetica Neue"/>
              </a:rPr>
              <a:t>Research support for primary care and how best to organize, finance, and deliver it falls short compared to disease-specific inquiries </a:t>
            </a:r>
            <a:endParaRPr lang="en-US" sz="2000" dirty="0"/>
          </a:p>
        </p:txBody>
      </p:sp>
      <p:sp>
        <p:nvSpPr>
          <p:cNvPr id="6" name="TextBox 5">
            <a:extLst>
              <a:ext uri="{FF2B5EF4-FFF2-40B4-BE49-F238E27FC236}">
                <a16:creationId xmlns:a16="http://schemas.microsoft.com/office/drawing/2014/main" id="{098B8C8A-5A4B-29B6-A328-C98B9FAAEE31}"/>
              </a:ext>
            </a:extLst>
          </p:cNvPr>
          <p:cNvSpPr txBox="1"/>
          <p:nvPr/>
        </p:nvSpPr>
        <p:spPr>
          <a:xfrm>
            <a:off x="838200" y="6053852"/>
            <a:ext cx="913831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i="1">
                <a:latin typeface="Helvetica Neue"/>
              </a:defRPr>
            </a:lvl1pPr>
          </a:lstStyle>
          <a:p>
            <a:r>
              <a:rPr lang="en-US" dirty="0">
                <a:hlinkClick r:id="rId3"/>
              </a:rPr>
              <a:t>The US Department of Health and Human Services is Taking Action to Strengthen Primary Care</a:t>
            </a:r>
            <a:r>
              <a:rPr lang="en-US" dirty="0"/>
              <a:t>, National Academy of Medicine. </a:t>
            </a:r>
          </a:p>
        </p:txBody>
      </p:sp>
    </p:spTree>
    <p:extLst>
      <p:ext uri="{BB962C8B-B14F-4D97-AF65-F5344CB8AC3E}">
        <p14:creationId xmlns:p14="http://schemas.microsoft.com/office/powerpoint/2010/main" val="229120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01355-3503-696B-24C9-E252A9FC4057}"/>
              </a:ext>
            </a:extLst>
          </p:cNvPr>
          <p:cNvSpPr>
            <a:spLocks noGrp="1"/>
          </p:cNvSpPr>
          <p:nvPr>
            <p:ph type="title"/>
          </p:nvPr>
        </p:nvSpPr>
        <p:spPr>
          <a:xfrm>
            <a:off x="838200" y="365125"/>
            <a:ext cx="11076296" cy="1325563"/>
          </a:xfrm>
        </p:spPr>
        <p:txBody>
          <a:bodyPr/>
          <a:lstStyle/>
          <a:p>
            <a:r>
              <a:rPr lang="en-US" sz="3600" dirty="0">
                <a:latin typeface="Helvetica Neue"/>
              </a:rPr>
              <a:t>Primary care is challenged: system, provider POV</a:t>
            </a:r>
            <a:endParaRPr lang="en-US" sz="3600" dirty="0"/>
          </a:p>
        </p:txBody>
      </p:sp>
      <p:sp>
        <p:nvSpPr>
          <p:cNvPr id="3" name="Content Placeholder 2">
            <a:extLst>
              <a:ext uri="{FF2B5EF4-FFF2-40B4-BE49-F238E27FC236}">
                <a16:creationId xmlns:a16="http://schemas.microsoft.com/office/drawing/2014/main" id="{DBDBAE38-B84D-D735-A0EB-801D907B11FD}"/>
              </a:ext>
            </a:extLst>
          </p:cNvPr>
          <p:cNvSpPr>
            <a:spLocks noGrp="1"/>
          </p:cNvSpPr>
          <p:nvPr>
            <p:ph idx="1"/>
          </p:nvPr>
        </p:nvSpPr>
        <p:spPr>
          <a:xfrm>
            <a:off x="838201" y="1825625"/>
            <a:ext cx="4634551" cy="4351338"/>
          </a:xfrm>
        </p:spPr>
        <p:txBody>
          <a:bodyPr vert="horz" lIns="91440" tIns="45720" rIns="91440" bIns="45720" rtlCol="0" anchor="t">
            <a:noAutofit/>
          </a:bodyPr>
          <a:lstStyle/>
          <a:p>
            <a:pPr marL="171450" marR="0" lvl="0" indent="-1714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Access to appointments – either in-person or virtual</a:t>
            </a:r>
          </a:p>
          <a:p>
            <a:pPr marL="463550" lvl="1">
              <a:lnSpc>
                <a:spcPct val="100000"/>
              </a:lnSpc>
              <a:spcBef>
                <a:spcPts val="0"/>
              </a:spcBef>
              <a:spcAft>
                <a:spcPts val="600"/>
              </a:spcAft>
              <a:buFont typeface="Arial" panose="020B0604020202020204" pitchFamily="34" charset="0"/>
              <a:buChar char="‒"/>
              <a:defRPr/>
            </a:pPr>
            <a:r>
              <a:rPr kumimoji="0" lang="en-US" sz="1600" b="0" i="0" u="none" strike="noStrike" kern="1200" cap="none" spc="0" normalizeH="0" baseline="0" noProof="0" dirty="0">
                <a:ln>
                  <a:noFill/>
                </a:ln>
                <a:effectLst/>
                <a:uLnTx/>
                <a:uFillTx/>
                <a:ea typeface="+mn-ea"/>
                <a:cs typeface="+mn-cs"/>
              </a:rPr>
              <a:t>can be frustratingly slow or limited due to shortage of providers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Typical primary care hours aren't available when patients need to be seen and appointment times are often too short to address multiple concerns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ea typeface="+mn-ea"/>
                <a:cs typeface="+mn-cs"/>
              </a:rPr>
              <a:t>Additional access challenges abound for patients with language, disability, geographic, and/or transportation barriers, as well as those without robust sick leave</a:t>
            </a:r>
          </a:p>
        </p:txBody>
      </p:sp>
      <p:sp>
        <p:nvSpPr>
          <p:cNvPr id="6" name="TextBox 5">
            <a:extLst>
              <a:ext uri="{FF2B5EF4-FFF2-40B4-BE49-F238E27FC236}">
                <a16:creationId xmlns:a16="http://schemas.microsoft.com/office/drawing/2014/main" id="{098B8C8A-5A4B-29B6-A328-C98B9FAAEE31}"/>
              </a:ext>
            </a:extLst>
          </p:cNvPr>
          <p:cNvSpPr txBox="1"/>
          <p:nvPr/>
        </p:nvSpPr>
        <p:spPr>
          <a:xfrm>
            <a:off x="5995342" y="4397576"/>
            <a:ext cx="591915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1000" i="1">
                <a:latin typeface="Helvetica Neue"/>
              </a:defRPr>
            </a:lvl1pPr>
          </a:lstStyle>
          <a:p>
            <a:r>
              <a:rPr lang="en-US" dirty="0">
                <a:hlinkClick r:id="rId3"/>
              </a:rPr>
              <a:t>The US Department of Health and Human Services is Taking Action to Strengthen Primary Care</a:t>
            </a:r>
            <a:r>
              <a:rPr lang="en-US" dirty="0"/>
              <a:t>, National Academy of Medicine. </a:t>
            </a:r>
          </a:p>
          <a:p>
            <a:endParaRPr lang="en-US" dirty="0"/>
          </a:p>
        </p:txBody>
      </p:sp>
      <p:pic>
        <p:nvPicPr>
          <p:cNvPr id="4" name="Picture 3">
            <a:extLst>
              <a:ext uri="{FF2B5EF4-FFF2-40B4-BE49-F238E27FC236}">
                <a16:creationId xmlns:a16="http://schemas.microsoft.com/office/drawing/2014/main" id="{28D4E316-8328-91BD-51D3-0AF1D4E391C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199" r="2542"/>
          <a:stretch/>
        </p:blipFill>
        <p:spPr>
          <a:xfrm>
            <a:off x="5472752" y="2139954"/>
            <a:ext cx="6155140" cy="2186328"/>
          </a:xfrm>
          <a:prstGeom prst="rect">
            <a:avLst/>
          </a:prstGeom>
          <a:ln w="25400">
            <a:solidFill>
              <a:schemeClr val="tx1"/>
            </a:solidFill>
          </a:ln>
        </p:spPr>
      </p:pic>
      <p:sp>
        <p:nvSpPr>
          <p:cNvPr id="10" name="TextBox 9">
            <a:extLst>
              <a:ext uri="{FF2B5EF4-FFF2-40B4-BE49-F238E27FC236}">
                <a16:creationId xmlns:a16="http://schemas.microsoft.com/office/drawing/2014/main" id="{EBBE06A8-7AAE-FC78-1A48-1495A08A66A5}"/>
              </a:ext>
            </a:extLst>
          </p:cNvPr>
          <p:cNvSpPr txBox="1"/>
          <p:nvPr/>
        </p:nvSpPr>
        <p:spPr>
          <a:xfrm>
            <a:off x="838200" y="5022869"/>
            <a:ext cx="10653215" cy="130805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Difficult to see one clinician or team over time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 plethora of options exist that can be hard to navigate = virtual only, retail health, urgent care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Care and information exchange across settings isn't as seamless as it could be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Needed services may not be affordable, especially for uninsured or underinsured individuals</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4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2ECE-B0F7-70B8-874B-6FE4E0C5992D}"/>
              </a:ext>
            </a:extLst>
          </p:cNvPr>
          <p:cNvSpPr>
            <a:spLocks noGrp="1"/>
          </p:cNvSpPr>
          <p:nvPr>
            <p:ph type="title"/>
          </p:nvPr>
        </p:nvSpPr>
        <p:spPr/>
        <p:txBody>
          <a:bodyPr/>
          <a:lstStyle/>
          <a:p>
            <a:r>
              <a:rPr lang="en-US" dirty="0">
                <a:latin typeface="Arial"/>
                <a:cs typeface="Arial"/>
              </a:rPr>
              <a:t>Learning objective details</a:t>
            </a:r>
            <a:endParaRPr lang="en-US" dirty="0"/>
          </a:p>
        </p:txBody>
      </p:sp>
      <p:sp>
        <p:nvSpPr>
          <p:cNvPr id="3" name="Text Placeholder 2">
            <a:extLst>
              <a:ext uri="{FF2B5EF4-FFF2-40B4-BE49-F238E27FC236}">
                <a16:creationId xmlns:a16="http://schemas.microsoft.com/office/drawing/2014/main" id="{C8DCEBD0-AE91-9D0C-D594-B33184151749}"/>
              </a:ext>
            </a:extLst>
          </p:cNvPr>
          <p:cNvSpPr>
            <a:spLocks noGrp="1"/>
          </p:cNvSpPr>
          <p:nvPr>
            <p:ph idx="1"/>
          </p:nvPr>
        </p:nvSpPr>
        <p:spPr/>
        <p:txBody>
          <a:bodyPr lIns="91440" tIns="45720" rIns="91440" bIns="45720" anchor="t"/>
          <a:lstStyle/>
          <a:p>
            <a:pPr marL="457200" indent="-457200">
              <a:buAutoNum type="arabicPeriod"/>
            </a:pPr>
            <a:r>
              <a:rPr lang="en-US" sz="2200" dirty="0">
                <a:solidFill>
                  <a:srgbClr val="62676B"/>
                </a:solidFill>
                <a:latin typeface="Arial"/>
                <a:cs typeface="Arial"/>
              </a:rPr>
              <a:t>Describe the components of the U.S. health care system and how it works</a:t>
            </a:r>
          </a:p>
          <a:p>
            <a:pPr marL="1143000" lvl="1" indent="-457200"/>
            <a:r>
              <a:rPr lang="en-US" sz="2000" dirty="0">
                <a:solidFill>
                  <a:srgbClr val="62676B"/>
                </a:solidFill>
                <a:latin typeface="Arial"/>
                <a:cs typeface="Arial"/>
              </a:rPr>
              <a:t>Clarify the difference between health care costs, prices, and charges.</a:t>
            </a:r>
          </a:p>
          <a:p>
            <a:pPr marL="1143000" lvl="1" indent="-457200"/>
            <a:r>
              <a:rPr lang="en-US" sz="2000" dirty="0">
                <a:solidFill>
                  <a:srgbClr val="62676B"/>
                </a:solidFill>
                <a:latin typeface="Arial"/>
                <a:cs typeface="Arial"/>
              </a:rPr>
              <a:t>Identify the main drivers fueling increased health care spending in the U.S. </a:t>
            </a:r>
          </a:p>
          <a:p>
            <a:pPr marL="457200" indent="-457200">
              <a:buAutoNum type="arabicPeriod"/>
            </a:pPr>
            <a:r>
              <a:rPr lang="en-US" sz="2200" dirty="0">
                <a:solidFill>
                  <a:srgbClr val="62676B"/>
                </a:solidFill>
                <a:latin typeface="Arial"/>
                <a:cs typeface="Arial"/>
              </a:rPr>
              <a:t>Provide an overview of health coverage, with a special focus on public insurance programs.</a:t>
            </a:r>
            <a:endParaRPr lang="en-US" dirty="0"/>
          </a:p>
          <a:p>
            <a:pPr marL="457200" indent="-457200">
              <a:buAutoNum type="arabicPeriod"/>
            </a:pPr>
            <a:r>
              <a:rPr lang="en-US" sz="2200" dirty="0">
                <a:solidFill>
                  <a:srgbClr val="62676B"/>
                </a:solidFill>
                <a:latin typeface="Arial"/>
                <a:cs typeface="Arial"/>
              </a:rPr>
              <a:t>Discuss the value of primary care to the health of the nation, the challenges primary care currently faces and explain why family medicine is integral to the future of health care.</a:t>
            </a:r>
          </a:p>
        </p:txBody>
      </p:sp>
    </p:spTree>
    <p:extLst>
      <p:ext uri="{BB962C8B-B14F-4D97-AF65-F5344CB8AC3E}">
        <p14:creationId xmlns:p14="http://schemas.microsoft.com/office/powerpoint/2010/main" val="3150485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376F-9817-69CD-C8F2-153BB11D1C3C}"/>
              </a:ext>
            </a:extLst>
          </p:cNvPr>
          <p:cNvSpPr>
            <a:spLocks noGrp="1"/>
          </p:cNvSpPr>
          <p:nvPr>
            <p:ph type="title"/>
          </p:nvPr>
        </p:nvSpPr>
        <p:spPr/>
        <p:txBody>
          <a:bodyPr anchor="ctr">
            <a:normAutofit/>
          </a:bodyPr>
          <a:lstStyle/>
          <a:p>
            <a:r>
              <a:rPr lang="en-US"/>
              <a:t>Primary care at the national level</a:t>
            </a:r>
          </a:p>
        </p:txBody>
      </p:sp>
      <p:sp>
        <p:nvSpPr>
          <p:cNvPr id="7" name="Content Placeholder 6">
            <a:extLst>
              <a:ext uri="{FF2B5EF4-FFF2-40B4-BE49-F238E27FC236}">
                <a16:creationId xmlns:a16="http://schemas.microsoft.com/office/drawing/2014/main" id="{23A404F6-96FA-DD66-410E-6D0B6DCD0466}"/>
              </a:ext>
            </a:extLst>
          </p:cNvPr>
          <p:cNvSpPr>
            <a:spLocks noGrp="1"/>
          </p:cNvSpPr>
          <p:nvPr>
            <p:ph idx="1"/>
          </p:nvPr>
        </p:nvSpPr>
        <p:spPr>
          <a:xfrm>
            <a:off x="838199" y="1825625"/>
            <a:ext cx="6640773" cy="4351338"/>
          </a:xfrm>
        </p:spPr>
        <p:txBody>
          <a:bodyPr/>
          <a:lstStyle/>
          <a:p>
            <a:pPr marL="0" indent="0">
              <a:lnSpc>
                <a:spcPct val="100000"/>
              </a:lnSpc>
              <a:spcBef>
                <a:spcPts val="0"/>
              </a:spcBef>
              <a:spcAft>
                <a:spcPts val="600"/>
              </a:spcAft>
              <a:buNone/>
            </a:pPr>
            <a:r>
              <a:rPr lang="en-US" dirty="0">
                <a:latin typeface="Helvetica Neue"/>
              </a:rPr>
              <a:t>This May 2021 NASEM report has spurred considerable action to strengthen primary care:</a:t>
            </a:r>
          </a:p>
          <a:p>
            <a:pPr marL="342900" indent="-342900">
              <a:lnSpc>
                <a:spcPct val="100000"/>
              </a:lnSpc>
              <a:spcBef>
                <a:spcPts val="0"/>
              </a:spcBef>
              <a:spcAft>
                <a:spcPts val="600"/>
              </a:spcAft>
              <a:buFont typeface="+mj-lt"/>
              <a:buAutoNum type="arabicPeriod"/>
            </a:pPr>
            <a:r>
              <a:rPr lang="en-US" dirty="0">
                <a:latin typeface="Helvetica Neue"/>
              </a:rPr>
              <a:t>State-level initiatives that Colorado can consider adapting for our context</a:t>
            </a:r>
          </a:p>
          <a:p>
            <a:pPr marL="342900" indent="-342900">
              <a:lnSpc>
                <a:spcPct val="100000"/>
              </a:lnSpc>
              <a:spcBef>
                <a:spcPts val="0"/>
              </a:spcBef>
              <a:spcAft>
                <a:spcPts val="600"/>
              </a:spcAft>
              <a:buFont typeface="+mj-lt"/>
              <a:buAutoNum type="arabicPeriod"/>
            </a:pPr>
            <a:r>
              <a:rPr lang="en-US" dirty="0">
                <a:latin typeface="Helvetica Neue"/>
              </a:rPr>
              <a:t>The release of the first-ever national primary care scorecard </a:t>
            </a:r>
          </a:p>
          <a:p>
            <a:pPr marL="342900" indent="-342900">
              <a:lnSpc>
                <a:spcPct val="100000"/>
              </a:lnSpc>
              <a:spcBef>
                <a:spcPts val="0"/>
              </a:spcBef>
              <a:spcAft>
                <a:spcPts val="600"/>
              </a:spcAft>
              <a:buFont typeface="+mj-lt"/>
              <a:buAutoNum type="arabicPeriod"/>
            </a:pPr>
            <a:r>
              <a:rPr lang="en-US" dirty="0">
                <a:latin typeface="Helvetica Neue"/>
              </a:rPr>
              <a:t>The launch of the NASEM Standing Committee on Primary Care</a:t>
            </a:r>
          </a:p>
        </p:txBody>
      </p:sp>
      <p:pic>
        <p:nvPicPr>
          <p:cNvPr id="8" name="Picture Placeholder 3">
            <a:extLst>
              <a:ext uri="{FF2B5EF4-FFF2-40B4-BE49-F238E27FC236}">
                <a16:creationId xmlns:a16="http://schemas.microsoft.com/office/drawing/2014/main" id="{0B5BCB5A-9A23-C338-5306-D6CDA9EF60CA}"/>
              </a:ext>
            </a:extLst>
          </p:cNvPr>
          <p:cNvPicPr>
            <a:picLocks noChangeAspect="1"/>
          </p:cNvPicPr>
          <p:nvPr/>
        </p:nvPicPr>
        <p:blipFill>
          <a:blip r:embed="rId3"/>
          <a:stretch/>
        </p:blipFill>
        <p:spPr>
          <a:xfrm>
            <a:off x="8363098" y="1825625"/>
            <a:ext cx="2990702" cy="4351338"/>
          </a:xfrm>
          <a:prstGeom prst="rect">
            <a:avLst/>
          </a:prstGeom>
          <a:noFill/>
        </p:spPr>
      </p:pic>
    </p:spTree>
    <p:extLst>
      <p:ext uri="{BB962C8B-B14F-4D97-AF65-F5344CB8AC3E}">
        <p14:creationId xmlns:p14="http://schemas.microsoft.com/office/powerpoint/2010/main" val="1514579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171C-FE77-5F69-5A16-C5A8CE5779B0}"/>
              </a:ext>
            </a:extLst>
          </p:cNvPr>
          <p:cNvSpPr>
            <a:spLocks noGrp="1"/>
          </p:cNvSpPr>
          <p:nvPr>
            <p:ph type="title"/>
          </p:nvPr>
        </p:nvSpPr>
        <p:spPr>
          <a:xfrm>
            <a:off x="542434" y="447011"/>
            <a:ext cx="3012456" cy="2337132"/>
          </a:xfrm>
        </p:spPr>
        <p:txBody>
          <a:bodyPr>
            <a:noAutofit/>
          </a:bodyPr>
          <a:lstStyle/>
          <a:p>
            <a:pPr>
              <a:lnSpc>
                <a:spcPct val="100000"/>
              </a:lnSpc>
            </a:pPr>
            <a:r>
              <a:rPr lang="en-US" sz="3600" dirty="0">
                <a:latin typeface="Arial"/>
                <a:cs typeface="Arial"/>
              </a:rPr>
              <a:t>How the U.S. health care system works</a:t>
            </a:r>
          </a:p>
        </p:txBody>
      </p:sp>
      <p:pic>
        <p:nvPicPr>
          <p:cNvPr id="4" name="Picture 3" descr="A diagram of a company&#10;&#10;Description automatically generated">
            <a:extLst>
              <a:ext uri="{FF2B5EF4-FFF2-40B4-BE49-F238E27FC236}">
                <a16:creationId xmlns:a16="http://schemas.microsoft.com/office/drawing/2014/main" id="{18E6FB0C-3AAA-1F84-8738-1D9C031044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50656" y="54592"/>
            <a:ext cx="8094676" cy="6297357"/>
          </a:xfrm>
          <a:prstGeom prst="rect">
            <a:avLst/>
          </a:prstGeom>
        </p:spPr>
      </p:pic>
      <p:sp>
        <p:nvSpPr>
          <p:cNvPr id="5" name="TextBox 4">
            <a:extLst>
              <a:ext uri="{FF2B5EF4-FFF2-40B4-BE49-F238E27FC236}">
                <a16:creationId xmlns:a16="http://schemas.microsoft.com/office/drawing/2014/main" id="{D3B760DA-7F65-8E0D-77FC-E7EA44C6A437}"/>
              </a:ext>
            </a:extLst>
          </p:cNvPr>
          <p:cNvSpPr txBox="1"/>
          <p:nvPr/>
        </p:nvSpPr>
        <p:spPr>
          <a:xfrm>
            <a:off x="724340" y="5856991"/>
            <a:ext cx="3126316" cy="553998"/>
          </a:xfrm>
          <a:prstGeom prst="rect">
            <a:avLst/>
          </a:prstGeom>
          <a:noFill/>
        </p:spPr>
        <p:txBody>
          <a:bodyPr wrap="square">
            <a:spAutoFit/>
          </a:bodyPr>
          <a:lstStyle/>
          <a:p>
            <a:pPr marL="0" indent="0">
              <a:buFontTx/>
              <a:buNone/>
            </a:pPr>
            <a:r>
              <a:rPr lang="en-US" sz="1000" i="1" dirty="0">
                <a:latin typeface="Helvetica Neue"/>
                <a:ea typeface="+mn-lt"/>
                <a:cs typeface="+mn-lt"/>
                <a:hlinkClick r:id="rId4">
                  <a:extLst>
                    <a:ext uri="{A12FA001-AC4F-418D-AE19-62706E023703}">
                      <ahyp:hlinkClr xmlns:ahyp="http://schemas.microsoft.com/office/drawing/2018/hyperlinkcolor" val="tx"/>
                    </a:ext>
                  </a:extLst>
                </a:hlinkClick>
              </a:rPr>
              <a:t>https://www.jec.senate.gov/public/_cache/files/8e6dbf03-ca4a-44be-9de4-a100c43fb5c8/obamacare-chart-high-resolution.pdf</a:t>
            </a:r>
            <a:r>
              <a:rPr lang="en-US" sz="1000" i="1" dirty="0">
                <a:latin typeface="Helvetica Neue"/>
                <a:ea typeface="+mn-lt"/>
                <a:cs typeface="+mn-lt"/>
              </a:rPr>
              <a:t>.  </a:t>
            </a:r>
            <a:endParaRPr lang="en-US" sz="1000" i="1" dirty="0"/>
          </a:p>
        </p:txBody>
      </p:sp>
    </p:spTree>
    <p:extLst>
      <p:ext uri="{BB962C8B-B14F-4D97-AF65-F5344CB8AC3E}">
        <p14:creationId xmlns:p14="http://schemas.microsoft.com/office/powerpoint/2010/main" val="160876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A3D7-3CC8-F3A1-7DBF-8F9981101B36}"/>
              </a:ext>
            </a:extLst>
          </p:cNvPr>
          <p:cNvSpPr>
            <a:spLocks noGrp="1"/>
          </p:cNvSpPr>
          <p:nvPr>
            <p:ph type="title"/>
          </p:nvPr>
        </p:nvSpPr>
        <p:spPr/>
        <p:txBody>
          <a:bodyPr/>
          <a:lstStyle/>
          <a:p>
            <a:r>
              <a:rPr lang="en-US" dirty="0"/>
              <a:t>Health care system overview</a:t>
            </a:r>
          </a:p>
        </p:txBody>
      </p:sp>
      <p:graphicFrame>
        <p:nvGraphicFramePr>
          <p:cNvPr id="5" name="Content Placeholder 5">
            <a:extLst>
              <a:ext uri="{FF2B5EF4-FFF2-40B4-BE49-F238E27FC236}">
                <a16:creationId xmlns:a16="http://schemas.microsoft.com/office/drawing/2014/main" id="{49C47D53-7C9B-87D6-5F34-D17A5B1BDD85}"/>
              </a:ext>
            </a:extLst>
          </p:cNvPr>
          <p:cNvGraphicFramePr>
            <a:graphicFrameLocks noGrp="1"/>
          </p:cNvGraphicFramePr>
          <p:nvPr>
            <p:extLst>
              <p:ext uri="{D42A27DB-BD31-4B8C-83A1-F6EECF244321}">
                <p14:modId xmlns:p14="http://schemas.microsoft.com/office/powerpoint/2010/main" val="3980137341"/>
              </p:ext>
            </p:extLst>
          </p:nvPr>
        </p:nvGraphicFramePr>
        <p:xfrm>
          <a:off x="486623" y="1728232"/>
          <a:ext cx="11218755"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FAB4E74-262F-77BF-3981-08D8FAD65540}"/>
              </a:ext>
            </a:extLst>
          </p:cNvPr>
          <p:cNvSpPr txBox="1"/>
          <p:nvPr/>
        </p:nvSpPr>
        <p:spPr>
          <a:xfrm>
            <a:off x="838200" y="6073081"/>
            <a:ext cx="8452983"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t>Adapted from: </a:t>
            </a:r>
            <a:r>
              <a:rPr lang="en-US" dirty="0">
                <a:hlinkClick r:id="rId8"/>
              </a:rPr>
              <a:t>https://sphweb.bumc.bu.edu/otlt/MPH-Modules/HPM/AmericanHealthCare_Overview/</a:t>
            </a:r>
            <a:r>
              <a:rPr lang="en-US" dirty="0"/>
              <a:t>. </a:t>
            </a:r>
          </a:p>
        </p:txBody>
      </p:sp>
    </p:spTree>
    <p:extLst>
      <p:ext uri="{BB962C8B-B14F-4D97-AF65-F5344CB8AC3E}">
        <p14:creationId xmlns:p14="http://schemas.microsoft.com/office/powerpoint/2010/main" val="168682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A22A-2907-9227-D26C-443F6A2B0E48}"/>
              </a:ext>
            </a:extLst>
          </p:cNvPr>
          <p:cNvSpPr>
            <a:spLocks noGrp="1"/>
          </p:cNvSpPr>
          <p:nvPr>
            <p:ph type="title"/>
          </p:nvPr>
        </p:nvSpPr>
        <p:spPr/>
        <p:txBody>
          <a:bodyPr>
            <a:normAutofit fontScale="90000"/>
          </a:bodyPr>
          <a:lstStyle/>
          <a:p>
            <a:pPr>
              <a:lnSpc>
                <a:spcPct val="100000"/>
              </a:lnSpc>
            </a:pPr>
            <a:r>
              <a:rPr lang="en-US" dirty="0"/>
              <a:t>The majority of health care spending ignores major cost drivers of health</a:t>
            </a:r>
          </a:p>
        </p:txBody>
      </p:sp>
      <p:graphicFrame>
        <p:nvGraphicFramePr>
          <p:cNvPr id="16" name="Chart 15">
            <a:extLst>
              <a:ext uri="{FF2B5EF4-FFF2-40B4-BE49-F238E27FC236}">
                <a16:creationId xmlns:a16="http://schemas.microsoft.com/office/drawing/2014/main" id="{5B7E8220-DA7C-3599-C656-C093C83F413F}"/>
              </a:ext>
            </a:extLst>
          </p:cNvPr>
          <p:cNvGraphicFramePr>
            <a:graphicFrameLocks/>
          </p:cNvGraphicFramePr>
          <p:nvPr>
            <p:extLst>
              <p:ext uri="{D42A27DB-BD31-4B8C-83A1-F6EECF244321}">
                <p14:modId xmlns:p14="http://schemas.microsoft.com/office/powerpoint/2010/main" val="513850057"/>
              </p:ext>
            </p:extLst>
          </p:nvPr>
        </p:nvGraphicFramePr>
        <p:xfrm>
          <a:off x="607474" y="1629270"/>
          <a:ext cx="7441778" cy="4465067"/>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521A619D-5F71-6CB8-9F52-069F1BF7397B}"/>
              </a:ext>
            </a:extLst>
          </p:cNvPr>
          <p:cNvGrpSpPr/>
          <p:nvPr/>
        </p:nvGrpSpPr>
        <p:grpSpPr>
          <a:xfrm>
            <a:off x="1087161" y="2061489"/>
            <a:ext cx="10521442" cy="3974633"/>
            <a:chOff x="1172002" y="1997037"/>
            <a:chExt cx="10521442" cy="3974633"/>
          </a:xfrm>
        </p:grpSpPr>
        <p:sp>
          <p:nvSpPr>
            <p:cNvPr id="18" name="Rectangle 17">
              <a:extLst>
                <a:ext uri="{FF2B5EF4-FFF2-40B4-BE49-F238E27FC236}">
                  <a16:creationId xmlns:a16="http://schemas.microsoft.com/office/drawing/2014/main" id="{E08529F9-15BC-2C32-D629-BD3D79A23CE7}"/>
                </a:ext>
              </a:extLst>
            </p:cNvPr>
            <p:cNvSpPr/>
            <p:nvPr/>
          </p:nvSpPr>
          <p:spPr>
            <a:xfrm>
              <a:off x="7257705" y="3540154"/>
              <a:ext cx="4435739" cy="966526"/>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Arial"/>
                  <a:ea typeface="+mn-ea"/>
                  <a:cs typeface="+mn-cs"/>
                </a:rPr>
                <a:t>The majority of health care spending ignores these major cost drivers</a:t>
              </a:r>
            </a:p>
          </p:txBody>
        </p:sp>
        <p:grpSp>
          <p:nvGrpSpPr>
            <p:cNvPr id="19" name="Group 18">
              <a:extLst>
                <a:ext uri="{FF2B5EF4-FFF2-40B4-BE49-F238E27FC236}">
                  <a16:creationId xmlns:a16="http://schemas.microsoft.com/office/drawing/2014/main" id="{7EB10A10-29A0-C6EA-0E39-0AB43FF11F18}"/>
                </a:ext>
              </a:extLst>
            </p:cNvPr>
            <p:cNvGrpSpPr/>
            <p:nvPr/>
          </p:nvGrpSpPr>
          <p:grpSpPr>
            <a:xfrm>
              <a:off x="1172002" y="1997037"/>
              <a:ext cx="6085703" cy="3974633"/>
              <a:chOff x="1172002" y="1997037"/>
              <a:chExt cx="6085703" cy="3974633"/>
            </a:xfrm>
          </p:grpSpPr>
          <p:grpSp>
            <p:nvGrpSpPr>
              <p:cNvPr id="20" name="Group 19">
                <a:extLst>
                  <a:ext uri="{FF2B5EF4-FFF2-40B4-BE49-F238E27FC236}">
                    <a16:creationId xmlns:a16="http://schemas.microsoft.com/office/drawing/2014/main" id="{1D1FE648-1623-9D5E-971A-32E18C22EB9F}"/>
                  </a:ext>
                </a:extLst>
              </p:cNvPr>
              <p:cNvGrpSpPr/>
              <p:nvPr/>
            </p:nvGrpSpPr>
            <p:grpSpPr>
              <a:xfrm>
                <a:off x="1172002" y="1997037"/>
                <a:ext cx="6085703" cy="3974633"/>
                <a:chOff x="5187778" y="1989437"/>
                <a:chExt cx="6085703" cy="3974633"/>
              </a:xfrm>
            </p:grpSpPr>
            <p:sp>
              <p:nvSpPr>
                <p:cNvPr id="24" name="Oval 23">
                  <a:extLst>
                    <a:ext uri="{FF2B5EF4-FFF2-40B4-BE49-F238E27FC236}">
                      <a16:creationId xmlns:a16="http://schemas.microsoft.com/office/drawing/2014/main" id="{EAB31BF5-490C-3174-AC8C-39D4793E653E}"/>
                    </a:ext>
                  </a:extLst>
                </p:cNvPr>
                <p:cNvSpPr/>
                <p:nvPr/>
              </p:nvSpPr>
              <p:spPr>
                <a:xfrm>
                  <a:off x="9094573" y="1989437"/>
                  <a:ext cx="1816443" cy="1062681"/>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id="{CE46C993-CB17-5ED4-AE88-6A9CBDCE257C}"/>
                    </a:ext>
                  </a:extLst>
                </p:cNvPr>
                <p:cNvSpPr/>
                <p:nvPr/>
              </p:nvSpPr>
              <p:spPr>
                <a:xfrm>
                  <a:off x="9457038" y="4843204"/>
                  <a:ext cx="1816443" cy="1120866"/>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26356619-633A-9CD9-AD03-96986AC4E11F}"/>
                    </a:ext>
                  </a:extLst>
                </p:cNvPr>
                <p:cNvSpPr/>
                <p:nvPr/>
              </p:nvSpPr>
              <p:spPr>
                <a:xfrm>
                  <a:off x="5187778" y="2912446"/>
                  <a:ext cx="1816443" cy="1391824"/>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cxnSp>
            <p:nvCxnSpPr>
              <p:cNvPr id="21" name="Straight Connector 20">
                <a:extLst>
                  <a:ext uri="{FF2B5EF4-FFF2-40B4-BE49-F238E27FC236}">
                    <a16:creationId xmlns:a16="http://schemas.microsoft.com/office/drawing/2014/main" id="{4F338D5F-5611-0A59-5C0C-363760CA4F03}"/>
                  </a:ext>
                </a:extLst>
              </p:cNvPr>
              <p:cNvCxnSpPr>
                <a:cxnSpLocks/>
                <a:stCxn id="18" idx="1"/>
                <a:endCxn id="26" idx="6"/>
              </p:cNvCxnSpPr>
              <p:nvPr/>
            </p:nvCxnSpPr>
            <p:spPr>
              <a:xfrm flipH="1" flipV="1">
                <a:off x="2988445" y="3615958"/>
                <a:ext cx="4269260" cy="407459"/>
              </a:xfrm>
              <a:prstGeom prst="line">
                <a:avLst/>
              </a:prstGeom>
              <a:noFill/>
              <a:ln w="38100" cap="flat" cmpd="sng" algn="ctr">
                <a:solidFill>
                  <a:srgbClr val="FF0000"/>
                </a:solidFill>
                <a:prstDash val="solid"/>
                <a:miter lim="800000"/>
              </a:ln>
              <a:effectLst/>
            </p:spPr>
          </p:cxnSp>
          <p:cxnSp>
            <p:nvCxnSpPr>
              <p:cNvPr id="22" name="Straight Connector 21">
                <a:extLst>
                  <a:ext uri="{FF2B5EF4-FFF2-40B4-BE49-F238E27FC236}">
                    <a16:creationId xmlns:a16="http://schemas.microsoft.com/office/drawing/2014/main" id="{5B48311F-F79A-8833-00FA-4EA724D431D2}"/>
                  </a:ext>
                </a:extLst>
              </p:cNvPr>
              <p:cNvCxnSpPr>
                <a:cxnSpLocks/>
                <a:stCxn id="18" idx="1"/>
                <a:endCxn id="25" idx="0"/>
              </p:cNvCxnSpPr>
              <p:nvPr/>
            </p:nvCxnSpPr>
            <p:spPr>
              <a:xfrm flipH="1">
                <a:off x="6349484" y="4023417"/>
                <a:ext cx="908221" cy="827387"/>
              </a:xfrm>
              <a:prstGeom prst="line">
                <a:avLst/>
              </a:prstGeom>
              <a:noFill/>
              <a:ln w="38100" cap="flat" cmpd="sng" algn="ctr">
                <a:solidFill>
                  <a:srgbClr val="FF0000"/>
                </a:solidFill>
                <a:prstDash val="solid"/>
                <a:miter lim="800000"/>
              </a:ln>
              <a:effectLst/>
            </p:spPr>
          </p:cxnSp>
          <p:cxnSp>
            <p:nvCxnSpPr>
              <p:cNvPr id="23" name="Straight Connector 22">
                <a:extLst>
                  <a:ext uri="{FF2B5EF4-FFF2-40B4-BE49-F238E27FC236}">
                    <a16:creationId xmlns:a16="http://schemas.microsoft.com/office/drawing/2014/main" id="{51BCD139-C705-ADD9-85CD-5439A8220F71}"/>
                  </a:ext>
                </a:extLst>
              </p:cNvPr>
              <p:cNvCxnSpPr>
                <a:cxnSpLocks/>
                <a:endCxn id="18" idx="1"/>
              </p:cNvCxnSpPr>
              <p:nvPr/>
            </p:nvCxnSpPr>
            <p:spPr>
              <a:xfrm>
                <a:off x="6261905" y="3052464"/>
                <a:ext cx="995800" cy="970953"/>
              </a:xfrm>
              <a:prstGeom prst="line">
                <a:avLst/>
              </a:prstGeom>
              <a:noFill/>
              <a:ln w="38100" cap="flat" cmpd="sng" algn="ctr">
                <a:solidFill>
                  <a:srgbClr val="FF0000"/>
                </a:solidFill>
                <a:prstDash val="solid"/>
                <a:miter lim="800000"/>
              </a:ln>
              <a:effectLst/>
            </p:spPr>
          </p:cxnSp>
        </p:grpSp>
      </p:grpSp>
      <p:sp>
        <p:nvSpPr>
          <p:cNvPr id="27" name="TextBox 26">
            <a:extLst>
              <a:ext uri="{FF2B5EF4-FFF2-40B4-BE49-F238E27FC236}">
                <a16:creationId xmlns:a16="http://schemas.microsoft.com/office/drawing/2014/main" id="{B78A0C26-A20C-7239-BC73-3ABD221FF49F}"/>
              </a:ext>
            </a:extLst>
          </p:cNvPr>
          <p:cNvSpPr txBox="1"/>
          <p:nvPr/>
        </p:nvSpPr>
        <p:spPr>
          <a:xfrm>
            <a:off x="733060" y="6138265"/>
            <a:ext cx="11458940"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t>Determinants of Health Model based on frameworks developed by: </a:t>
            </a:r>
            <a:r>
              <a:rPr lang="en-US" dirty="0" err="1"/>
              <a:t>Tarlov</a:t>
            </a:r>
            <a:r>
              <a:rPr lang="en-US" dirty="0"/>
              <a:t> AR. Ann N Y </a:t>
            </a:r>
            <a:r>
              <a:rPr lang="en-US" dirty="0" err="1"/>
              <a:t>Acad</a:t>
            </a:r>
            <a:r>
              <a:rPr lang="en-US" dirty="0"/>
              <a:t> Sci 1999; 896: 281-93; and </a:t>
            </a:r>
            <a:r>
              <a:rPr lang="en-US" dirty="0" err="1"/>
              <a:t>Kindig</a:t>
            </a:r>
            <a:r>
              <a:rPr lang="en-US" dirty="0"/>
              <a:t> D, Asada Y, </a:t>
            </a:r>
            <a:r>
              <a:rPr lang="en-US" dirty="0" err="1"/>
              <a:t>Booske</a:t>
            </a:r>
            <a:r>
              <a:rPr lang="en-US" dirty="0"/>
              <a:t> B. JAMA 2008; 299(17): 2081-2083.</a:t>
            </a:r>
          </a:p>
        </p:txBody>
      </p:sp>
    </p:spTree>
    <p:extLst>
      <p:ext uri="{BB962C8B-B14F-4D97-AF65-F5344CB8AC3E}">
        <p14:creationId xmlns:p14="http://schemas.microsoft.com/office/powerpoint/2010/main" val="23358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95B12-0161-94C7-E938-93EEB21DE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C28A0-B27A-7A59-86C6-7ACBA51AA7A7}"/>
              </a:ext>
            </a:extLst>
          </p:cNvPr>
          <p:cNvSpPr>
            <a:spLocks noGrp="1"/>
          </p:cNvSpPr>
          <p:nvPr>
            <p:ph type="title"/>
          </p:nvPr>
        </p:nvSpPr>
        <p:spPr/>
        <p:txBody>
          <a:bodyPr>
            <a:normAutofit/>
          </a:bodyPr>
          <a:lstStyle/>
          <a:p>
            <a:r>
              <a:rPr lang="en-US" dirty="0">
                <a:latin typeface="Arial"/>
                <a:cs typeface="Arial"/>
              </a:rPr>
              <a:t>A conceptual framework for accessing health care</a:t>
            </a:r>
            <a:endParaRPr lang="en-US" dirty="0"/>
          </a:p>
        </p:txBody>
      </p:sp>
      <p:pic>
        <p:nvPicPr>
          <p:cNvPr id="14" name="Picture 13" descr="A diagram of health care issues&#10;&#10;Description automatically generated">
            <a:extLst>
              <a:ext uri="{FF2B5EF4-FFF2-40B4-BE49-F238E27FC236}">
                <a16:creationId xmlns:a16="http://schemas.microsoft.com/office/drawing/2014/main" id="{9141CCFA-DB47-ABB2-0925-AE051146E05C}"/>
              </a:ext>
            </a:extLst>
          </p:cNvPr>
          <p:cNvPicPr>
            <a:picLocks noChangeAspect="1"/>
          </p:cNvPicPr>
          <p:nvPr/>
        </p:nvPicPr>
        <p:blipFill>
          <a:blip r:embed="rId3"/>
          <a:stretch>
            <a:fillRect/>
          </a:stretch>
        </p:blipFill>
        <p:spPr>
          <a:xfrm>
            <a:off x="4336570" y="1214109"/>
            <a:ext cx="6571367" cy="4687019"/>
          </a:xfrm>
          <a:prstGeom prst="rect">
            <a:avLst/>
          </a:prstGeom>
        </p:spPr>
      </p:pic>
      <p:sp>
        <p:nvSpPr>
          <p:cNvPr id="4" name="TextBox 3">
            <a:extLst>
              <a:ext uri="{FF2B5EF4-FFF2-40B4-BE49-F238E27FC236}">
                <a16:creationId xmlns:a16="http://schemas.microsoft.com/office/drawing/2014/main" id="{7C9823EB-76CA-34A3-1D1D-7FD10EE88A72}"/>
              </a:ext>
            </a:extLst>
          </p:cNvPr>
          <p:cNvSpPr txBox="1"/>
          <p:nvPr/>
        </p:nvSpPr>
        <p:spPr>
          <a:xfrm>
            <a:off x="677691" y="5969368"/>
            <a:ext cx="10800075" cy="400110"/>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t>Levesque, JF., Harris, M.F. &amp; Russell, G. Patient-</a:t>
            </a:r>
            <a:r>
              <a:rPr lang="en-US" dirty="0" err="1"/>
              <a:t>centred</a:t>
            </a:r>
            <a:r>
              <a:rPr lang="en-US" dirty="0"/>
              <a:t> access to health care: </a:t>
            </a:r>
            <a:r>
              <a:rPr lang="en-US" dirty="0" err="1"/>
              <a:t>conceptualising</a:t>
            </a:r>
            <a:r>
              <a:rPr lang="en-US" dirty="0"/>
              <a:t> access at the interface of health systems and populations. Int J Equity Health 12, 18 (2013). </a:t>
            </a:r>
            <a:r>
              <a:rPr lang="en-US" dirty="0">
                <a:hlinkClick r:id="rId4"/>
              </a:rPr>
              <a:t>https://doi.org/10.1186/1475-9276-12-18</a:t>
            </a:r>
            <a:r>
              <a:rPr lang="en-US" dirty="0"/>
              <a:t>. </a:t>
            </a:r>
          </a:p>
        </p:txBody>
      </p:sp>
    </p:spTree>
    <p:extLst>
      <p:ext uri="{BB962C8B-B14F-4D97-AF65-F5344CB8AC3E}">
        <p14:creationId xmlns:p14="http://schemas.microsoft.com/office/powerpoint/2010/main" val="25996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19241-03D8-6A8F-3FB6-E86C5B44E4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DE9790-4A58-B749-422B-CD685404F61F}"/>
              </a:ext>
            </a:extLst>
          </p:cNvPr>
          <p:cNvSpPr>
            <a:spLocks noGrp="1"/>
          </p:cNvSpPr>
          <p:nvPr>
            <p:ph type="title"/>
          </p:nvPr>
        </p:nvSpPr>
        <p:spPr/>
        <p:txBody>
          <a:bodyPr/>
          <a:lstStyle/>
          <a:p>
            <a:r>
              <a:rPr lang="en-US" sz="4400" dirty="0">
                <a:latin typeface="Arial"/>
                <a:cs typeface="Arial"/>
              </a:rPr>
              <a:t>A conceptual framework for accessing health care</a:t>
            </a:r>
            <a:endParaRPr lang="en-US" dirty="0"/>
          </a:p>
        </p:txBody>
      </p:sp>
      <p:pic>
        <p:nvPicPr>
          <p:cNvPr id="3" name="Picture 2" descr="A diagram of health care&#10;&#10;Description automatically generated">
            <a:extLst>
              <a:ext uri="{FF2B5EF4-FFF2-40B4-BE49-F238E27FC236}">
                <a16:creationId xmlns:a16="http://schemas.microsoft.com/office/drawing/2014/main" id="{B52B8D89-237B-38ED-0950-F6AF833A0AA4}"/>
              </a:ext>
            </a:extLst>
          </p:cNvPr>
          <p:cNvPicPr>
            <a:picLocks noChangeAspect="1"/>
          </p:cNvPicPr>
          <p:nvPr/>
        </p:nvPicPr>
        <p:blipFill>
          <a:blip r:embed="rId3"/>
          <a:stretch>
            <a:fillRect/>
          </a:stretch>
        </p:blipFill>
        <p:spPr>
          <a:xfrm>
            <a:off x="4712203" y="1105580"/>
            <a:ext cx="6761069" cy="4888303"/>
          </a:xfrm>
          <a:prstGeom prst="rect">
            <a:avLst/>
          </a:prstGeom>
        </p:spPr>
      </p:pic>
      <p:sp>
        <p:nvSpPr>
          <p:cNvPr id="5" name="TextBox 4">
            <a:extLst>
              <a:ext uri="{FF2B5EF4-FFF2-40B4-BE49-F238E27FC236}">
                <a16:creationId xmlns:a16="http://schemas.microsoft.com/office/drawing/2014/main" id="{FF0DF089-34AA-6074-A926-D84FB124A7DD}"/>
              </a:ext>
            </a:extLst>
          </p:cNvPr>
          <p:cNvSpPr txBox="1"/>
          <p:nvPr/>
        </p:nvSpPr>
        <p:spPr>
          <a:xfrm>
            <a:off x="718728" y="5993883"/>
            <a:ext cx="10754544" cy="400110"/>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t>Levesque, JF., Harris, M.F. &amp; Russell, G. Patient-</a:t>
            </a:r>
            <a:r>
              <a:rPr lang="en-US" dirty="0" err="1"/>
              <a:t>centred</a:t>
            </a:r>
            <a:r>
              <a:rPr lang="en-US" dirty="0"/>
              <a:t> access to health care: </a:t>
            </a:r>
            <a:r>
              <a:rPr lang="en-US" dirty="0" err="1"/>
              <a:t>conceptualising</a:t>
            </a:r>
            <a:r>
              <a:rPr lang="en-US" dirty="0"/>
              <a:t> access at the interface of health systems and populations. Int J Equity Health 12, 18 (2013). </a:t>
            </a:r>
            <a:r>
              <a:rPr lang="en-US" dirty="0">
                <a:hlinkClick r:id="rId4"/>
              </a:rPr>
              <a:t>https://doi.org/10.1186/1475-9276-12-18</a:t>
            </a:r>
            <a:r>
              <a:rPr lang="en-US" dirty="0"/>
              <a:t>. </a:t>
            </a:r>
          </a:p>
        </p:txBody>
      </p:sp>
    </p:spTree>
    <p:extLst>
      <p:ext uri="{BB962C8B-B14F-4D97-AF65-F5344CB8AC3E}">
        <p14:creationId xmlns:p14="http://schemas.microsoft.com/office/powerpoint/2010/main" val="278068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5EAAE-67DF-8311-4201-0F222A7169BD}"/>
              </a:ext>
            </a:extLst>
          </p:cNvPr>
          <p:cNvSpPr>
            <a:spLocks noGrp="1"/>
          </p:cNvSpPr>
          <p:nvPr>
            <p:ph type="title"/>
          </p:nvPr>
        </p:nvSpPr>
        <p:spPr/>
        <p:txBody>
          <a:bodyPr/>
          <a:lstStyle/>
          <a:p>
            <a:r>
              <a:rPr lang="en-US" sz="3400" dirty="0">
                <a:latin typeface="Helvetica Neue"/>
                <a:cs typeface="Arial"/>
              </a:rPr>
              <a:t>Definitions: Health care cost vs. </a:t>
            </a:r>
            <a:r>
              <a:rPr lang="en-US" sz="3400" b="1" dirty="0">
                <a:latin typeface="Helvetica Neue"/>
                <a:cs typeface="Arial"/>
              </a:rPr>
              <a:t>price</a:t>
            </a:r>
            <a:r>
              <a:rPr lang="en-US" sz="3400" dirty="0">
                <a:latin typeface="Helvetica Neue"/>
                <a:cs typeface="Arial"/>
              </a:rPr>
              <a:t> vs. </a:t>
            </a:r>
            <a:r>
              <a:rPr lang="en-US" sz="3400" b="1" dirty="0">
                <a:latin typeface="Helvetica Neue"/>
                <a:cs typeface="Arial"/>
              </a:rPr>
              <a:t>charge</a:t>
            </a:r>
            <a:endParaRPr lang="en-US" sz="3400" dirty="0"/>
          </a:p>
        </p:txBody>
      </p:sp>
      <p:sp>
        <p:nvSpPr>
          <p:cNvPr id="4" name="Text Placeholder 3">
            <a:extLst>
              <a:ext uri="{FF2B5EF4-FFF2-40B4-BE49-F238E27FC236}">
                <a16:creationId xmlns:a16="http://schemas.microsoft.com/office/drawing/2014/main" id="{FC36A02B-1A96-8819-75B3-A7FA18DE7805}"/>
              </a:ext>
            </a:extLst>
          </p:cNvPr>
          <p:cNvSpPr>
            <a:spLocks noGrp="1"/>
          </p:cNvSpPr>
          <p:nvPr>
            <p:ph idx="1"/>
          </p:nvPr>
        </p:nvSpPr>
        <p:spPr>
          <a:xfrm>
            <a:off x="838200" y="1634554"/>
            <a:ext cx="10515600" cy="4351338"/>
          </a:xfrm>
        </p:spPr>
        <p:txBody>
          <a:bodyPr/>
          <a:lstStyle/>
          <a:p>
            <a:pPr marL="0" indent="0">
              <a:lnSpc>
                <a:spcPct val="100000"/>
              </a:lnSpc>
              <a:buNone/>
            </a:pPr>
            <a:r>
              <a:rPr lang="en-US" sz="2000" b="1" dirty="0"/>
              <a:t>Cost</a:t>
            </a:r>
            <a:r>
              <a:rPr lang="en-US" sz="2000" dirty="0"/>
              <a:t> varies depending on who incurs the expense:</a:t>
            </a:r>
          </a:p>
          <a:p>
            <a:pPr marL="0" indent="0">
              <a:lnSpc>
                <a:spcPct val="100000"/>
              </a:lnSpc>
              <a:buNone/>
            </a:pPr>
            <a:r>
              <a:rPr lang="en-US" sz="1800" dirty="0"/>
              <a:t>To the </a:t>
            </a:r>
            <a:r>
              <a:rPr lang="en-US" sz="1800" u="sng" dirty="0"/>
              <a:t>patient</a:t>
            </a:r>
            <a:r>
              <a:rPr lang="en-US" sz="1800" dirty="0"/>
              <a:t> - what is paid out-of-pocket (e.g., premiums, deductibles, co-payments, co-insurance, etc.). Insurance premiums constitute a separate category of costs for patients, independent of utilization. </a:t>
            </a:r>
          </a:p>
          <a:p>
            <a:pPr marL="463550">
              <a:lnSpc>
                <a:spcPct val="100000"/>
              </a:lnSpc>
              <a:buFont typeface="Arial" panose="020B0604020202020204" pitchFamily="34" charset="0"/>
              <a:buChar char="•"/>
            </a:pPr>
            <a:r>
              <a:rPr lang="en-US" sz="1800" dirty="0"/>
              <a:t>To the </a:t>
            </a:r>
            <a:r>
              <a:rPr lang="en-US" sz="1800" u="sng" dirty="0"/>
              <a:t>health care provider</a:t>
            </a:r>
            <a:r>
              <a:rPr lang="en-US" sz="1800" dirty="0"/>
              <a:t> - direct and indirect expenses incurred to deliver health care services</a:t>
            </a:r>
          </a:p>
          <a:p>
            <a:pPr marL="463550">
              <a:lnSpc>
                <a:spcPct val="100000"/>
              </a:lnSpc>
              <a:buFont typeface="Arial" panose="020B0604020202020204" pitchFamily="34" charset="0"/>
              <a:buChar char="•"/>
            </a:pPr>
            <a:r>
              <a:rPr lang="en-US" sz="1800" dirty="0"/>
              <a:t>To the </a:t>
            </a:r>
            <a:r>
              <a:rPr lang="en-US" sz="1800" u="sng" dirty="0"/>
              <a:t>insurer</a:t>
            </a:r>
            <a:r>
              <a:rPr lang="en-US" sz="1800" dirty="0"/>
              <a:t> - amount paid to providers for services rendered</a:t>
            </a:r>
          </a:p>
          <a:p>
            <a:pPr marL="463550">
              <a:lnSpc>
                <a:spcPct val="100000"/>
              </a:lnSpc>
              <a:buFont typeface="Arial" panose="020B0604020202020204" pitchFamily="34" charset="0"/>
              <a:buChar char="•"/>
            </a:pPr>
            <a:r>
              <a:rPr lang="en-US" sz="1800" dirty="0"/>
              <a:t>To the </a:t>
            </a:r>
            <a:r>
              <a:rPr lang="en-US" sz="1800" u="sng" dirty="0"/>
              <a:t>employer</a:t>
            </a:r>
            <a:r>
              <a:rPr lang="en-US" sz="1800" dirty="0"/>
              <a:t> - expenses incurred by providing health benefits (e.g., premiums, claims paid, etc.)</a:t>
            </a:r>
          </a:p>
          <a:p>
            <a:pPr marL="0" indent="0">
              <a:lnSpc>
                <a:spcPct val="100000"/>
              </a:lnSpc>
              <a:spcAft>
                <a:spcPts val="1000"/>
              </a:spcAft>
              <a:buNone/>
            </a:pPr>
            <a:r>
              <a:rPr lang="en-US" sz="2000" b="1" dirty="0"/>
              <a:t>Price</a:t>
            </a:r>
            <a:r>
              <a:rPr lang="en-US" sz="2000" dirty="0"/>
              <a:t> indicates the total amount a health care provider expects to be paid by payers and patients for health care services. </a:t>
            </a:r>
          </a:p>
          <a:p>
            <a:pPr marL="0" indent="0">
              <a:lnSpc>
                <a:spcPct val="100000"/>
              </a:lnSpc>
              <a:spcAft>
                <a:spcPts val="1000"/>
              </a:spcAft>
              <a:buNone/>
            </a:pPr>
            <a:r>
              <a:rPr lang="en-US" sz="2000" b="1" dirty="0"/>
              <a:t>Charge</a:t>
            </a:r>
            <a:r>
              <a:rPr lang="en-US" sz="2000" dirty="0"/>
              <a:t> is the dollar amount a health care provider sets for services rendered before negotiating any discounts. The charge can be different from the amount paid. </a:t>
            </a:r>
            <a:endParaRPr lang="en-US" dirty="0"/>
          </a:p>
        </p:txBody>
      </p:sp>
      <p:sp>
        <p:nvSpPr>
          <p:cNvPr id="7" name="Rectangle 6">
            <a:extLst>
              <a:ext uri="{FF2B5EF4-FFF2-40B4-BE49-F238E27FC236}">
                <a16:creationId xmlns:a16="http://schemas.microsoft.com/office/drawing/2014/main" id="{9EB7D244-C930-254C-A48B-A238F89E3932}"/>
              </a:ext>
            </a:extLst>
          </p:cNvPr>
          <p:cNvSpPr/>
          <p:nvPr/>
        </p:nvSpPr>
        <p:spPr>
          <a:xfrm>
            <a:off x="0" y="6721475"/>
            <a:ext cx="1219200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panose="02000503000000020004" pitchFamily="2" charset="0"/>
              <a:ea typeface="+mn-ea"/>
              <a:cs typeface="+mn-cs"/>
            </a:endParaRPr>
          </a:p>
        </p:txBody>
      </p:sp>
      <p:sp>
        <p:nvSpPr>
          <p:cNvPr id="10" name="TextBox 9">
            <a:extLst>
              <a:ext uri="{FF2B5EF4-FFF2-40B4-BE49-F238E27FC236}">
                <a16:creationId xmlns:a16="http://schemas.microsoft.com/office/drawing/2014/main" id="{9A8CAA7E-3AC4-8A17-C928-4C95FC19B8F9}"/>
              </a:ext>
            </a:extLst>
          </p:cNvPr>
          <p:cNvSpPr txBox="1"/>
          <p:nvPr/>
        </p:nvSpPr>
        <p:spPr>
          <a:xfrm>
            <a:off x="721701" y="6107462"/>
            <a:ext cx="11046777" cy="246221"/>
          </a:xfrm>
          <a:prstGeom prst="rect">
            <a:avLst/>
          </a:prstGeom>
          <a:noFill/>
        </p:spPr>
        <p:txBody>
          <a:bodyPr wrap="square">
            <a:spAutoFit/>
          </a:bodyPr>
          <a:lstStyle>
            <a:defPPr>
              <a:defRPr lang="en-US"/>
            </a:defPPr>
            <a:lvl1pPr indent="0">
              <a:buFontTx/>
              <a:buNone/>
              <a:defRPr sz="1000" i="1">
                <a:latin typeface="Helvetica Neue"/>
              </a:defRPr>
            </a:lvl1pPr>
          </a:lstStyle>
          <a:p>
            <a:r>
              <a:rPr lang="en-US" dirty="0">
                <a:hlinkClick r:id="rId3"/>
              </a:rPr>
              <a:t>https://www.brookingshealth.org/why-brookings-health/health-care-value/understanding-medical-prices/charge-cost-price</a:t>
            </a:r>
            <a:r>
              <a:rPr lang="en-US" dirty="0"/>
              <a:t>. </a:t>
            </a:r>
          </a:p>
        </p:txBody>
      </p:sp>
    </p:spTree>
    <p:extLst>
      <p:ext uri="{BB962C8B-B14F-4D97-AF65-F5344CB8AC3E}">
        <p14:creationId xmlns:p14="http://schemas.microsoft.com/office/powerpoint/2010/main" val="1382266223"/>
      </p:ext>
    </p:extLst>
  </p:cSld>
  <p:clrMapOvr>
    <a:masterClrMapping/>
  </p:clrMapOvr>
</p:sld>
</file>

<file path=ppt/theme/theme1.xml><?xml version="1.0" encoding="utf-8"?>
<a:theme xmlns:a="http://schemas.openxmlformats.org/drawingml/2006/main" name="AAFP">
  <a:themeElements>
    <a:clrScheme name="AAFP">
      <a:dk1>
        <a:sysClr val="windowText" lastClr="000000"/>
      </a:dk1>
      <a:lt1>
        <a:sysClr val="window" lastClr="FFFFFF"/>
      </a:lt1>
      <a:dk2>
        <a:srgbClr val="44546A"/>
      </a:dk2>
      <a:lt2>
        <a:srgbClr val="E7E6E6"/>
      </a:lt2>
      <a:accent1>
        <a:srgbClr val="4472C4"/>
      </a:accent1>
      <a:accent2>
        <a:srgbClr val="F7901E"/>
      </a:accent2>
      <a:accent3>
        <a:srgbClr val="474C55"/>
      </a:accent3>
      <a:accent4>
        <a:srgbClr val="FFC000"/>
      </a:accent4>
      <a:accent5>
        <a:srgbClr val="008FB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FP" id="{F9E6D068-A0E5-4BAC-9EC9-BCFA0E0972A3}" vid="{00CE1E39-BE67-43AA-A9F4-D31941681F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4ee0a6-d59a-46e9-a179-f8646db3f753" xsi:nil="true"/>
    <lcf76f155ced4ddcb4097134ff3c332f xmlns="1fce3d7d-2a57-4931-a9ad-3835514ccbb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CC75EC39AE7A40AA95D648F4FA26C1" ma:contentTypeVersion="15" ma:contentTypeDescription="Create a new document." ma:contentTypeScope="" ma:versionID="fea36aa4ca067e421eeff983b726e2fb">
  <xsd:schema xmlns:xsd="http://www.w3.org/2001/XMLSchema" xmlns:xs="http://www.w3.org/2001/XMLSchema" xmlns:p="http://schemas.microsoft.com/office/2006/metadata/properties" xmlns:ns2="1fce3d7d-2a57-4931-a9ad-3835514ccbbf" xmlns:ns3="7c4ee0a6-d59a-46e9-a179-f8646db3f753" targetNamespace="http://schemas.microsoft.com/office/2006/metadata/properties" ma:root="true" ma:fieldsID="afbe20855171129ec02bb6784ffe7fa8" ns2:_="" ns3:_="">
    <xsd:import namespace="1fce3d7d-2a57-4931-a9ad-3835514ccbbf"/>
    <xsd:import namespace="7c4ee0a6-d59a-46e9-a179-f8646db3f7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e3d7d-2a57-4931-a9ad-3835514cc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755e86-b6d7-493a-8939-31b0d5785f5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4ee0a6-d59a-46e9-a179-f8646db3f75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5fcffe-3339-45dc-aa0b-1b0de35301b3}" ma:internalName="TaxCatchAll" ma:showField="CatchAllData" ma:web="7c4ee0a6-d59a-46e9-a179-f8646db3f75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324940-DF19-43B5-A900-EEDFD8F7CD1C}">
  <ds:schemaRefs>
    <ds:schemaRef ds:uri="5a1b9879-2287-4bb2-a9ed-a17bddab4943"/>
    <ds:schemaRef ds:uri="5c66086b-e5ad-455c-91c9-fb4d673327a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BD23C7-79A8-4D95-BB23-AC6E314B9352}"/>
</file>

<file path=customXml/itemProps3.xml><?xml version="1.0" encoding="utf-8"?>
<ds:datastoreItem xmlns:ds="http://schemas.openxmlformats.org/officeDocument/2006/customXml" ds:itemID="{A665C474-7A20-40BE-9D16-085353141E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AAFP</Template>
  <TotalTime>35386</TotalTime>
  <Words>4414</Words>
  <Application>Microsoft Office PowerPoint</Application>
  <PresentationFormat>Widescreen</PresentationFormat>
  <Paragraphs>370</Paragraphs>
  <Slides>31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Arial,Sans-Serif</vt:lpstr>
      <vt:lpstr>Calibri</vt:lpstr>
      <vt:lpstr>Courier New,monospace</vt:lpstr>
      <vt:lpstr>Helvetica Neue</vt:lpstr>
      <vt:lpstr>Roboto</vt:lpstr>
      <vt:lpstr>Segoe UI</vt:lpstr>
      <vt:lpstr>Times New Roman</vt:lpstr>
      <vt:lpstr>Wingdings</vt:lpstr>
      <vt:lpstr>AAFP</vt:lpstr>
      <vt:lpstr>The Business of Medicine </vt:lpstr>
      <vt:lpstr>Learning objectives</vt:lpstr>
      <vt:lpstr>Learning objective details</vt:lpstr>
      <vt:lpstr>How the U.S. health care system works</vt:lpstr>
      <vt:lpstr>Health care system overview</vt:lpstr>
      <vt:lpstr>The majority of health care spending ignores major cost drivers of health</vt:lpstr>
      <vt:lpstr>A conceptual framework for accessing health care</vt:lpstr>
      <vt:lpstr>A conceptual framework for accessing health care</vt:lpstr>
      <vt:lpstr>Definitions: Health care cost vs. price vs. charge</vt:lpstr>
      <vt:lpstr>What is driving increased costs?</vt:lpstr>
      <vt:lpstr>Price x utilization = Total cost</vt:lpstr>
      <vt:lpstr>Cost drivers: A few more definitions</vt:lpstr>
      <vt:lpstr>In 2021, the U.S. spent $4.25 trillion on health care</vt:lpstr>
      <vt:lpstr>2021 U.S. health care spending by source of funds</vt:lpstr>
      <vt:lpstr>U.S. not realizing better health outcomes despite spend</vt:lpstr>
      <vt:lpstr>Different types of health insurance coverage</vt:lpstr>
      <vt:lpstr>Common health insurance terms</vt:lpstr>
      <vt:lpstr>Insurance churn</vt:lpstr>
      <vt:lpstr>Types of public insurance</vt:lpstr>
      <vt:lpstr>Medicaid vs. Medicare</vt:lpstr>
      <vt:lpstr>What are Medicaid and the Children's Health Insurance Program (CHIP)?</vt:lpstr>
      <vt:lpstr>Mandatory benefits</vt:lpstr>
      <vt:lpstr>Optional benefits </vt:lpstr>
      <vt:lpstr>Definition of primary care</vt:lpstr>
      <vt:lpstr>The ecology of medical care</vt:lpstr>
      <vt:lpstr>Where patients and families access primary care</vt:lpstr>
      <vt:lpstr>Benefits of primary care</vt:lpstr>
      <vt:lpstr>Primary care is challenged: system, provider POV</vt:lpstr>
      <vt:lpstr>Primary care is challenged: system, provider POV</vt:lpstr>
      <vt:lpstr>Primary care at the national level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Hoog</dc:creator>
  <cp:lastModifiedBy>Ginnie Flynn</cp:lastModifiedBy>
  <cp:revision>349</cp:revision>
  <dcterms:created xsi:type="dcterms:W3CDTF">2023-04-18T15:15:03Z</dcterms:created>
  <dcterms:modified xsi:type="dcterms:W3CDTF">2024-02-26T21:04:58Z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0x01010054CC75EC39AE7A40AA95D648F4FA26C1</vt:lpwstr>
  </property>
  <property fmtid="{D5CDD505-2E9C-101B-9397-08002B2CF9AE}" pid="3" name="MediaServiceImageTags">
    <vt:lpwstr/>
  </property>
</Properties>
</file>