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33_A01825A7.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3.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1" r:id="rId4"/>
  </p:sldMasterIdLst>
  <p:notesMasterIdLst>
    <p:notesMasterId r:id="rId42"/>
  </p:notesMasterIdLst>
  <p:handoutMasterIdLst>
    <p:handoutMasterId r:id="rId43"/>
  </p:handoutMasterIdLst>
  <p:sldIdLst>
    <p:sldId id="280" r:id="rId5"/>
    <p:sldId id="279" r:id="rId6"/>
    <p:sldId id="281" r:id="rId7"/>
    <p:sldId id="291" r:id="rId8"/>
    <p:sldId id="292" r:id="rId9"/>
    <p:sldId id="293" r:id="rId10"/>
    <p:sldId id="296" r:id="rId11"/>
    <p:sldId id="297" r:id="rId12"/>
    <p:sldId id="298" r:id="rId13"/>
    <p:sldId id="299" r:id="rId14"/>
    <p:sldId id="300" r:id="rId15"/>
    <p:sldId id="302" r:id="rId16"/>
    <p:sldId id="303" r:id="rId17"/>
    <p:sldId id="305" r:id="rId18"/>
    <p:sldId id="306" r:id="rId19"/>
    <p:sldId id="307" r:id="rId20"/>
    <p:sldId id="308" r:id="rId21"/>
    <p:sldId id="325" r:id="rId22"/>
    <p:sldId id="310" r:id="rId23"/>
    <p:sldId id="311" r:id="rId24"/>
    <p:sldId id="304" r:id="rId25"/>
    <p:sldId id="312" r:id="rId26"/>
    <p:sldId id="313" r:id="rId27"/>
    <p:sldId id="314" r:id="rId28"/>
    <p:sldId id="315" r:id="rId29"/>
    <p:sldId id="316" r:id="rId30"/>
    <p:sldId id="317" r:id="rId31"/>
    <p:sldId id="318" r:id="rId32"/>
    <p:sldId id="319" r:id="rId33"/>
    <p:sldId id="320" r:id="rId34"/>
    <p:sldId id="301" r:id="rId35"/>
    <p:sldId id="321" r:id="rId36"/>
    <p:sldId id="322" r:id="rId37"/>
    <p:sldId id="294" r:id="rId38"/>
    <p:sldId id="323" r:id="rId39"/>
    <p:sldId id="326" r:id="rId40"/>
    <p:sldId id="2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DD413-C653-0DAC-F864-CCE134459EAD}" name="Sara Davis" initials="SD" userId="S::sdavis@aafp.org::ba05cc6e-4e91-4302-8fb7-dcd4b6a19477" providerId="AD"/>
  <p188:author id="{4B9E9E3B-24D2-A49C-5030-0F002406966A}" name="Guest User" initials="GU" userId="S::urn:spo:anon#767bfb0343245e3bfa94fe041a83954eb0fbe31917ccb2d0af037c4ba74904bc::" providerId="AD"/>
  <p188:author id="{8293304F-0C63-DAEF-1ECB-B69BEE04F0D8}" name="Guest User" initials="GU" userId="S::urn:spo:anon#d533c576d19e9b3ddc664ef952565e139ad3e77bc9e81fc461ea755b55d921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1E"/>
    <a:srgbClr val="474C55"/>
    <a:srgbClr val="62676B"/>
    <a:srgbClr val="2C8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6"/>
    <p:restoredTop sz="83518" autoAdjust="0"/>
  </p:normalViewPr>
  <p:slideViewPr>
    <p:cSldViewPr snapToGrid="0">
      <p:cViewPr varScale="1">
        <p:scale>
          <a:sx n="81" d="100"/>
          <a:sy n="81" d="100"/>
        </p:scale>
        <p:origin x="1093" y="40"/>
      </p:cViewPr>
      <p:guideLst/>
    </p:cSldViewPr>
  </p:slideViewPr>
  <p:notesTextViewPr>
    <p:cViewPr>
      <p:scale>
        <a:sx n="1" d="1"/>
        <a:sy n="1" d="1"/>
      </p:scale>
      <p:origin x="0" y="0"/>
    </p:cViewPr>
  </p:notesTextViewPr>
  <p:notesViewPr>
    <p:cSldViewPr snapToGrid="0">
      <p:cViewPr varScale="1">
        <p:scale>
          <a:sx n="108" d="100"/>
          <a:sy n="108" d="100"/>
        </p:scale>
        <p:origin x="364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Salary comparison</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21E-493F-BCF1-AC8C2F3A5950}"/>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021E-493F-BCF1-AC8C2F3A5950}"/>
              </c:ext>
            </c:extLst>
          </c:dPt>
          <c:cat>
            <c:strRef>
              <c:f>Sheet1!$A$2:$A$3</c:f>
              <c:strCache>
                <c:ptCount val="2"/>
                <c:pt idx="0">
                  <c:v>American salary</c:v>
                </c:pt>
                <c:pt idx="1">
                  <c:v>FM salary</c:v>
                </c:pt>
              </c:strCache>
            </c:strRef>
          </c:cat>
          <c:val>
            <c:numRef>
              <c:f>Sheet1!$B$2:$B$3</c:f>
              <c:numCache>
                <c:formatCode>#,##0</c:formatCode>
                <c:ptCount val="2"/>
                <c:pt idx="0">
                  <c:v>60575</c:v>
                </c:pt>
                <c:pt idx="1">
                  <c:v>255000</c:v>
                </c:pt>
              </c:numCache>
            </c:numRef>
          </c:val>
          <c:extLst>
            <c:ext xmlns:c16="http://schemas.microsoft.com/office/drawing/2014/chart" uri="{C3380CC4-5D6E-409C-BE32-E72D297353CC}">
              <c16:uniqueId val="{00000004-021E-493F-BCF1-AC8C2F3A5950}"/>
            </c:ext>
          </c:extLst>
        </c:ser>
        <c:dLbls>
          <c:showLegendKey val="0"/>
          <c:showVal val="0"/>
          <c:showCatName val="0"/>
          <c:showSerName val="0"/>
          <c:showPercent val="0"/>
          <c:showBubbleSize val="0"/>
        </c:dLbls>
        <c:gapWidth val="219"/>
        <c:overlap val="-27"/>
        <c:axId val="1111301311"/>
        <c:axId val="1111303583"/>
      </c:barChart>
      <c:catAx>
        <c:axId val="1111301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1303583"/>
        <c:crosses val="autoZero"/>
        <c:auto val="1"/>
        <c:lblAlgn val="ctr"/>
        <c:lblOffset val="100"/>
        <c:noMultiLvlLbl val="0"/>
      </c:catAx>
      <c:valAx>
        <c:axId val="11113035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1301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3_A01825A7.xml><?xml version="1.0" encoding="utf-8"?>
<p188:cmLst xmlns:a="http://schemas.openxmlformats.org/drawingml/2006/main" xmlns:r="http://schemas.openxmlformats.org/officeDocument/2006/relationships" xmlns:p188="http://schemas.microsoft.com/office/powerpoint/2018/8/main">
  <p188:cm id="{A5B299BD-821C-4E61-AEE1-5FE7794A99D6}" authorId="{5B3DD413-C653-0DAC-F864-CCE134459EAD}" status="resolved" created="2023-08-11T15:31:29.256" complete="100000">
    <pc:sldMkLst xmlns:pc="http://schemas.microsoft.com/office/powerpoint/2013/main/command">
      <pc:docMk/>
      <pc:sldMk cId="2685937063" sldId="307"/>
    </pc:sldMkLst>
    <p188:replyLst>
      <p188:reply id="{D99A604B-CC87-4FD9-A5F2-D94EECA42739}" authorId="{8293304F-0C63-DAEF-1ECB-B69BEE04F0D8}" created="2023-08-25T15:05:23.393">
        <p188:txBody>
          <a:bodyPr/>
          <a:lstStyle/>
          <a:p>
            <a:r>
              <a:rPr lang="en-US"/>
              <a:t>The 2023 version shows a flat income :) Should we still include it?</a:t>
            </a:r>
          </a:p>
        </p188:txBody>
      </p188:reply>
    </p188:replyLst>
    <p188:txBody>
      <a:bodyPr/>
      <a:lstStyle/>
      <a:p>
        <a:r>
          <a:rPr lang="en-US"/>
          <a:t>Need to cite source for graph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41E95-DDED-4616-B051-5D16F5AEE45B}"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3151C182-B422-4967-AFF6-7B3D11BDEE61}">
      <dgm:prSet phldrT="[Text]" custT="1"/>
      <dgm:spPr>
        <a:xfrm>
          <a:off x="1246335" y="326987"/>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1500">
            <a:solidFill>
              <a:sysClr val="window" lastClr="FFFFFF"/>
            </a:solidFill>
            <a:latin typeface="Arial"/>
            <a:ea typeface="+mn-ea"/>
            <a:cs typeface="+mn-cs"/>
          </a:endParaRPr>
        </a:p>
      </dgm:t>
    </dgm:pt>
    <dgm:pt modelId="{AA47F693-2B12-48B4-85DA-3ECC22D2CFAA}" type="parTrans" cxnId="{438F032E-3E12-437E-8A8C-8D46A8A5808D}">
      <dgm:prSet/>
      <dgm:spPr/>
      <dgm:t>
        <a:bodyPr/>
        <a:lstStyle/>
        <a:p>
          <a:endParaRPr lang="en-US"/>
        </a:p>
      </dgm:t>
    </dgm:pt>
    <dgm:pt modelId="{A71F626A-C21C-490F-91BE-C5D28E3404CC}" type="sibTrans" cxnId="{438F032E-3E12-437E-8A8C-8D46A8A5808D}">
      <dgm:prSet/>
      <dgm:spPr/>
      <dgm:t>
        <a:bodyPr/>
        <a:lstStyle/>
        <a:p>
          <a:endParaRPr lang="en-US"/>
        </a:p>
      </dgm:t>
    </dgm:pt>
    <dgm:pt modelId="{3C7A5800-473B-4795-A719-69ECB585490F}">
      <dgm:prSet phldrT="[Text]" custT="1"/>
      <dgm:spPr>
        <a:xfrm rot="5400000">
          <a:off x="3845021" y="326987"/>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1500">
            <a:solidFill>
              <a:sysClr val="window" lastClr="FFFFFF"/>
            </a:solidFill>
            <a:latin typeface="Arial"/>
            <a:ea typeface="+mn-ea"/>
            <a:cs typeface="+mn-cs"/>
          </a:endParaRPr>
        </a:p>
      </dgm:t>
    </dgm:pt>
    <dgm:pt modelId="{FD5A318A-42AB-46D3-8539-DD57F3C26C36}" type="parTrans" cxnId="{B6CA5815-60E1-461C-AE4C-2D7FF9FF3307}">
      <dgm:prSet/>
      <dgm:spPr/>
      <dgm:t>
        <a:bodyPr/>
        <a:lstStyle/>
        <a:p>
          <a:endParaRPr lang="en-US"/>
        </a:p>
      </dgm:t>
    </dgm:pt>
    <dgm:pt modelId="{6C759A96-6101-4D33-BE4B-CEDAF1E944CA}" type="sibTrans" cxnId="{B6CA5815-60E1-461C-AE4C-2D7FF9FF3307}">
      <dgm:prSet/>
      <dgm:spPr/>
      <dgm:t>
        <a:bodyPr/>
        <a:lstStyle/>
        <a:p>
          <a:endParaRPr lang="en-US"/>
        </a:p>
      </dgm:t>
    </dgm:pt>
    <dgm:pt modelId="{90EE198F-BE4E-4E28-AE3C-6C2BDE481A31}">
      <dgm:prSet phldrT="[Text]" custT="1"/>
      <dgm:spPr>
        <a:xfrm rot="10800000">
          <a:off x="3845021" y="2925673"/>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1700">
            <a:solidFill>
              <a:sysClr val="window" lastClr="FFFFFF"/>
            </a:solidFill>
            <a:latin typeface="Arial"/>
            <a:ea typeface="+mn-ea"/>
            <a:cs typeface="+mn-cs"/>
          </a:endParaRPr>
        </a:p>
      </dgm:t>
    </dgm:pt>
    <dgm:pt modelId="{88677A63-CCD6-4D9D-9551-47E942DDD09F}" type="parTrans" cxnId="{DFB11563-60C4-4649-8AF6-A01E9C189291}">
      <dgm:prSet/>
      <dgm:spPr/>
      <dgm:t>
        <a:bodyPr/>
        <a:lstStyle/>
        <a:p>
          <a:endParaRPr lang="en-US"/>
        </a:p>
      </dgm:t>
    </dgm:pt>
    <dgm:pt modelId="{D76945A7-8FD2-4625-B086-9CCE757A10C1}" type="sibTrans" cxnId="{DFB11563-60C4-4649-8AF6-A01E9C189291}">
      <dgm:prSet/>
      <dgm:spPr/>
      <dgm:t>
        <a:bodyPr/>
        <a:lstStyle/>
        <a:p>
          <a:endParaRPr lang="en-US"/>
        </a:p>
      </dgm:t>
    </dgm:pt>
    <dgm:pt modelId="{0B40EF07-1694-43CF-9035-01921C7F3B7C}">
      <dgm:prSet phldrT="[Text]" custT="1"/>
      <dgm:spPr>
        <a:xfrm rot="16200000">
          <a:off x="1246335" y="2925673"/>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2000">
            <a:solidFill>
              <a:sysClr val="window" lastClr="FFFFFF"/>
            </a:solidFill>
            <a:latin typeface="Arial"/>
            <a:ea typeface="+mn-ea"/>
            <a:cs typeface="+mn-cs"/>
          </a:endParaRPr>
        </a:p>
      </dgm:t>
    </dgm:pt>
    <dgm:pt modelId="{B53B1763-E500-4931-9C7E-747A34C46826}" type="parTrans" cxnId="{70984EFC-CC34-408A-A88E-174993B023B6}">
      <dgm:prSet/>
      <dgm:spPr/>
      <dgm:t>
        <a:bodyPr/>
        <a:lstStyle/>
        <a:p>
          <a:endParaRPr lang="en-US"/>
        </a:p>
      </dgm:t>
    </dgm:pt>
    <dgm:pt modelId="{3BFE8C2A-5163-40FB-8A98-9C240F72F3AD}" type="sibTrans" cxnId="{70984EFC-CC34-408A-A88E-174993B023B6}">
      <dgm:prSet/>
      <dgm:spPr/>
      <dgm:t>
        <a:bodyPr/>
        <a:lstStyle/>
        <a:p>
          <a:endParaRPr lang="en-US"/>
        </a:p>
      </dgm:t>
    </dgm:pt>
    <dgm:pt modelId="{CAFD60E8-F4DB-4223-A1A7-533E92E3169E}" type="pres">
      <dgm:prSet presAssocID="{FFC41E95-DDED-4616-B051-5D16F5AEE45B}" presName="cycleMatrixDiagram" presStyleCnt="0">
        <dgm:presLayoutVars>
          <dgm:chMax val="1"/>
          <dgm:dir/>
          <dgm:animLvl val="lvl"/>
          <dgm:resizeHandles val="exact"/>
        </dgm:presLayoutVars>
      </dgm:prSet>
      <dgm:spPr/>
    </dgm:pt>
    <dgm:pt modelId="{4CED139F-BF5B-402C-9A12-28FB315325DE}" type="pres">
      <dgm:prSet presAssocID="{FFC41E95-DDED-4616-B051-5D16F5AEE45B}" presName="children" presStyleCnt="0"/>
      <dgm:spPr/>
    </dgm:pt>
    <dgm:pt modelId="{E54AC457-E33F-455D-BED4-FB5621EE8C0C}" type="pres">
      <dgm:prSet presAssocID="{FFC41E95-DDED-4616-B051-5D16F5AEE45B}" presName="childPlaceholder" presStyleCnt="0"/>
      <dgm:spPr/>
    </dgm:pt>
    <dgm:pt modelId="{65630A88-6E41-4C27-98C2-B2C4F51E7707}" type="pres">
      <dgm:prSet presAssocID="{FFC41E95-DDED-4616-B051-5D16F5AEE45B}" presName="circle" presStyleCnt="0"/>
      <dgm:spPr/>
    </dgm:pt>
    <dgm:pt modelId="{9F3C79F0-92A4-45F6-AB6F-45D404E35513}" type="pres">
      <dgm:prSet presAssocID="{FFC41E95-DDED-4616-B051-5D16F5AEE45B}" presName="quadrant1" presStyleLbl="node1" presStyleIdx="0" presStyleCnt="4">
        <dgm:presLayoutVars>
          <dgm:chMax val="1"/>
          <dgm:bulletEnabled val="1"/>
        </dgm:presLayoutVars>
      </dgm:prSet>
      <dgm:spPr/>
    </dgm:pt>
    <dgm:pt modelId="{BFAEE3F3-8FAD-4FEF-82C1-23D2908CABE7}" type="pres">
      <dgm:prSet presAssocID="{FFC41E95-DDED-4616-B051-5D16F5AEE45B}" presName="quadrant2" presStyleLbl="node1" presStyleIdx="1" presStyleCnt="4">
        <dgm:presLayoutVars>
          <dgm:chMax val="1"/>
          <dgm:bulletEnabled val="1"/>
        </dgm:presLayoutVars>
      </dgm:prSet>
      <dgm:spPr/>
    </dgm:pt>
    <dgm:pt modelId="{C1DC2060-642A-4D71-A1D6-7D4318D56324}" type="pres">
      <dgm:prSet presAssocID="{FFC41E95-DDED-4616-B051-5D16F5AEE45B}" presName="quadrant3" presStyleLbl="node1" presStyleIdx="2" presStyleCnt="4">
        <dgm:presLayoutVars>
          <dgm:chMax val="1"/>
          <dgm:bulletEnabled val="1"/>
        </dgm:presLayoutVars>
      </dgm:prSet>
      <dgm:spPr/>
    </dgm:pt>
    <dgm:pt modelId="{0B88331B-030D-43DE-AD00-1855D7DA06CE}" type="pres">
      <dgm:prSet presAssocID="{FFC41E95-DDED-4616-B051-5D16F5AEE45B}" presName="quadrant4" presStyleLbl="node1" presStyleIdx="3" presStyleCnt="4">
        <dgm:presLayoutVars>
          <dgm:chMax val="1"/>
          <dgm:bulletEnabled val="1"/>
        </dgm:presLayoutVars>
      </dgm:prSet>
      <dgm:spPr/>
    </dgm:pt>
    <dgm:pt modelId="{5F452348-4481-435A-95BA-F73E4D68514C}" type="pres">
      <dgm:prSet presAssocID="{FFC41E95-DDED-4616-B051-5D16F5AEE45B}" presName="quadrantPlaceholder" presStyleCnt="0"/>
      <dgm:spPr/>
    </dgm:pt>
    <dgm:pt modelId="{38A0FF6F-16A4-4BB8-9BD6-26B5DA547253}" type="pres">
      <dgm:prSet presAssocID="{FFC41E95-DDED-4616-B051-5D16F5AEE45B}" presName="center1" presStyleLbl="fgShp" presStyleIdx="0" presStyleCnt="2"/>
      <dgm:spPr>
        <a:xfrm>
          <a:off x="3358843" y="2352012"/>
          <a:ext cx="857623" cy="745759"/>
        </a:xfrm>
        <a:prstGeom prst="circularArrow">
          <a:avLst/>
        </a:prstGeom>
        <a:solidFill>
          <a:schemeClr val="accent2"/>
        </a:solidFill>
        <a:ln w="12700" cap="flat" cmpd="sng" algn="ctr">
          <a:solidFill>
            <a:schemeClr val="accent2"/>
          </a:solidFill>
          <a:prstDash val="solid"/>
          <a:miter lim="800000"/>
        </a:ln>
        <a:effectLst/>
      </dgm:spPr>
    </dgm:pt>
    <dgm:pt modelId="{656617D8-8C47-4FF3-946D-B493B89974BA}" type="pres">
      <dgm:prSet presAssocID="{FFC41E95-DDED-4616-B051-5D16F5AEE45B}" presName="center2" presStyleLbl="fgShp" presStyleIdx="1" presStyleCnt="2"/>
      <dgm:spPr>
        <a:xfrm rot="10800000">
          <a:off x="3358843" y="2638842"/>
          <a:ext cx="857623" cy="745759"/>
        </a:xfrm>
        <a:prstGeom prst="circularArrow">
          <a:avLst/>
        </a:prstGeom>
        <a:solidFill>
          <a:schemeClr val="accent2"/>
        </a:solidFill>
        <a:ln w="12700" cap="flat" cmpd="sng" algn="ctr">
          <a:solidFill>
            <a:schemeClr val="accent2"/>
          </a:solidFill>
          <a:prstDash val="solid"/>
          <a:miter lim="800000"/>
        </a:ln>
        <a:effectLst/>
      </dgm:spPr>
    </dgm:pt>
  </dgm:ptLst>
  <dgm:cxnLst>
    <dgm:cxn modelId="{B6CA5815-60E1-461C-AE4C-2D7FF9FF3307}" srcId="{FFC41E95-DDED-4616-B051-5D16F5AEE45B}" destId="{3C7A5800-473B-4795-A719-69ECB585490F}" srcOrd="1" destOrd="0" parTransId="{FD5A318A-42AB-46D3-8539-DD57F3C26C36}" sibTransId="{6C759A96-6101-4D33-BE4B-CEDAF1E944CA}"/>
    <dgm:cxn modelId="{438F032E-3E12-437E-8A8C-8D46A8A5808D}" srcId="{FFC41E95-DDED-4616-B051-5D16F5AEE45B}" destId="{3151C182-B422-4967-AFF6-7B3D11BDEE61}" srcOrd="0" destOrd="0" parTransId="{AA47F693-2B12-48B4-85DA-3ECC22D2CFAA}" sibTransId="{A71F626A-C21C-490F-91BE-C5D28E3404CC}"/>
    <dgm:cxn modelId="{DFB11563-60C4-4649-8AF6-A01E9C189291}" srcId="{FFC41E95-DDED-4616-B051-5D16F5AEE45B}" destId="{90EE198F-BE4E-4E28-AE3C-6C2BDE481A31}" srcOrd="2" destOrd="0" parTransId="{88677A63-CCD6-4D9D-9551-47E942DDD09F}" sibTransId="{D76945A7-8FD2-4625-B086-9CCE757A10C1}"/>
    <dgm:cxn modelId="{7C902E8B-DAE9-4300-9974-8461181CF891}" type="presOf" srcId="{90EE198F-BE4E-4E28-AE3C-6C2BDE481A31}" destId="{C1DC2060-642A-4D71-A1D6-7D4318D56324}" srcOrd="0" destOrd="0" presId="urn:microsoft.com/office/officeart/2005/8/layout/cycle4"/>
    <dgm:cxn modelId="{538CADA4-F74A-4E23-8598-7AADB435047B}" type="presOf" srcId="{3151C182-B422-4967-AFF6-7B3D11BDEE61}" destId="{9F3C79F0-92A4-45F6-AB6F-45D404E35513}" srcOrd="0" destOrd="0" presId="urn:microsoft.com/office/officeart/2005/8/layout/cycle4"/>
    <dgm:cxn modelId="{B1E458A9-6502-4208-A6DB-98D9463E6F62}" type="presOf" srcId="{FFC41E95-DDED-4616-B051-5D16F5AEE45B}" destId="{CAFD60E8-F4DB-4223-A1A7-533E92E3169E}" srcOrd="0" destOrd="0" presId="urn:microsoft.com/office/officeart/2005/8/layout/cycle4"/>
    <dgm:cxn modelId="{511FD8C5-6B32-4275-A53C-3B639B486F1F}" type="presOf" srcId="{0B40EF07-1694-43CF-9035-01921C7F3B7C}" destId="{0B88331B-030D-43DE-AD00-1855D7DA06CE}" srcOrd="0" destOrd="0" presId="urn:microsoft.com/office/officeart/2005/8/layout/cycle4"/>
    <dgm:cxn modelId="{70984EFC-CC34-408A-A88E-174993B023B6}" srcId="{FFC41E95-DDED-4616-B051-5D16F5AEE45B}" destId="{0B40EF07-1694-43CF-9035-01921C7F3B7C}" srcOrd="3" destOrd="0" parTransId="{B53B1763-E500-4931-9C7E-747A34C46826}" sibTransId="{3BFE8C2A-5163-40FB-8A98-9C240F72F3AD}"/>
    <dgm:cxn modelId="{C0D8E8FE-E726-4F7F-9D5B-DFDF2C350451}" type="presOf" srcId="{3C7A5800-473B-4795-A719-69ECB585490F}" destId="{BFAEE3F3-8FAD-4FEF-82C1-23D2908CABE7}" srcOrd="0" destOrd="0" presId="urn:microsoft.com/office/officeart/2005/8/layout/cycle4"/>
    <dgm:cxn modelId="{F768F927-C2D0-4DF0-A7A3-6DC4850A8050}" type="presParOf" srcId="{CAFD60E8-F4DB-4223-A1A7-533E92E3169E}" destId="{4CED139F-BF5B-402C-9A12-28FB315325DE}" srcOrd="0" destOrd="0" presId="urn:microsoft.com/office/officeart/2005/8/layout/cycle4"/>
    <dgm:cxn modelId="{A14FAE7D-B2DA-4929-B4EE-394BBEBA7CE4}" type="presParOf" srcId="{4CED139F-BF5B-402C-9A12-28FB315325DE}" destId="{E54AC457-E33F-455D-BED4-FB5621EE8C0C}" srcOrd="0" destOrd="0" presId="urn:microsoft.com/office/officeart/2005/8/layout/cycle4"/>
    <dgm:cxn modelId="{1B680E71-A727-431A-94AD-C471DC49FD22}" type="presParOf" srcId="{CAFD60E8-F4DB-4223-A1A7-533E92E3169E}" destId="{65630A88-6E41-4C27-98C2-B2C4F51E7707}" srcOrd="1" destOrd="0" presId="urn:microsoft.com/office/officeart/2005/8/layout/cycle4"/>
    <dgm:cxn modelId="{27671957-B5D4-4180-915E-FE11461DD578}" type="presParOf" srcId="{65630A88-6E41-4C27-98C2-B2C4F51E7707}" destId="{9F3C79F0-92A4-45F6-AB6F-45D404E35513}" srcOrd="0" destOrd="0" presId="urn:microsoft.com/office/officeart/2005/8/layout/cycle4"/>
    <dgm:cxn modelId="{24F238DA-7A8E-4FE6-BD56-91FC446F896D}" type="presParOf" srcId="{65630A88-6E41-4C27-98C2-B2C4F51E7707}" destId="{BFAEE3F3-8FAD-4FEF-82C1-23D2908CABE7}" srcOrd="1" destOrd="0" presId="urn:microsoft.com/office/officeart/2005/8/layout/cycle4"/>
    <dgm:cxn modelId="{DD875723-82E7-4137-9F25-5D893D7FA9B7}" type="presParOf" srcId="{65630A88-6E41-4C27-98C2-B2C4F51E7707}" destId="{C1DC2060-642A-4D71-A1D6-7D4318D56324}" srcOrd="2" destOrd="0" presId="urn:microsoft.com/office/officeart/2005/8/layout/cycle4"/>
    <dgm:cxn modelId="{94FF24D8-E323-43D8-8AB8-DA65F3173A49}" type="presParOf" srcId="{65630A88-6E41-4C27-98C2-B2C4F51E7707}" destId="{0B88331B-030D-43DE-AD00-1855D7DA06CE}" srcOrd="3" destOrd="0" presId="urn:microsoft.com/office/officeart/2005/8/layout/cycle4"/>
    <dgm:cxn modelId="{6149AED4-331D-413C-A7CE-425AA217698E}" type="presParOf" srcId="{65630A88-6E41-4C27-98C2-B2C4F51E7707}" destId="{5F452348-4481-435A-95BA-F73E4D68514C}" srcOrd="4" destOrd="0" presId="urn:microsoft.com/office/officeart/2005/8/layout/cycle4"/>
    <dgm:cxn modelId="{A129BBEF-5030-4E32-A7D2-EE6EFFA67700}" type="presParOf" srcId="{CAFD60E8-F4DB-4223-A1A7-533E92E3169E}" destId="{38A0FF6F-16A4-4BB8-9BD6-26B5DA547253}" srcOrd="2" destOrd="0" presId="urn:microsoft.com/office/officeart/2005/8/layout/cycle4"/>
    <dgm:cxn modelId="{F01D22B7-B28E-441B-9A10-14295DA5B02F}" type="presParOf" srcId="{CAFD60E8-F4DB-4223-A1A7-533E92E3169E}" destId="{656617D8-8C47-4FF3-946D-B493B89974BA}"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C79F0-92A4-45F6-AB6F-45D404E35513}">
      <dsp:nvSpPr>
        <dsp:cNvPr id="0" name=""/>
        <dsp:cNvSpPr/>
      </dsp:nvSpPr>
      <dsp:spPr>
        <a:xfrm>
          <a:off x="1246335" y="326987"/>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Arial"/>
            <a:ea typeface="+mn-ea"/>
            <a:cs typeface="+mn-cs"/>
          </a:endParaRPr>
        </a:p>
      </dsp:txBody>
      <dsp:txXfrm>
        <a:off x="1973868" y="1054520"/>
        <a:ext cx="1756421" cy="1756421"/>
      </dsp:txXfrm>
    </dsp:sp>
    <dsp:sp modelId="{BFAEE3F3-8FAD-4FEF-82C1-23D2908CABE7}">
      <dsp:nvSpPr>
        <dsp:cNvPr id="0" name=""/>
        <dsp:cNvSpPr/>
      </dsp:nvSpPr>
      <dsp:spPr>
        <a:xfrm rot="5400000">
          <a:off x="3845021" y="326987"/>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Arial"/>
            <a:ea typeface="+mn-ea"/>
            <a:cs typeface="+mn-cs"/>
          </a:endParaRPr>
        </a:p>
      </dsp:txBody>
      <dsp:txXfrm rot="-5400000">
        <a:off x="3845021" y="1054520"/>
        <a:ext cx="1756421" cy="1756421"/>
      </dsp:txXfrm>
    </dsp:sp>
    <dsp:sp modelId="{C1DC2060-642A-4D71-A1D6-7D4318D56324}">
      <dsp:nvSpPr>
        <dsp:cNvPr id="0" name=""/>
        <dsp:cNvSpPr/>
      </dsp:nvSpPr>
      <dsp:spPr>
        <a:xfrm rot="10800000">
          <a:off x="3845021" y="2925673"/>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endParaRPr lang="en-US" sz="1700" kern="1200">
            <a:solidFill>
              <a:sysClr val="window" lastClr="FFFFFF"/>
            </a:solidFill>
            <a:latin typeface="Arial"/>
            <a:ea typeface="+mn-ea"/>
            <a:cs typeface="+mn-cs"/>
          </a:endParaRPr>
        </a:p>
      </dsp:txBody>
      <dsp:txXfrm rot="10800000">
        <a:off x="3845021" y="2925673"/>
        <a:ext cx="1756421" cy="1756421"/>
      </dsp:txXfrm>
    </dsp:sp>
    <dsp:sp modelId="{0B88331B-030D-43DE-AD00-1855D7DA06CE}">
      <dsp:nvSpPr>
        <dsp:cNvPr id="0" name=""/>
        <dsp:cNvSpPr/>
      </dsp:nvSpPr>
      <dsp:spPr>
        <a:xfrm rot="16200000">
          <a:off x="1246335" y="2925673"/>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 lastClr="FFFFFF"/>
            </a:solidFill>
            <a:latin typeface="Arial"/>
            <a:ea typeface="+mn-ea"/>
            <a:cs typeface="+mn-cs"/>
          </a:endParaRPr>
        </a:p>
      </dsp:txBody>
      <dsp:txXfrm rot="5400000">
        <a:off x="1973868" y="2925673"/>
        <a:ext cx="1756421" cy="1756421"/>
      </dsp:txXfrm>
    </dsp:sp>
    <dsp:sp modelId="{38A0FF6F-16A4-4BB8-9BD6-26B5DA547253}">
      <dsp:nvSpPr>
        <dsp:cNvPr id="0" name=""/>
        <dsp:cNvSpPr/>
      </dsp:nvSpPr>
      <dsp:spPr>
        <a:xfrm>
          <a:off x="3358843" y="2352012"/>
          <a:ext cx="857623" cy="745759"/>
        </a:xfrm>
        <a:prstGeom prst="circularArrow">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56617D8-8C47-4FF3-946D-B493B89974BA}">
      <dsp:nvSpPr>
        <dsp:cNvPr id="0" name=""/>
        <dsp:cNvSpPr/>
      </dsp:nvSpPr>
      <dsp:spPr>
        <a:xfrm rot="10800000">
          <a:off x="3358843" y="2638842"/>
          <a:ext cx="857623" cy="745759"/>
        </a:xfrm>
        <a:prstGeom prst="circularArrow">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F5CF1-5558-FD7E-C5A5-4327B01523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391B52-9E34-BFAC-458B-F3300A8CA0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075D57-FDC6-024B-BF8A-0D2F8F70EE33}" type="datetimeFigureOut">
              <a:rPr lang="en-US" smtClean="0"/>
              <a:t>2/28/2024</a:t>
            </a:fld>
            <a:endParaRPr lang="en-US"/>
          </a:p>
        </p:txBody>
      </p:sp>
      <p:sp>
        <p:nvSpPr>
          <p:cNvPr id="4" name="Footer Placeholder 3">
            <a:extLst>
              <a:ext uri="{FF2B5EF4-FFF2-40B4-BE49-F238E27FC236}">
                <a16:creationId xmlns:a16="http://schemas.microsoft.com/office/drawing/2014/main" id="{556886B6-0A65-C93F-852E-E99D1FEFE5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1C2E60-A814-9D3D-2D7C-E8AC19FDB4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0771CA-8FDD-F142-997C-3D07EEFC83F9}" type="slidenum">
              <a:rPr lang="en-US" smtClean="0"/>
              <a:t>‹#›</a:t>
            </a:fld>
            <a:endParaRPr lang="en-US"/>
          </a:p>
        </p:txBody>
      </p:sp>
    </p:spTree>
    <p:extLst>
      <p:ext uri="{BB962C8B-B14F-4D97-AF65-F5344CB8AC3E}">
        <p14:creationId xmlns:p14="http://schemas.microsoft.com/office/powerpoint/2010/main" val="133656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0FC69-F82A-8040-B68F-309B868810E9}"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22FC7-F67D-394E-9FCF-1523151739D6}" type="slidenum">
              <a:rPr lang="en-US" smtClean="0"/>
              <a:t>‹#›</a:t>
            </a:fld>
            <a:endParaRPr lang="en-US"/>
          </a:p>
        </p:txBody>
      </p:sp>
    </p:spTree>
    <p:extLst>
      <p:ext uri="{BB962C8B-B14F-4D97-AF65-F5344CB8AC3E}">
        <p14:creationId xmlns:p14="http://schemas.microsoft.com/office/powerpoint/2010/main" val="998144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a:t>
            </a:fld>
            <a:endParaRPr lang="en-US"/>
          </a:p>
        </p:txBody>
      </p:sp>
    </p:spTree>
    <p:extLst>
      <p:ext uri="{BB962C8B-B14F-4D97-AF65-F5344CB8AC3E}">
        <p14:creationId xmlns:p14="http://schemas.microsoft.com/office/powerpoint/2010/main" val="100648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200" b="0" i="0" u="none" strike="noStrike" dirty="0">
                <a:solidFill>
                  <a:srgbClr val="000000"/>
                </a:solidFill>
                <a:effectLst/>
                <a:latin typeface="Arial" panose="020B0604020202020204" pitchFamily="34" charset="0"/>
              </a:rPr>
              <a:t>This is based on full time workers</a:t>
            </a:r>
            <a:endParaRPr lang="en-US" b="0" dirty="0">
              <a:effectLst/>
            </a:endParaRPr>
          </a:p>
          <a:p>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13</a:t>
            </a:fld>
            <a:endParaRPr lang="en-US"/>
          </a:p>
        </p:txBody>
      </p:sp>
    </p:spTree>
    <p:extLst>
      <p:ext uri="{BB962C8B-B14F-4D97-AF65-F5344CB8AC3E}">
        <p14:creationId xmlns:p14="http://schemas.microsoft.com/office/powerpoint/2010/main" val="97710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You’re income will be in the top 10% of incomes nationally, in fact, it’s about the top 8%. You will therefore be able to live a comfortable life on a Family Medicine salary.</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14</a:t>
            </a:fld>
            <a:endParaRPr lang="en-US"/>
          </a:p>
        </p:txBody>
      </p:sp>
    </p:spTree>
    <p:extLst>
      <p:ext uri="{BB962C8B-B14F-4D97-AF65-F5344CB8AC3E}">
        <p14:creationId xmlns:p14="http://schemas.microsoft.com/office/powerpoint/2010/main" val="147374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200" b="0" i="0" u="none" strike="noStrike" dirty="0">
                <a:solidFill>
                  <a:srgbClr val="000000"/>
                </a:solidFill>
                <a:effectLst/>
                <a:latin typeface="Arial" panose="020B0604020202020204" pitchFamily="34" charset="0"/>
              </a:rPr>
              <a:t>Both percentile differences and increased income for some subspecialties</a:t>
            </a:r>
            <a:endParaRPr lang="en-US" b="0" dirty="0">
              <a:effectLst/>
            </a:endParaRPr>
          </a:p>
          <a:p>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15</a:t>
            </a:fld>
            <a:endParaRPr lang="en-US"/>
          </a:p>
        </p:txBody>
      </p:sp>
    </p:spTree>
    <p:extLst>
      <p:ext uri="{BB962C8B-B14F-4D97-AF65-F5344CB8AC3E}">
        <p14:creationId xmlns:p14="http://schemas.microsoft.com/office/powerpoint/2010/main" val="308881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Arial"/>
                <a:cs typeface="Arial"/>
              </a:rPr>
              <a:t>Physician salaries are generally increasing and Family</a:t>
            </a:r>
            <a:r>
              <a:rPr lang="en-US" sz="1200" b="0" i="0" u="none" strike="noStrike" dirty="0">
                <a:solidFill>
                  <a:srgbClr val="000000"/>
                </a:solidFill>
                <a:effectLst/>
                <a:latin typeface="Arial"/>
                <a:cs typeface="Arial"/>
              </a:rPr>
              <a:t> Medicine salaries are </a:t>
            </a:r>
            <a:r>
              <a:rPr lang="en-US" dirty="0">
                <a:solidFill>
                  <a:srgbClr val="000000"/>
                </a:solidFill>
                <a:latin typeface="Arial"/>
                <a:cs typeface="Arial"/>
              </a:rPr>
              <a:t>in the middle to upper half of that range</a:t>
            </a:r>
            <a:endParaRPr lang="en-US" b="0" dirty="0">
              <a:effectLst/>
              <a:latin typeface="Arial"/>
              <a:cs typeface="Arial"/>
            </a:endParaRPr>
          </a:p>
          <a:p>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16</a:t>
            </a:fld>
            <a:endParaRPr lang="en-US"/>
          </a:p>
        </p:txBody>
      </p:sp>
    </p:spTree>
    <p:extLst>
      <p:ext uri="{BB962C8B-B14F-4D97-AF65-F5344CB8AC3E}">
        <p14:creationId xmlns:p14="http://schemas.microsoft.com/office/powerpoint/2010/main" val="3509935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br>
              <a:rPr lang="en-US" dirty="0">
                <a:cs typeface="+mn-lt"/>
              </a:rPr>
            </a:br>
            <a:r>
              <a:rPr lang="en-US" dirty="0"/>
              <a:t>Many programs to encourage primary care and reduce the debt burden. Julie will be talking more about them in Module 6. One that we would like to highlight is PSLF</a:t>
            </a:r>
          </a:p>
          <a:p>
            <a:pPr rtl="0">
              <a:spcBef>
                <a:spcPts val="0"/>
              </a:spcBef>
              <a:spcAft>
                <a:spcPts val="1200"/>
              </a:spcAft>
            </a:pP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17</a:t>
            </a:fld>
            <a:endParaRPr lang="en-US"/>
          </a:p>
        </p:txBody>
      </p:sp>
    </p:spTree>
    <p:extLst>
      <p:ext uri="{BB962C8B-B14F-4D97-AF65-F5344CB8AC3E}">
        <p14:creationId xmlns:p14="http://schemas.microsoft.com/office/powerpoint/2010/main" val="1423113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Public Service Loan Forgiveness is a federal program for borrowers with Direct Loans, who make 120 qualifying payments while enrolled in a qualifying repayment plan, while working full-time for a qualifying non-profit employer.  This is a great program for those who may be interested in working in the non-profit sector. You may want to review Module 6 for more information about this topic.</a:t>
            </a:r>
          </a:p>
          <a:p>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18</a:t>
            </a:fld>
            <a:endParaRPr lang="en-US"/>
          </a:p>
        </p:txBody>
      </p:sp>
    </p:spTree>
    <p:extLst>
      <p:ext uri="{BB962C8B-B14F-4D97-AF65-F5344CB8AC3E}">
        <p14:creationId xmlns:p14="http://schemas.microsoft.com/office/powerpoint/2010/main" val="1317568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solidFill>
                  <a:srgbClr val="000000"/>
                </a:solidFill>
                <a:latin typeface="Arial"/>
                <a:cs typeface="Arial"/>
              </a:rPr>
              <a:t>You should also keep in mind that you</a:t>
            </a:r>
            <a:r>
              <a:rPr lang="en-US" sz="1200" b="0" i="0" u="none" strike="noStrike" dirty="0">
                <a:solidFill>
                  <a:srgbClr val="000000"/>
                </a:solidFill>
                <a:effectLst/>
                <a:latin typeface="Arial"/>
                <a:cs typeface="Arial"/>
              </a:rPr>
              <a:t> will be in demand as a primary care physician. Some things you can look for in a potential contract include:</a:t>
            </a:r>
            <a:endParaRPr lang="en-US" b="0" dirty="0">
              <a:effectLst/>
              <a:latin typeface="Arial"/>
              <a:cs typeface="Arial"/>
            </a:endParaRPr>
          </a:p>
          <a:p>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19</a:t>
            </a:fld>
            <a:endParaRPr lang="en-US"/>
          </a:p>
        </p:txBody>
      </p:sp>
    </p:spTree>
    <p:extLst>
      <p:ext uri="{BB962C8B-B14F-4D97-AF65-F5344CB8AC3E}">
        <p14:creationId xmlns:p14="http://schemas.microsoft.com/office/powerpoint/2010/main" val="416440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some tips and action items you can take to improve your financial wellbeing. At this stage, there are 6 pillars of personal finance to be aware of</a:t>
            </a:r>
          </a:p>
          <a:p>
            <a:endParaRPr lang="en-US" dirty="0">
              <a:cs typeface="+mn-lt"/>
            </a:endParaRPr>
          </a:p>
          <a:p>
            <a:r>
              <a:rPr lang="en-US" dirty="0">
                <a:cs typeface="+mn-lt"/>
              </a:rPr>
              <a:t>One additional important aspect of personal finance is investing. Most medical students and residents are not in a place where they have extra income to be able to invest. We will talk about investing for retirement and the principles of investing for retirement are similar to investing for other goals or purposes.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15B22FC7-F67D-394E-9FCF-1523151739D6}" type="slidenum">
              <a:rPr lang="en-US" smtClean="0"/>
              <a:t>20</a:t>
            </a:fld>
            <a:endParaRPr lang="en-US"/>
          </a:p>
        </p:txBody>
      </p:sp>
    </p:spTree>
    <p:extLst>
      <p:ext uri="{BB962C8B-B14F-4D97-AF65-F5344CB8AC3E}">
        <p14:creationId xmlns:p14="http://schemas.microsoft.com/office/powerpoint/2010/main" val="2089605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each of those pillars, I want to point out the AAMC FIRST program</a:t>
            </a:r>
          </a:p>
          <a:p>
            <a:endParaRPr lang="en-US" dirty="0"/>
          </a:p>
          <a:p>
            <a:r>
              <a:rPr lang="en-US" dirty="0"/>
              <a:t>FIRST stands for Financial Information, Resources, Services and Tools and it’s a program available through the AAMC that provides unbiased and reliable information about paying for medical school, managing money, borrowing wisely (when needed), and successfully and responsibly repaying student loans.  The resources through the FIRST program are available to anyone by visiting aamc.org.</a:t>
            </a:r>
          </a:p>
          <a:p>
            <a:endParaRPr lang="en-US" dirty="0"/>
          </a:p>
          <a:p>
            <a:r>
              <a:rPr lang="en-US" dirty="0"/>
              <a:t>Some of the helpful materials include: </a:t>
            </a:r>
          </a:p>
          <a:p>
            <a:r>
              <a:rPr lang="en-US" dirty="0"/>
              <a:t>Fact Sheets and short articles about topics like financing medical school, taking out loans, money management and loan repayment.</a:t>
            </a:r>
          </a:p>
          <a:p>
            <a:r>
              <a:rPr lang="en-US" dirty="0"/>
              <a:t>There are also videos and live monthly webinars that people can register to attend</a:t>
            </a:r>
          </a:p>
          <a:p>
            <a:r>
              <a:rPr lang="en-US" dirty="0"/>
              <a:t>And there are charts, infographics, and publications available through the resources section of the program. </a:t>
            </a:r>
          </a:p>
          <a:p>
            <a:endParaRPr lang="en-US" dirty="0"/>
          </a:p>
          <a:p>
            <a:r>
              <a:rPr lang="en-US" dirty="0"/>
              <a:t>In addition to these resources, there are also loan repayment tools and financial education resources that will be discussed later in this presentation.</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21</a:t>
            </a:fld>
            <a:endParaRPr lang="en-US"/>
          </a:p>
        </p:txBody>
      </p:sp>
    </p:spTree>
    <p:extLst>
      <p:ext uri="{BB962C8B-B14F-4D97-AF65-F5344CB8AC3E}">
        <p14:creationId xmlns:p14="http://schemas.microsoft.com/office/powerpoint/2010/main" val="188326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pillar of your personal finance life is your income. </a:t>
            </a:r>
          </a:p>
          <a:p>
            <a:pPr marL="171450" indent="-171450">
              <a:buFontTx/>
              <a:buChar char="-"/>
            </a:pPr>
            <a:r>
              <a:rPr lang="en-US" dirty="0"/>
              <a:t>The first step is to know your worth. When you begin looking for a position, you should do a bit of homework to determine the salary range you can expect</a:t>
            </a:r>
            <a:endParaRPr lang="en-US" dirty="0">
              <a:cs typeface="Calibri"/>
            </a:endParaRPr>
          </a:p>
          <a:p>
            <a:pPr marL="171450" indent="-171450">
              <a:buFontTx/>
              <a:buChar char="-"/>
            </a:pPr>
            <a:r>
              <a:rPr lang="en-US" dirty="0"/>
              <a:t>As we discussed previously, your income is more than just your salary. If there is minimal wiggle room with regard to salary in a position, there may be room to negotiate things like retirement benefits, non-compete restrictions, CME and vacation allowances, etc. Consider having an attorney look at your contract.</a:t>
            </a:r>
            <a:endParaRPr lang="en-US" dirty="0">
              <a:cs typeface="Calibri" panose="020F0502020204030204"/>
            </a:endParaRPr>
          </a:p>
          <a:p>
            <a:pPr marL="171450" indent="-171450">
              <a:buFontTx/>
              <a:buChar char="-"/>
            </a:pPr>
            <a:r>
              <a:rPr lang="en-US" sz="1800" b="0" i="0" u="none" strike="noStrike">
                <a:solidFill>
                  <a:srgbClr val="000000"/>
                </a:solidFill>
                <a:effectLst/>
                <a:latin typeface="Calibri"/>
                <a:cs typeface="Calibri"/>
              </a:rPr>
              <a:t>There are other opportunities to earn extra income as well - like moonlighting, picking up shifts at urgent care, or taking additional roles as a team physician or nursing home medical director</a:t>
            </a:r>
            <a:br>
              <a:rPr lang="en-US" dirty="0">
                <a:cs typeface="+mn-lt"/>
              </a:rPr>
            </a:br>
            <a:endParaRPr lang="en-US" sz="1800">
              <a:cs typeface="Calibri"/>
            </a:endParaRPr>
          </a:p>
          <a:p>
            <a:r>
              <a:rPr lang="en-US" dirty="0"/>
              <a:t>Most of this applies to residents looking for attending positions. There is not much variation in salary among residency programs, there is usually zero room to negotiate with a residency program, and there are often restrictions on the settings in which you can practice as a resident</a:t>
            </a:r>
            <a:br>
              <a:rPr lang="en-US" dirty="0">
                <a:cs typeface="+mn-lt"/>
              </a:rPr>
            </a:b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22</a:t>
            </a:fld>
            <a:endParaRPr lang="en-US"/>
          </a:p>
        </p:txBody>
      </p:sp>
    </p:spTree>
    <p:extLst>
      <p:ext uri="{BB962C8B-B14F-4D97-AF65-F5344CB8AC3E}">
        <p14:creationId xmlns:p14="http://schemas.microsoft.com/office/powerpoint/2010/main" val="218071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a:t>
            </a:fld>
            <a:endParaRPr lang="en-US"/>
          </a:p>
        </p:txBody>
      </p:sp>
    </p:spTree>
    <p:extLst>
      <p:ext uri="{BB962C8B-B14F-4D97-AF65-F5344CB8AC3E}">
        <p14:creationId xmlns:p14="http://schemas.microsoft.com/office/powerpoint/2010/main" val="1136687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Arial" panose="020B0604020202020204" pitchFamily="34" charset="0"/>
              </a:rPr>
              <a:t>almost three quarters of physicians graduate medical school with debt and the median debt burden is over $200,000</a:t>
            </a: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Arial" panose="020B0604020202020204" pitchFamily="34" charset="0"/>
              </a:rPr>
              <a:t>you may have several different types of loans, undergraduate and medical school loans, </a:t>
            </a:r>
            <a:r>
              <a:rPr lang="en-US" sz="1200" b="0" i="0" u="none" strike="noStrike" dirty="0" err="1">
                <a:solidFill>
                  <a:srgbClr val="000000"/>
                </a:solidFill>
                <a:effectLst/>
                <a:latin typeface="Arial" panose="020B0604020202020204" pitchFamily="34" charset="0"/>
              </a:rPr>
              <a:t>etc</a:t>
            </a:r>
            <a:endParaRPr lang="en-US" sz="12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Arial" panose="020B0604020202020204" pitchFamily="34" charset="0"/>
              </a:rPr>
              <a:t>the first step in developing a loan repayment plan is to know what you have</a:t>
            </a:r>
          </a:p>
          <a:p>
            <a:pPr fontAlgn="base">
              <a:buFont typeface="Arial" panose="020B0604020202020204" pitchFamily="34" charset="0"/>
              <a:buChar char="•"/>
            </a:pPr>
            <a:r>
              <a:rPr lang="en-US" dirty="0">
                <a:solidFill>
                  <a:srgbClr val="000000"/>
                </a:solidFill>
                <a:latin typeface="Arial"/>
                <a:cs typeface="Arial"/>
              </a:rPr>
              <a:t>Figure out what</a:t>
            </a:r>
            <a:r>
              <a:rPr lang="en-US" sz="1200" b="0" i="0" u="none" strike="noStrike" dirty="0">
                <a:solidFill>
                  <a:srgbClr val="000000"/>
                </a:solidFill>
                <a:effectLst/>
                <a:latin typeface="Arial"/>
                <a:cs typeface="Arial"/>
              </a:rPr>
              <a:t> your loan balance</a:t>
            </a:r>
            <a:r>
              <a:rPr lang="en-US" dirty="0">
                <a:solidFill>
                  <a:srgbClr val="000000"/>
                </a:solidFill>
                <a:latin typeface="Arial"/>
                <a:cs typeface="Arial"/>
              </a:rPr>
              <a:t> is</a:t>
            </a:r>
            <a:r>
              <a:rPr lang="en-US" sz="1200" b="0" i="0" u="none" strike="noStrike" dirty="0">
                <a:solidFill>
                  <a:srgbClr val="000000"/>
                </a:solidFill>
                <a:effectLst/>
                <a:latin typeface="Arial"/>
                <a:cs typeface="Arial"/>
              </a:rPr>
              <a:t>, interest rate, payoff date, and servicer. If you are in medical school, the financial aid office at your medical school can help with this.</a:t>
            </a: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Arial" panose="020B0604020202020204" pitchFamily="34" charset="0"/>
              </a:rPr>
              <a:t>the AAMC has a fantastic tool called Med Loans which can help you compare repayment options, including income driven options that could save you a lot of money while you are a resident</a:t>
            </a: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Arial" panose="020B0604020202020204" pitchFamily="34" charset="0"/>
              </a:rPr>
              <a:t>Determining whether you are eligible and whether you want to pursue Public Service Loan Forgiveness is another step that could save you significant money when repaying your loans</a:t>
            </a:r>
          </a:p>
          <a:p>
            <a:pP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Arial" panose="020B0604020202020204" pitchFamily="34" charset="0"/>
              </a:rPr>
              <a:t>Julie will talk more about the specifics of the program in Module 6</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23</a:t>
            </a:fld>
            <a:endParaRPr lang="en-US"/>
          </a:p>
        </p:txBody>
      </p:sp>
    </p:spTree>
    <p:extLst>
      <p:ext uri="{BB962C8B-B14F-4D97-AF65-F5344CB8AC3E}">
        <p14:creationId xmlns:p14="http://schemas.microsoft.com/office/powerpoint/2010/main" val="217367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MedLoans</a:t>
            </a:r>
            <a:r>
              <a:rPr lang="en-US" dirty="0"/>
              <a:t> Organizer and Calculator (or MLOC) is a great place to not only keep track of your current loans, but it’s a tool that can help you look at realistic loan repayment options based upon the loans you have taken out.  While there is a loan calculator available through the Federal Student Aid website that can help borrowers review loan repayment, MLOC was specifically created for medical student and residents.  </a:t>
            </a:r>
          </a:p>
          <a:p>
            <a:endParaRPr lang="en-US" dirty="0"/>
          </a:p>
          <a:p>
            <a:r>
              <a:rPr lang="en-US" b="1" dirty="0"/>
              <a:t>Assessment Question: </a:t>
            </a:r>
            <a:r>
              <a:rPr lang="en-US" dirty="0"/>
              <a:t>What AAMC tool helps borrowers review loan repayment scenarios based upon their debt, residency length, residency stipend and post-residency salary?  </a:t>
            </a:r>
            <a:r>
              <a:rPr lang="en-US" b="1" dirty="0"/>
              <a:t>Answe</a:t>
            </a:r>
            <a:r>
              <a:rPr lang="en-US" b="0" dirty="0"/>
              <a:t>r: </a:t>
            </a:r>
            <a:r>
              <a:rPr lang="en-US" dirty="0" err="1"/>
              <a:t>MedLoans</a:t>
            </a:r>
            <a:r>
              <a:rPr lang="en-US" dirty="0"/>
              <a:t> Organizer and Calculator</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24</a:t>
            </a:fld>
            <a:endParaRPr lang="en-US"/>
          </a:p>
        </p:txBody>
      </p:sp>
    </p:spTree>
    <p:extLst>
      <p:ext uri="{BB962C8B-B14F-4D97-AF65-F5344CB8AC3E}">
        <p14:creationId xmlns:p14="http://schemas.microsoft.com/office/powerpoint/2010/main" val="985858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MLOC, you will enter your loans into the calculator each time you borrow a loan, </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25</a:t>
            </a:fld>
            <a:endParaRPr lang="en-US"/>
          </a:p>
        </p:txBody>
      </p:sp>
    </p:spTree>
    <p:extLst>
      <p:ext uri="{BB962C8B-B14F-4D97-AF65-F5344CB8AC3E}">
        <p14:creationId xmlns:p14="http://schemas.microsoft.com/office/powerpoint/2010/main" val="3464039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you will answer questions about your marital status, residency and/or fellowship length, residency stipend, anticipated post-residency salary and a few additional details about the size of your household, where you file taxes, and what kind of repayment scenario you would like to see. </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26</a:t>
            </a:fld>
            <a:endParaRPr lang="en-US"/>
          </a:p>
        </p:txBody>
      </p:sp>
    </p:spTree>
    <p:extLst>
      <p:ext uri="{BB962C8B-B14F-4D97-AF65-F5344CB8AC3E}">
        <p14:creationId xmlns:p14="http://schemas.microsoft.com/office/powerpoint/2010/main" val="367854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Once all that information is entered, MLOC will provide a repayment scenario based upon the entered parameters.  Here you will be able to see how long it may take you to repay your loans, what your estimated minimum monthly payment would be during residency and post-residency, the total repayment costs.  Some of the repayment plans may even provide loan forgiveness, and some borrowers may even choose to participate in Public Service Loan Forgiveness.</a:t>
            </a:r>
            <a:endParaRPr lang="en-US" dirty="0">
              <a:cs typeface="Calibri" panose="020F0502020204030204"/>
            </a:endParaRPr>
          </a:p>
          <a:p>
            <a:endParaRPr lang="en-US" dirty="0"/>
          </a:p>
          <a:p>
            <a:r>
              <a:rPr lang="en-US" dirty="0">
                <a:cs typeface="Calibri" panose="020F0502020204030204"/>
              </a:rPr>
              <a:t>As you may know, the loan repayment and forgiveness options are constantly changing and the </a:t>
            </a:r>
            <a:r>
              <a:rPr lang="en-US" dirty="0" err="1">
                <a:cs typeface="Calibri" panose="020F0502020204030204"/>
              </a:rPr>
              <a:t>MedLoans</a:t>
            </a:r>
            <a:r>
              <a:rPr lang="en-US" dirty="0">
                <a:cs typeface="Calibri" panose="020F0502020204030204"/>
              </a:rPr>
              <a:t> calculator will include the newest repayment options when they become available.</a:t>
            </a:r>
          </a:p>
        </p:txBody>
      </p:sp>
      <p:sp>
        <p:nvSpPr>
          <p:cNvPr id="4" name="Slide Number Placeholder 3"/>
          <p:cNvSpPr>
            <a:spLocks noGrp="1"/>
          </p:cNvSpPr>
          <p:nvPr>
            <p:ph type="sldNum" sz="quarter" idx="5"/>
          </p:nvPr>
        </p:nvSpPr>
        <p:spPr/>
        <p:txBody>
          <a:bodyPr/>
          <a:lstStyle/>
          <a:p>
            <a:fld id="{15B22FC7-F67D-394E-9FCF-1523151739D6}" type="slidenum">
              <a:rPr lang="en-US" smtClean="0"/>
              <a:t>27</a:t>
            </a:fld>
            <a:endParaRPr lang="en-US"/>
          </a:p>
        </p:txBody>
      </p:sp>
    </p:spTree>
    <p:extLst>
      <p:ext uri="{BB962C8B-B14F-4D97-AF65-F5344CB8AC3E}">
        <p14:creationId xmlns:p14="http://schemas.microsoft.com/office/powerpoint/2010/main" val="309556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b="0" i="0" u="none" strike="noStrike" dirty="0">
                <a:solidFill>
                  <a:srgbClr val="000000"/>
                </a:solidFill>
                <a:effectLst/>
                <a:latin typeface="Arial"/>
                <a:cs typeface="Arial"/>
              </a:rPr>
              <a:t>The next pillar is budgeting, or what I like to call “cash flow planning”</a:t>
            </a:r>
            <a:r>
              <a:rPr lang="en-US" dirty="0">
                <a:solidFill>
                  <a:srgbClr val="000000"/>
                </a:solidFill>
                <a:latin typeface="Arial"/>
                <a:cs typeface="Arial"/>
              </a:rPr>
              <a:t> and it may be the most important aspect of your financial life</a:t>
            </a:r>
            <a:endParaRPr lang="en-US" dirty="0"/>
          </a:p>
          <a:p>
            <a:pPr marL="285750" indent="-285750">
              <a:spcAft>
                <a:spcPts val="1200"/>
              </a:spcAft>
              <a:buFont typeface="Calibri"/>
              <a:buChar char="-"/>
            </a:pPr>
            <a:r>
              <a:rPr lang="en-US" sz="1200" b="0" i="0" u="none" strike="noStrike" dirty="0">
                <a:solidFill>
                  <a:srgbClr val="000000"/>
                </a:solidFill>
                <a:effectLst/>
                <a:latin typeface="Arial"/>
                <a:cs typeface="Arial"/>
              </a:rPr>
              <a:t>Starting to build a budget can be </a:t>
            </a:r>
            <a:r>
              <a:rPr lang="en-US" dirty="0">
                <a:solidFill>
                  <a:srgbClr val="000000"/>
                </a:solidFill>
                <a:latin typeface="Arial"/>
                <a:cs typeface="Arial"/>
              </a:rPr>
              <a:t>intimidating but in</a:t>
            </a:r>
            <a:r>
              <a:rPr lang="en-US" sz="1200" b="0" i="0" u="none" strike="noStrike" dirty="0">
                <a:solidFill>
                  <a:srgbClr val="000000"/>
                </a:solidFill>
                <a:effectLst/>
                <a:latin typeface="Arial"/>
                <a:cs typeface="Arial"/>
              </a:rPr>
              <a:t> order to know where to go, you have to know where you’re coming from</a:t>
            </a:r>
          </a:p>
          <a:p>
            <a:pPr marL="171450" indent="-171450" rtl="0">
              <a:spcBef>
                <a:spcPts val="0"/>
              </a:spcBef>
              <a:spcAft>
                <a:spcPts val="1200"/>
              </a:spcAft>
              <a:buFontTx/>
              <a:buChar char="-"/>
            </a:pPr>
            <a:r>
              <a:rPr lang="en-US" sz="1200" b="0" i="0" u="none" strike="noStrike" dirty="0">
                <a:solidFill>
                  <a:srgbClr val="000000"/>
                </a:solidFill>
                <a:effectLst/>
                <a:latin typeface="Arial" panose="020B0604020202020204" pitchFamily="34" charset="0"/>
              </a:rPr>
              <a:t>Start by looking at your last few months of expenses. You can track those through the AAMC FIRST tools, spreadsheet software or one of several free smartphone apps that will track your spending for you. An alternative approach would be to start now and commit to track your expenses for the next few months</a:t>
            </a:r>
          </a:p>
          <a:p>
            <a:pPr marL="171450" indent="-171450" rtl="0">
              <a:spcBef>
                <a:spcPts val="0"/>
              </a:spcBef>
              <a:spcAft>
                <a:spcPts val="1200"/>
              </a:spcAft>
              <a:buFontTx/>
              <a:buChar char="-"/>
            </a:pPr>
            <a:r>
              <a:rPr lang="en-US" b="0" dirty="0">
                <a:effectLst/>
              </a:rPr>
              <a:t>Then you’ll want to determine all of your required expenses and your goals</a:t>
            </a:r>
          </a:p>
          <a:p>
            <a:pPr marL="171450" indent="-171450" rtl="0">
              <a:spcBef>
                <a:spcPts val="0"/>
              </a:spcBef>
              <a:spcAft>
                <a:spcPts val="1200"/>
              </a:spcAft>
              <a:buFontTx/>
              <a:buChar char="-"/>
            </a:pPr>
            <a:r>
              <a:rPr lang="en-US" b="0" dirty="0">
                <a:effectLst/>
              </a:rPr>
              <a:t>You can then adjust your budget based on what you’ve decided in step 2</a:t>
            </a: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28</a:t>
            </a:fld>
            <a:endParaRPr lang="en-US"/>
          </a:p>
        </p:txBody>
      </p:sp>
    </p:spTree>
    <p:extLst>
      <p:ext uri="{BB962C8B-B14F-4D97-AF65-F5344CB8AC3E}">
        <p14:creationId xmlns:p14="http://schemas.microsoft.com/office/powerpoint/2010/main" val="2379695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solidFill>
                  <a:srgbClr val="000000"/>
                </a:solidFill>
                <a:latin typeface="Arial"/>
                <a:cs typeface="Arial"/>
              </a:rPr>
              <a:t>Something that is often included in a budget is money allocated to retirement. Retirement</a:t>
            </a:r>
            <a:r>
              <a:rPr lang="en-US" sz="1200" b="0" i="0" u="none" strike="noStrike" dirty="0">
                <a:solidFill>
                  <a:srgbClr val="000000"/>
                </a:solidFill>
                <a:effectLst/>
                <a:latin typeface="Arial"/>
                <a:cs typeface="Arial"/>
              </a:rPr>
              <a:t> </a:t>
            </a:r>
            <a:r>
              <a:rPr lang="en-US" dirty="0">
                <a:solidFill>
                  <a:srgbClr val="000000"/>
                </a:solidFill>
                <a:latin typeface="Arial"/>
                <a:cs typeface="Arial"/>
              </a:rPr>
              <a:t>may feel</a:t>
            </a:r>
            <a:r>
              <a:rPr lang="en-US" sz="1200" b="0" i="0" u="none" strike="noStrike" dirty="0">
                <a:solidFill>
                  <a:srgbClr val="000000"/>
                </a:solidFill>
                <a:effectLst/>
                <a:latin typeface="Arial"/>
                <a:cs typeface="Arial"/>
              </a:rPr>
              <a:t> very far away at this stage, but the earlier you start thinking about it, the better off you will be in the long term</a:t>
            </a:r>
          </a:p>
          <a:p>
            <a:pPr marL="342900" indent="-342900" rtl="0">
              <a:spcBef>
                <a:spcPts val="0"/>
              </a:spcBef>
              <a:spcAft>
                <a:spcPts val="1200"/>
              </a:spcAft>
              <a:buAutoNum type="arabicParenR"/>
            </a:pPr>
            <a:r>
              <a:rPr lang="en-US" sz="1200" b="0" i="0" u="none" strike="noStrike" dirty="0">
                <a:solidFill>
                  <a:srgbClr val="000000"/>
                </a:solidFill>
                <a:effectLst/>
                <a:latin typeface="Arial" panose="020B0604020202020204" pitchFamily="34" charset="0"/>
              </a:rPr>
              <a:t>401(k) and 403(b) are types of retirement accounts. 403(b) is just the term for a 401(k) offered by a non-profit organization.  You may have a 401(k) or 403(b) match offered by your residency program, and will likely have one in a job post-residency. This means that whatever money you contribute to the account, your employer will contribute some percentage on top of that. If there is a match and you’re able to contribute enough to get the match, that is FREE money</a:t>
            </a:r>
          </a:p>
          <a:p>
            <a:pPr marL="228600" indent="-228600" rtl="0">
              <a:spcBef>
                <a:spcPts val="0"/>
              </a:spcBef>
              <a:spcAft>
                <a:spcPts val="1200"/>
              </a:spcAft>
              <a:buAutoNum type="arabicParenR"/>
            </a:pPr>
            <a:r>
              <a:rPr lang="en-US" sz="1200" b="0" i="0" u="none" strike="noStrike" dirty="0">
                <a:solidFill>
                  <a:srgbClr val="000000"/>
                </a:solidFill>
                <a:effectLst/>
                <a:latin typeface="Arial" panose="020B0604020202020204" pitchFamily="34" charset="0"/>
              </a:rPr>
              <a:t>If your budget allows you to contribute beyond the match, you’ll want to determine both your retirement goals and your risk tolerance</a:t>
            </a:r>
          </a:p>
          <a:p>
            <a:pPr marL="228600" indent="-228600">
              <a:spcAft>
                <a:spcPts val="1200"/>
              </a:spcAft>
              <a:buAutoNum type="arabicParenR"/>
            </a:pPr>
            <a:r>
              <a:rPr lang="en-US" sz="1200" b="0" i="0" u="none" strike="noStrike" dirty="0">
                <a:solidFill>
                  <a:srgbClr val="000000"/>
                </a:solidFill>
                <a:effectLst/>
                <a:latin typeface="Arial"/>
                <a:cs typeface="Arial"/>
              </a:rPr>
              <a:t>Those two items will help you determine which accounts are right for you and then what types of investments you want to put in those accounts.</a:t>
            </a:r>
            <a:endParaRPr lang="en-US" dirty="0">
              <a:solidFill>
                <a:srgbClr val="000000"/>
              </a:solidFill>
              <a:latin typeface="Arial"/>
              <a:cs typeface="Arial"/>
            </a:endParaRPr>
          </a:p>
          <a:p>
            <a:pPr marL="228600" indent="-228600">
              <a:spcAft>
                <a:spcPts val="1200"/>
              </a:spcAft>
              <a:buAutoNum type="arabicParenR"/>
            </a:pPr>
            <a:endParaRPr lang="en-US" dirty="0">
              <a:solidFill>
                <a:srgbClr val="000000"/>
              </a:solidFill>
              <a:latin typeface="Arial"/>
              <a:cs typeface="Arial"/>
            </a:endParaRPr>
          </a:p>
          <a:p>
            <a:pPr>
              <a:spcAft>
                <a:spcPts val="1200"/>
              </a:spcAft>
            </a:pPr>
            <a:r>
              <a:rPr lang="en-US" dirty="0">
                <a:solidFill>
                  <a:srgbClr val="000000"/>
                </a:solidFill>
                <a:latin typeface="Arial"/>
                <a:cs typeface="Arial"/>
              </a:rPr>
              <a:t>Investor.gov is a great website that will introduce you to some of these terms and help you determine your risk tolerance. The types of investment products (stocks, bonds, mutual funds, </a:t>
            </a:r>
            <a:r>
              <a:rPr lang="en-US" dirty="0" err="1">
                <a:solidFill>
                  <a:srgbClr val="000000"/>
                </a:solidFill>
                <a:latin typeface="Arial"/>
                <a:cs typeface="Arial"/>
              </a:rPr>
              <a:t>etc</a:t>
            </a:r>
            <a:r>
              <a:rPr lang="en-US" dirty="0">
                <a:solidFill>
                  <a:srgbClr val="000000"/>
                </a:solidFill>
                <a:latin typeface="Arial"/>
                <a:cs typeface="Arial"/>
              </a:rPr>
              <a:t>) that you would invest in in a retirement account are the same as those you would invest in in a non-retirement account, so this information is helpful for any type of investing you hope to do. </a:t>
            </a:r>
            <a:br>
              <a:rPr lang="en-US" dirty="0">
                <a:cs typeface="+mn-lt"/>
              </a:rPr>
            </a:br>
            <a:br>
              <a:rPr lang="en-US" dirty="0">
                <a:cs typeface="+mn-lt"/>
              </a:rPr>
            </a:b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29</a:t>
            </a:fld>
            <a:endParaRPr lang="en-US"/>
          </a:p>
        </p:txBody>
      </p:sp>
    </p:spTree>
    <p:extLst>
      <p:ext uri="{BB962C8B-B14F-4D97-AF65-F5344CB8AC3E}">
        <p14:creationId xmlns:p14="http://schemas.microsoft.com/office/powerpoint/2010/main" val="3061222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cs typeface="+mn-lt"/>
              </a:rPr>
            </a:br>
            <a:r>
              <a:rPr lang="en-US" dirty="0"/>
              <a:t>Insurance may not be the most exciting topic, but it is essential to protect what you’ve worked hard to gain and to protect yourself and your family</a:t>
            </a:r>
          </a:p>
          <a:p>
            <a:pPr marL="171450" indent="-171450">
              <a:buFontTx/>
              <a:buChar char="-"/>
            </a:pPr>
            <a:r>
              <a:rPr lang="en-US" dirty="0"/>
              <a:t>Your employer likely offers some insurances without any additional cost. Talk to your HR professional or residency administration about what your employer already covers. You can then determine if those are sufficient for you at your current stage</a:t>
            </a:r>
            <a:endParaRPr lang="en-US" dirty="0">
              <a:cs typeface="Calibri"/>
            </a:endParaRPr>
          </a:p>
          <a:p>
            <a:pPr marL="171450" indent="-171450">
              <a:buFontTx/>
              <a:buChar char="-"/>
            </a:pPr>
            <a:r>
              <a:rPr lang="en-US" dirty="0"/>
              <a:t>If you determine you need more coverage, consider using an independent broker to compare different insurance companies</a:t>
            </a:r>
          </a:p>
          <a:p>
            <a:pPr marL="171450" indent="-171450">
              <a:buFontTx/>
              <a:buChar char="-"/>
            </a:pPr>
            <a:r>
              <a:rPr lang="en-US" dirty="0"/>
              <a:t>You will likely have these policies for many years, so it is worth it to look at the details to make sure you are getting the right coverage for you and your family</a:t>
            </a:r>
            <a:endParaRPr lang="en-US" b="0" dirty="0"/>
          </a:p>
          <a:p>
            <a:pPr marL="171450" indent="-171450">
              <a:buFontTx/>
              <a:buChar char="-"/>
            </a:pPr>
            <a:endParaRPr lang="en-US" b="0" dirty="0"/>
          </a:p>
          <a:p>
            <a:pPr marL="171450" indent="-171450">
              <a:buFontTx/>
              <a:buChar char="-"/>
            </a:pPr>
            <a:r>
              <a:rPr lang="en-US" b="1" dirty="0"/>
              <a:t>Assessment question: </a:t>
            </a:r>
            <a:r>
              <a:rPr lang="en-US" b="0" dirty="0"/>
              <a:t>which of the following insurance types are not typically provided by an employer?</a:t>
            </a:r>
          </a:p>
          <a:p>
            <a:pPr marL="171450" indent="-171450">
              <a:buFontTx/>
              <a:buChar char="-"/>
            </a:pPr>
            <a:r>
              <a:rPr lang="en-US" b="0" dirty="0"/>
              <a:t>A) life</a:t>
            </a:r>
          </a:p>
          <a:p>
            <a:pPr marL="171450" indent="-171450">
              <a:buFontTx/>
              <a:buChar char="-"/>
            </a:pPr>
            <a:r>
              <a:rPr lang="en-US" b="0" dirty="0"/>
              <a:t>B) disability</a:t>
            </a:r>
          </a:p>
          <a:p>
            <a:pPr marL="171450" indent="-171450">
              <a:buFontTx/>
              <a:buChar char="-"/>
            </a:pPr>
            <a:r>
              <a:rPr lang="en-US" b="0" dirty="0"/>
              <a:t>C) health</a:t>
            </a:r>
          </a:p>
          <a:p>
            <a:pPr marL="171450" indent="-171450">
              <a:buFontTx/>
              <a:buChar char="-"/>
            </a:pPr>
            <a:r>
              <a:rPr lang="en-US" b="0" dirty="0"/>
              <a:t>D) car</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30</a:t>
            </a:fld>
            <a:endParaRPr lang="en-US"/>
          </a:p>
        </p:txBody>
      </p:sp>
    </p:spTree>
    <p:extLst>
      <p:ext uri="{BB962C8B-B14F-4D97-AF65-F5344CB8AC3E}">
        <p14:creationId xmlns:p14="http://schemas.microsoft.com/office/powerpoint/2010/main" val="2348350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The last thing I recommend before I turn it over to Julie is to commit to Continuing Financial Education just like you will be required to do Continuing Medical Education for the rest of your career.</a:t>
            </a:r>
          </a:p>
          <a:p>
            <a:pPr marL="171450" indent="-171450">
              <a:buFontTx/>
              <a:buChar char="-"/>
            </a:pPr>
            <a:r>
              <a:rPr lang="en-US" dirty="0"/>
              <a:t>Your financial picture and needs will change every year, so performing a financial check-up every year can catch any errors and facilitate planning for the upcoming year</a:t>
            </a:r>
          </a:p>
          <a:p>
            <a:pPr marL="171450" indent="-171450">
              <a:buFontTx/>
              <a:buChar char="-"/>
            </a:pPr>
            <a:r>
              <a:rPr lang="en-US" dirty="0"/>
              <a:t>Your continuing financial education can take many forms (commit to one book/year, one podcast/month, or one blog post/week)</a:t>
            </a:r>
          </a:p>
          <a:p>
            <a:pPr marL="171450" indent="-171450">
              <a:buFontTx/>
              <a:buChar char="-"/>
            </a:pPr>
            <a:r>
              <a:rPr lang="en-US" dirty="0"/>
              <a:t>Finally, you don’t have to do this alone! In fact, it can be beneficial to get different perspectives. Find a trusted person with whom you can keep open communication about your finances. If you are considering a financial advisor, I would encourage you to take a look at the Fact Sheet for financial advisors in the AAMC FIRST program.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31</a:t>
            </a:fld>
            <a:endParaRPr lang="en-US"/>
          </a:p>
        </p:txBody>
      </p:sp>
    </p:spTree>
    <p:extLst>
      <p:ext uri="{BB962C8B-B14F-4D97-AF65-F5344CB8AC3E}">
        <p14:creationId xmlns:p14="http://schemas.microsoft.com/office/powerpoint/2010/main" val="417247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 will start here.</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32</a:t>
            </a:fld>
            <a:endParaRPr lang="en-US"/>
          </a:p>
        </p:txBody>
      </p:sp>
    </p:spTree>
    <p:extLst>
      <p:ext uri="{BB962C8B-B14F-4D97-AF65-F5344CB8AC3E}">
        <p14:creationId xmlns:p14="http://schemas.microsoft.com/office/powerpoint/2010/main" val="316482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chose/fell in love with family medicine because of:</a:t>
            </a:r>
          </a:p>
          <a:p>
            <a:r>
              <a:rPr lang="en-US" dirty="0"/>
              <a:t>-the deep, longitudinal relationships we are able to build with our patients and the trust they place in us, </a:t>
            </a:r>
          </a:p>
          <a:p>
            <a:r>
              <a:rPr lang="en-US" dirty="0"/>
              <a:t>-the ability to care for a diverse array of patients at all stages of life</a:t>
            </a:r>
            <a:endParaRPr lang="en-US" dirty="0">
              <a:cs typeface="Calibri"/>
            </a:endParaRPr>
          </a:p>
          <a:p>
            <a:r>
              <a:rPr lang="en-US" dirty="0"/>
              <a:t>-the flexibility in practice settings available to us (I practice inpatient and outpatient medicine, I also care for patients at all stages, including prenatal care)</a:t>
            </a:r>
            <a:endParaRPr lang="en-US" dirty="0">
              <a:cs typeface="Calibri"/>
            </a:endParaRPr>
          </a:p>
          <a:p>
            <a:r>
              <a:rPr lang="en-US" dirty="0"/>
              <a:t>-my belief that primary care is an essential good for the health of society. </a:t>
            </a:r>
          </a:p>
          <a:p>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a:t>
            </a:fld>
            <a:endParaRPr lang="en-US"/>
          </a:p>
        </p:txBody>
      </p:sp>
    </p:spTree>
    <p:extLst>
      <p:ext uri="{BB962C8B-B14F-4D97-AF65-F5344CB8AC3E}">
        <p14:creationId xmlns:p14="http://schemas.microsoft.com/office/powerpoint/2010/main" val="1603678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Julie will start here.</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33</a:t>
            </a:fld>
            <a:endParaRPr lang="en-US"/>
          </a:p>
        </p:txBody>
      </p:sp>
    </p:spTree>
    <p:extLst>
      <p:ext uri="{BB962C8B-B14F-4D97-AF65-F5344CB8AC3E}">
        <p14:creationId xmlns:p14="http://schemas.microsoft.com/office/powerpoint/2010/main" val="3559030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Budgeting and Planning Resources – AAMC Financial Wellness</a:t>
            </a:r>
          </a:p>
          <a:p>
            <a:r>
              <a:rPr lang="en-US" dirty="0"/>
              <a:t>Library – Budgeting and Spending</a:t>
            </a:r>
          </a:p>
          <a:p>
            <a:r>
              <a:rPr lang="en-US" dirty="0"/>
              <a:t>Budgeting Tool</a:t>
            </a:r>
          </a:p>
          <a:p>
            <a:r>
              <a:rPr lang="en-US" dirty="0"/>
              <a:t>Track Spending Tool</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34</a:t>
            </a:fld>
            <a:endParaRPr lang="en-US"/>
          </a:p>
        </p:txBody>
      </p:sp>
    </p:spTree>
    <p:extLst>
      <p:ext uri="{BB962C8B-B14F-4D97-AF65-F5344CB8AC3E}">
        <p14:creationId xmlns:p14="http://schemas.microsoft.com/office/powerpoint/2010/main" val="705725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35</a:t>
            </a:fld>
            <a:endParaRPr lang="en-US"/>
          </a:p>
        </p:txBody>
      </p:sp>
    </p:spTree>
    <p:extLst>
      <p:ext uri="{BB962C8B-B14F-4D97-AF65-F5344CB8AC3E}">
        <p14:creationId xmlns:p14="http://schemas.microsoft.com/office/powerpoint/2010/main" val="3965431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In conclusion, considerations about income and finance should not dissuade you from becoming a family physician if that is what suits you best</a:t>
            </a:r>
          </a:p>
          <a:p>
            <a:endParaRPr lang="en-US" dirty="0">
              <a:cs typeface="+mn-lt"/>
            </a:endParaRPr>
          </a:p>
          <a:p>
            <a:r>
              <a:rPr lang="en-US" dirty="0">
                <a:cs typeface="+mn-lt"/>
              </a:rPr>
              <a:t>Take advantage of the free resources available to you through the AAMC</a:t>
            </a:r>
          </a:p>
          <a:p>
            <a:endParaRPr lang="en-US" dirty="0">
              <a:cs typeface="+mn-lt"/>
            </a:endParaRPr>
          </a:p>
          <a:p>
            <a:r>
              <a:rPr lang="en-US" dirty="0">
                <a:cs typeface="+mn-lt"/>
              </a:rPr>
              <a:t>Consider committing to taking at least one step from each financial pillar we discussed today.</a:t>
            </a:r>
          </a:p>
          <a:p>
            <a:endParaRPr lang="en-US" dirty="0">
              <a:cs typeface="+mn-lt"/>
            </a:endParaRPr>
          </a:p>
          <a:p>
            <a:r>
              <a:rPr lang="en-US" dirty="0">
                <a:cs typeface="+mn-lt"/>
              </a:rPr>
              <a:t>Best of luck on your financial wellbeing journey!</a:t>
            </a:r>
          </a:p>
        </p:txBody>
      </p:sp>
      <p:sp>
        <p:nvSpPr>
          <p:cNvPr id="4" name="Slide Number Placeholder 3"/>
          <p:cNvSpPr>
            <a:spLocks noGrp="1"/>
          </p:cNvSpPr>
          <p:nvPr>
            <p:ph type="sldNum" sz="quarter" idx="5"/>
          </p:nvPr>
        </p:nvSpPr>
        <p:spPr/>
        <p:txBody>
          <a:bodyPr/>
          <a:lstStyle/>
          <a:p>
            <a:fld id="{15B22FC7-F67D-394E-9FCF-1523151739D6}" type="slidenum">
              <a:rPr lang="en-US" smtClean="0"/>
              <a:t>36</a:t>
            </a:fld>
            <a:endParaRPr lang="en-US"/>
          </a:p>
        </p:txBody>
      </p:sp>
    </p:spTree>
    <p:extLst>
      <p:ext uri="{BB962C8B-B14F-4D97-AF65-F5344CB8AC3E}">
        <p14:creationId xmlns:p14="http://schemas.microsoft.com/office/powerpoint/2010/main" val="230860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I’m also a personal finance nerd who was going to be coming out of medical school with a six-figure debt burden.</a:t>
            </a:r>
          </a:p>
          <a:p>
            <a:endParaRPr lang="en-US" dirty="0"/>
          </a:p>
          <a:p>
            <a:r>
              <a:rPr lang="en-US" dirty="0"/>
              <a:t>Thankfully, I discovered that being a family medicine physician can be rewarding in many ways, including financially. </a:t>
            </a:r>
          </a:p>
          <a:p>
            <a:endParaRPr lang="en-US" dirty="0"/>
          </a:p>
          <a:p>
            <a:r>
              <a:rPr lang="en-US" dirty="0"/>
              <a:t>Let’s talk about how.</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4</a:t>
            </a:fld>
            <a:endParaRPr lang="en-US"/>
          </a:p>
        </p:txBody>
      </p:sp>
    </p:spTree>
    <p:extLst>
      <p:ext uri="{BB962C8B-B14F-4D97-AF65-F5344CB8AC3E}">
        <p14:creationId xmlns:p14="http://schemas.microsoft.com/office/powerpoint/2010/main" val="93579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a:spcBef>
                <a:spcPts val="0"/>
              </a:spcBef>
              <a:spcAft>
                <a:spcPts val="1200"/>
              </a:spcAft>
              <a:buFontTx/>
              <a:buChar char="-"/>
            </a:pPr>
            <a:r>
              <a:rPr lang="en-US" sz="1200" b="0" i="0" u="none" strike="noStrike" dirty="0">
                <a:solidFill>
                  <a:srgbClr val="000000"/>
                </a:solidFill>
                <a:effectLst/>
                <a:latin typeface="Arial" panose="020B0604020202020204" pitchFamily="34" charset="0"/>
              </a:rPr>
              <a:t>We’ll start with the basics. </a:t>
            </a:r>
          </a:p>
          <a:p>
            <a:pPr marL="285750" indent="-285750" rtl="0">
              <a:spcBef>
                <a:spcPts val="0"/>
              </a:spcBef>
              <a:spcAft>
                <a:spcPts val="1200"/>
              </a:spcAft>
              <a:buFontTx/>
              <a:buChar char="-"/>
            </a:pPr>
            <a:r>
              <a:rPr lang="en-US" sz="1200" b="0" i="0" u="none" strike="noStrike" dirty="0">
                <a:solidFill>
                  <a:srgbClr val="000000"/>
                </a:solidFill>
                <a:effectLst/>
                <a:latin typeface="Arial" panose="020B0604020202020204" pitchFamily="34" charset="0"/>
              </a:rPr>
              <a:t>We are not trying to convince you that you will somehow make more money as a family medicine physician than as a specialist. </a:t>
            </a:r>
          </a:p>
          <a:p>
            <a:pPr marL="285750" indent="-285750" rtl="0">
              <a:spcBef>
                <a:spcPts val="0"/>
              </a:spcBef>
              <a:spcAft>
                <a:spcPts val="1200"/>
              </a:spcAft>
              <a:buFontTx/>
              <a:buChar char="-"/>
            </a:pPr>
            <a:r>
              <a:rPr lang="en-US" sz="1200" b="0" i="0" u="none" strike="noStrike" dirty="0">
                <a:solidFill>
                  <a:srgbClr val="000000"/>
                </a:solidFill>
                <a:effectLst/>
                <a:latin typeface="Arial" panose="020B0604020202020204" pitchFamily="34" charset="0"/>
              </a:rPr>
              <a:t>The current compensation models in our healthcare system are such that specialists tend to have higher incomes than generalists. </a:t>
            </a:r>
          </a:p>
          <a:p>
            <a:pPr marL="285750" indent="-285750" rtl="0">
              <a:spcBef>
                <a:spcPts val="0"/>
              </a:spcBef>
              <a:spcAft>
                <a:spcPts val="1200"/>
              </a:spcAft>
              <a:buFontTx/>
              <a:buChar char="-"/>
            </a:pPr>
            <a:r>
              <a:rPr lang="en-US" sz="1200" b="0" i="0" u="none" strike="noStrike" dirty="0">
                <a:solidFill>
                  <a:srgbClr val="000000"/>
                </a:solidFill>
                <a:effectLst/>
                <a:latin typeface="Arial" panose="020B0604020202020204" pitchFamily="34" charset="0"/>
              </a:rPr>
              <a:t>But this does illustrate that the difference is not insurmountable and a career in FM is not, in any way, a “bad” financial decision.</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5</a:t>
            </a:fld>
            <a:endParaRPr lang="en-US"/>
          </a:p>
        </p:txBody>
      </p:sp>
    </p:spTree>
    <p:extLst>
      <p:ext uri="{BB962C8B-B14F-4D97-AF65-F5344CB8AC3E}">
        <p14:creationId xmlns:p14="http://schemas.microsoft.com/office/powerpoint/2010/main" val="3160339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You can see that many of the primary care specialties are concentrated on the lower end of the spectrum compared to the surgical and procedural specialties on the higher end</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6</a:t>
            </a:fld>
            <a:endParaRPr lang="en-US"/>
          </a:p>
        </p:txBody>
      </p:sp>
    </p:spTree>
    <p:extLst>
      <p:ext uri="{BB962C8B-B14F-4D97-AF65-F5344CB8AC3E}">
        <p14:creationId xmlns:p14="http://schemas.microsoft.com/office/powerpoint/2010/main" val="63179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AAMC Careers in Medicine is a great place to look for salary information</a:t>
            </a:r>
          </a:p>
          <a:p>
            <a:endParaRPr lang="en-US" dirty="0"/>
          </a:p>
          <a:p>
            <a:r>
              <a:rPr lang="en-US" b="1" dirty="0"/>
              <a:t>Assessment question</a:t>
            </a:r>
            <a:r>
              <a:rPr lang="en-US" dirty="0"/>
              <a:t>:  What resource is available through the Association of American Medical Colleges to help medical students explore different specialties, salary and workforce data? </a:t>
            </a:r>
            <a:r>
              <a:rPr lang="en-US" b="1" dirty="0"/>
              <a:t>Answer: </a:t>
            </a:r>
            <a:r>
              <a:rPr lang="en-US" dirty="0"/>
              <a:t>Careers in Medicine (</a:t>
            </a:r>
            <a:r>
              <a:rPr lang="en-US" dirty="0" err="1"/>
              <a:t>CiM</a:t>
            </a:r>
            <a:r>
              <a:rPr lang="en-US" dirty="0"/>
              <a:t>)</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7</a:t>
            </a:fld>
            <a:endParaRPr lang="en-US"/>
          </a:p>
        </p:txBody>
      </p:sp>
    </p:spTree>
    <p:extLst>
      <p:ext uri="{BB962C8B-B14F-4D97-AF65-F5344CB8AC3E}">
        <p14:creationId xmlns:p14="http://schemas.microsoft.com/office/powerpoint/2010/main" val="10601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As you can see, there is a wide range of salary opportunity in FM. Generally, clinical practice will have a higher salary compared to academic practice. Academic practice does offer some additional flexibility as well as the ability to teach generally as a tradeoff for the lower salary</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11</a:t>
            </a:fld>
            <a:endParaRPr lang="en-US"/>
          </a:p>
        </p:txBody>
      </p:sp>
    </p:spTree>
    <p:extLst>
      <p:ext uri="{BB962C8B-B14F-4D97-AF65-F5344CB8AC3E}">
        <p14:creationId xmlns:p14="http://schemas.microsoft.com/office/powerpoint/2010/main" val="321836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800" b="0" i="0" u="none" strike="noStrike" dirty="0">
                <a:solidFill>
                  <a:srgbClr val="000000"/>
                </a:solidFill>
                <a:effectLst/>
                <a:latin typeface="Arial" panose="020B0604020202020204" pitchFamily="34" charset="0"/>
              </a:rPr>
              <a:t>Having some perspective is helpful in this conversation</a:t>
            </a:r>
          </a:p>
          <a:p>
            <a:pPr rtl="0">
              <a:spcBef>
                <a:spcPts val="0"/>
              </a:spcBef>
              <a:spcAft>
                <a:spcPts val="1200"/>
              </a:spcAft>
            </a:pPr>
            <a:endParaRPr lang="en-US" dirty="0"/>
          </a:p>
          <a:p>
            <a:r>
              <a:rPr lang="en-US" b="1" dirty="0"/>
              <a:t>Assessment question</a:t>
            </a:r>
            <a:r>
              <a:rPr lang="en-US" dirty="0"/>
              <a:t>: What were the median annual earnings of a full-time worker in America in 2022?</a:t>
            </a:r>
          </a:p>
          <a:p>
            <a:pPr marL="228600" indent="-228600">
              <a:buAutoNum type="arabicParenR"/>
            </a:pPr>
            <a:r>
              <a:rPr lang="en-US" dirty="0"/>
              <a:t>$30,000 - $40,000</a:t>
            </a:r>
          </a:p>
          <a:p>
            <a:pPr marL="228600" indent="-228600">
              <a:buAutoNum type="arabicParenR"/>
            </a:pPr>
            <a:r>
              <a:rPr lang="en-US" dirty="0"/>
              <a:t>$50,000 - $60,000</a:t>
            </a:r>
          </a:p>
          <a:p>
            <a:pPr marL="228600" indent="-228600">
              <a:buAutoNum type="arabicParenR"/>
            </a:pPr>
            <a:r>
              <a:rPr lang="en-US" dirty="0"/>
              <a:t>$70,000 - $80,000</a:t>
            </a:r>
          </a:p>
          <a:p>
            <a:pPr marL="228600" indent="-228600">
              <a:buAutoNum type="arabicParenR"/>
            </a:pPr>
            <a:r>
              <a:rPr lang="en-US" dirty="0"/>
              <a:t>$90,000 - $100,000</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12</a:t>
            </a:fld>
            <a:endParaRPr lang="en-US"/>
          </a:p>
        </p:txBody>
      </p:sp>
    </p:spTree>
    <p:extLst>
      <p:ext uri="{BB962C8B-B14F-4D97-AF65-F5344CB8AC3E}">
        <p14:creationId xmlns:p14="http://schemas.microsoft.com/office/powerpoint/2010/main" val="3841312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dirty="0"/>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dirty="0"/>
              <a:t>Presenter and Date, Arial Bold, 18-24 / white</a:t>
            </a:r>
          </a:p>
        </p:txBody>
      </p:sp>
    </p:spTree>
    <p:extLst>
      <p:ext uri="{BB962C8B-B14F-4D97-AF65-F5344CB8AC3E}">
        <p14:creationId xmlns:p14="http://schemas.microsoft.com/office/powerpoint/2010/main" val="61025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294968" y="6278255"/>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81431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89668A8D-9152-454A-81DE-03D95A0AFD8D}"/>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082263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C0E1477E-6872-4DFA-8FD1-3DB0A6DA948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42891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ACC8-5CA2-4882-BD40-22F53D769298}"/>
              </a:ext>
            </a:extLst>
          </p:cNvPr>
          <p:cNvSpPr>
            <a:spLocks noGrp="1"/>
          </p:cNvSpPr>
          <p:nvPr>
            <p:ph type="title" hasCustomPrompt="1"/>
          </p:nvPr>
        </p:nvSpPr>
        <p:spPr/>
        <p:txBody>
          <a:bodyPr/>
          <a:lstStyle/>
          <a:p>
            <a:r>
              <a:rPr lang="en-US" dirty="0"/>
              <a:t>Headline: Arial Bold, 36-48 / black</a:t>
            </a:r>
          </a:p>
        </p:txBody>
      </p:sp>
      <p:sp>
        <p:nvSpPr>
          <p:cNvPr id="3" name="Vertical Text Placeholder 2">
            <a:extLst>
              <a:ext uri="{FF2B5EF4-FFF2-40B4-BE49-F238E27FC236}">
                <a16:creationId xmlns:a16="http://schemas.microsoft.com/office/drawing/2014/main" id="{6DE0703C-BF51-4AB1-A60B-175EEABDC8B7}"/>
              </a:ext>
            </a:extLst>
          </p:cNvPr>
          <p:cNvSpPr>
            <a:spLocks noGrp="1"/>
          </p:cNvSpPr>
          <p:nvPr>
            <p:ph type="body" orient="vert" idx="1" hasCustomPrompt="1"/>
          </p:nvPr>
        </p:nvSpPr>
        <p:spPr/>
        <p:txBody>
          <a:bodyPr vert="eaVert"/>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89B93E-A616-4E52-A408-0B730D70B872}"/>
              </a:ext>
            </a:extLst>
          </p:cNvPr>
          <p:cNvSpPr>
            <a:spLocks noGrp="1"/>
          </p:cNvSpPr>
          <p:nvPr>
            <p:ph type="sldNum" sz="quarter" idx="10"/>
          </p:nvPr>
        </p:nvSpPr>
        <p:spPr>
          <a:xfrm>
            <a:off x="304800" y="6280560"/>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3875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B986-04B1-47E5-B445-197AEA1A7F6C}"/>
              </a:ext>
            </a:extLst>
          </p:cNvPr>
          <p:cNvSpPr>
            <a:spLocks noGrp="1"/>
          </p:cNvSpPr>
          <p:nvPr>
            <p:ph type="title" orient="vert" hasCustomPrompt="1"/>
          </p:nvPr>
        </p:nvSpPr>
        <p:spPr>
          <a:xfrm>
            <a:off x="8724900" y="365125"/>
            <a:ext cx="2628900" cy="5811838"/>
          </a:xfrm>
        </p:spPr>
        <p:txBody>
          <a:bodyPr vert="eaVert"/>
          <a:lstStyle/>
          <a:p>
            <a:r>
              <a:rPr lang="en-US" dirty="0"/>
              <a:t>Headline: Arial Bold, 36-48 / black</a:t>
            </a:r>
          </a:p>
        </p:txBody>
      </p:sp>
      <p:sp>
        <p:nvSpPr>
          <p:cNvPr id="3" name="Vertical Text Placeholder 2">
            <a:extLst>
              <a:ext uri="{FF2B5EF4-FFF2-40B4-BE49-F238E27FC236}">
                <a16:creationId xmlns:a16="http://schemas.microsoft.com/office/drawing/2014/main" id="{4BAAB312-AD17-4AEE-B816-49BAE59013CB}"/>
              </a:ext>
            </a:extLst>
          </p:cNvPr>
          <p:cNvSpPr>
            <a:spLocks noGrp="1"/>
          </p:cNvSpPr>
          <p:nvPr>
            <p:ph type="body" orient="vert" idx="1" hasCustomPrompt="1"/>
          </p:nvPr>
        </p:nvSpPr>
        <p:spPr>
          <a:xfrm>
            <a:off x="838200" y="365125"/>
            <a:ext cx="7734300" cy="5811838"/>
          </a:xfrm>
        </p:spPr>
        <p:txBody>
          <a:bodyPr vert="eaVert"/>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C033124-2937-4B5A-B3E4-72ECE66916C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816222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08476"/>
            <a:ext cx="9144000" cy="1520524"/>
          </a:xfrm>
        </p:spPr>
        <p:txBody>
          <a:bodyPr anchor="ctr">
            <a:normAutofit/>
          </a:bodyPr>
          <a:lstStyle>
            <a:lvl1pPr algn="ctr">
              <a:lnSpc>
                <a:spcPct val="120000"/>
              </a:lnSpc>
              <a:spcBef>
                <a:spcPts val="300"/>
              </a:spcBef>
              <a:spcAft>
                <a:spcPts val="500"/>
              </a:spcAft>
              <a:defRPr sz="4800" b="1" i="0">
                <a:solidFill>
                  <a:schemeClr val="accent1"/>
                </a:solidFill>
                <a:latin typeface="Arial" panose="020B0604020202020204" pitchFamily="34" charset="0"/>
                <a:cs typeface="Arial" panose="020B0604020202020204" pitchFamily="34" charset="0"/>
              </a:defRPr>
            </a:lvl1pPr>
          </a:lstStyle>
          <a:p>
            <a:r>
              <a:rPr lang="en-US" dirty="0"/>
              <a:t>Course Title Here – 48 pt. font, Arial Bold.</a:t>
            </a:r>
          </a:p>
        </p:txBody>
      </p:sp>
      <p:pic>
        <p:nvPicPr>
          <p:cNvPr id="8" name="Picture 7" descr="A white letter on an orange background&#10;&#10;Description automatically generated with low confidence">
            <a:extLst>
              <a:ext uri="{FF2B5EF4-FFF2-40B4-BE49-F238E27FC236}">
                <a16:creationId xmlns:a16="http://schemas.microsoft.com/office/drawing/2014/main" id="{FA843124-61CA-E4E6-1203-D205A2659D12}"/>
              </a:ext>
            </a:extLst>
          </p:cNvPr>
          <p:cNvPicPr>
            <a:picLocks noChangeAspect="1"/>
          </p:cNvPicPr>
          <p:nvPr userDrawn="1"/>
        </p:nvPicPr>
        <p:blipFill>
          <a:blip r:embed="rId2"/>
          <a:stretch>
            <a:fillRect/>
          </a:stretch>
        </p:blipFill>
        <p:spPr>
          <a:xfrm>
            <a:off x="4945405" y="1063024"/>
            <a:ext cx="2301189" cy="470243"/>
          </a:xfrm>
          <a:prstGeom prst="rect">
            <a:avLst/>
          </a:prstGeom>
        </p:spPr>
      </p:pic>
      <p:sp>
        <p:nvSpPr>
          <p:cNvPr id="6" name="Subtitle 2">
            <a:extLst>
              <a:ext uri="{FF2B5EF4-FFF2-40B4-BE49-F238E27FC236}">
                <a16:creationId xmlns:a16="http://schemas.microsoft.com/office/drawing/2014/main" id="{D0667122-BD29-8A36-3A86-AE86D0D4F019}"/>
              </a:ext>
            </a:extLst>
          </p:cNvPr>
          <p:cNvSpPr>
            <a:spLocks noGrp="1"/>
          </p:cNvSpPr>
          <p:nvPr>
            <p:ph type="subTitle" idx="1" hasCustomPrompt="1"/>
          </p:nvPr>
        </p:nvSpPr>
        <p:spPr>
          <a:xfrm>
            <a:off x="1524000" y="4743879"/>
            <a:ext cx="9144000" cy="437293"/>
          </a:xfrm>
          <a:prstGeom prst="rect">
            <a:avLst/>
          </a:prstGeom>
        </p:spPr>
        <p:txBody>
          <a:bodyPr/>
          <a:lstStyle>
            <a:lvl1pPr marL="0" indent="0" algn="ctr">
              <a:lnSpc>
                <a:spcPct val="120000"/>
              </a:lnSpc>
              <a:spcBef>
                <a:spcPts val="300"/>
              </a:spcBef>
              <a:spcAft>
                <a:spcPts val="500"/>
              </a:spcAft>
              <a:buNone/>
              <a:defRPr sz="22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Faculty Name goes here – 22 pt. font</a:t>
            </a:r>
          </a:p>
        </p:txBody>
      </p:sp>
      <p:sp>
        <p:nvSpPr>
          <p:cNvPr id="7" name="Text Placeholder 20">
            <a:extLst>
              <a:ext uri="{FF2B5EF4-FFF2-40B4-BE49-F238E27FC236}">
                <a16:creationId xmlns:a16="http://schemas.microsoft.com/office/drawing/2014/main" id="{A0012047-A978-8C53-5F70-891BB2864B2B}"/>
              </a:ext>
            </a:extLst>
          </p:cNvPr>
          <p:cNvSpPr>
            <a:spLocks noGrp="1"/>
          </p:cNvSpPr>
          <p:nvPr>
            <p:ph type="body" sz="quarter" idx="11" hasCustomPrompt="1"/>
          </p:nvPr>
        </p:nvSpPr>
        <p:spPr>
          <a:xfrm>
            <a:off x="1524000" y="5286976"/>
            <a:ext cx="9144000" cy="508000"/>
          </a:xfrm>
          <a:prstGeom prst="rect">
            <a:avLst/>
          </a:prstGeom>
        </p:spPr>
        <p:txBody>
          <a:bodyPr/>
          <a:lstStyle>
            <a:lvl1pPr marL="0" indent="0" algn="ctr">
              <a:lnSpc>
                <a:spcPct val="120000"/>
              </a:lnSpc>
              <a:spcBef>
                <a:spcPts val="300"/>
              </a:spcBef>
              <a:spcAft>
                <a:spcPts val="500"/>
              </a:spcAft>
              <a:buFontTx/>
              <a:buNone/>
              <a:defRPr sz="2200">
                <a:latin typeface="Arial" panose="020B0604020202020204" pitchFamily="34" charset="0"/>
                <a:cs typeface="Arial" panose="020B0604020202020204" pitchFamily="34" charset="0"/>
              </a:defRPr>
            </a:lvl1pPr>
          </a:lstStyle>
          <a:p>
            <a:pPr lvl="0"/>
            <a:r>
              <a:rPr lang="en-US" dirty="0"/>
              <a:t>Faculty Title - 22 pt. font</a:t>
            </a:r>
          </a:p>
        </p:txBody>
      </p:sp>
    </p:spTree>
    <p:extLst>
      <p:ext uri="{BB962C8B-B14F-4D97-AF65-F5344CB8AC3E}">
        <p14:creationId xmlns:p14="http://schemas.microsoft.com/office/powerpoint/2010/main" val="375829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Heav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20000"/>
              </a:lnSpc>
              <a:spcBef>
                <a:spcPts val="300"/>
              </a:spcBef>
              <a:spcAft>
                <a:spcPts val="500"/>
              </a:spcAft>
              <a:defRPr/>
            </a:lvl1pPr>
          </a:lstStyle>
          <a:p>
            <a:r>
              <a:rPr lang="en-US" dirty="0"/>
              <a:t>Informational Slide – 36pt. font, Arial Bold. </a:t>
            </a:r>
          </a:p>
        </p:txBody>
      </p:sp>
      <p:sp>
        <p:nvSpPr>
          <p:cNvPr id="5" name="Text Placeholder 20">
            <a:extLst>
              <a:ext uri="{FF2B5EF4-FFF2-40B4-BE49-F238E27FC236}">
                <a16:creationId xmlns:a16="http://schemas.microsoft.com/office/drawing/2014/main" id="{7231BD6E-EF47-516B-A8F3-798CC4E7B439}"/>
              </a:ext>
            </a:extLst>
          </p:cNvPr>
          <p:cNvSpPr>
            <a:spLocks noGrp="1"/>
          </p:cNvSpPr>
          <p:nvPr>
            <p:ph type="body" sz="quarter" idx="11" hasCustomPrompt="1"/>
          </p:nvPr>
        </p:nvSpPr>
        <p:spPr>
          <a:xfrm>
            <a:off x="838199" y="1715047"/>
            <a:ext cx="10515599" cy="3902916"/>
          </a:xfrm>
          <a:prstGeom prst="rect">
            <a:avLst/>
          </a:prstGeom>
        </p:spPr>
        <p:txBody>
          <a:bodyPr/>
          <a:lstStyle>
            <a:lvl1pPr marL="0" indent="0" algn="l">
              <a:lnSpc>
                <a:spcPct val="120000"/>
              </a:lnSpc>
              <a:spcBef>
                <a:spcPts val="300"/>
              </a:spcBef>
              <a:spcAft>
                <a:spcPts val="500"/>
              </a:spcAft>
              <a:buFontTx/>
              <a:buNone/>
              <a:defRPr sz="2400" baseline="0">
                <a:solidFill>
                  <a:schemeClr val="tx1"/>
                </a:solidFill>
                <a:latin typeface="Arial" panose="020B0604020202020204" pitchFamily="34" charset="0"/>
                <a:cs typeface="Arial" panose="020B0604020202020204" pitchFamily="34" charset="0"/>
              </a:defRPr>
            </a:lvl1pPr>
          </a:lstStyle>
          <a:p>
            <a:r>
              <a:rPr lang="en-US" sz="2000" b="0" i="0" dirty="0">
                <a:solidFill>
                  <a:srgbClr val="62676B"/>
                </a:solidFill>
                <a:latin typeface="Arial" panose="020B0604020202020204" pitchFamily="34" charset="0"/>
                <a:cs typeface="Arial" panose="020B0604020202020204" pitchFamily="34" charset="0"/>
              </a:rPr>
              <a:t>Keep text inside this text box. You may reduce the font size to 18 if there is a lot of content to fit on your slide. Try not to go any lower than 18. If you need to, split the content into 2 slides. This will allow you more space and will help the user digest information.</a:t>
            </a:r>
          </a:p>
        </p:txBody>
      </p:sp>
    </p:spTree>
    <p:extLst>
      <p:ext uri="{BB962C8B-B14F-4D97-AF65-F5344CB8AC3E}">
        <p14:creationId xmlns:p14="http://schemas.microsoft.com/office/powerpoint/2010/main" val="1138964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rmational Slide w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D2CE27-A962-6D80-886D-A952A61B13EA}"/>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dirty="0"/>
              <a:t>Infor Slide w/ Image – 36pt. font, Arial Bold. </a:t>
            </a:r>
          </a:p>
        </p:txBody>
      </p:sp>
      <p:sp>
        <p:nvSpPr>
          <p:cNvPr id="8" name="Text Placeholder 2">
            <a:extLst>
              <a:ext uri="{FF2B5EF4-FFF2-40B4-BE49-F238E27FC236}">
                <a16:creationId xmlns:a16="http://schemas.microsoft.com/office/drawing/2014/main" id="{8B734887-DB43-322E-A498-FF0FA745C979}"/>
              </a:ext>
            </a:extLst>
          </p:cNvPr>
          <p:cNvSpPr>
            <a:spLocks noGrp="1"/>
          </p:cNvSpPr>
          <p:nvPr>
            <p:ph type="body" idx="1" hasCustomPrompt="1"/>
          </p:nvPr>
        </p:nvSpPr>
        <p:spPr>
          <a:xfrm>
            <a:off x="831850" y="1718670"/>
            <a:ext cx="6915836" cy="4361896"/>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dirty="0">
                <a:solidFill>
                  <a:srgbClr val="62676B"/>
                </a:solidFill>
                <a:latin typeface="Arial" panose="020B0604020202020204" pitchFamily="34" charset="0"/>
                <a:cs typeface="Arial" panose="020B0604020202020204" pitchFamily="34" charset="0"/>
              </a:rPr>
              <a:t>When designing for this slide, it is best to use a 1:1 (Square) image, or something close to that ratio. Be sure that the top of the image aligns with the top of this text box.</a:t>
            </a:r>
            <a:endParaRPr lang="en-US" sz="2400" dirty="0">
              <a:solidFill>
                <a:srgbClr val="62676B"/>
              </a:solidFill>
              <a:effectLst/>
              <a:latin typeface="Arial" panose="020B0604020202020204" pitchFamily="34" charset="0"/>
              <a:cs typeface="Arial" panose="020B0604020202020204" pitchFamily="34" charset="0"/>
            </a:endParaRPr>
          </a:p>
        </p:txBody>
      </p:sp>
      <p:sp>
        <p:nvSpPr>
          <p:cNvPr id="10" name="Picture Placeholder 9">
            <a:extLst>
              <a:ext uri="{FF2B5EF4-FFF2-40B4-BE49-F238E27FC236}">
                <a16:creationId xmlns:a16="http://schemas.microsoft.com/office/drawing/2014/main" id="{46DE1988-D694-C56C-05F1-031272DBA57B}"/>
              </a:ext>
            </a:extLst>
          </p:cNvPr>
          <p:cNvSpPr>
            <a:spLocks noGrp="1"/>
          </p:cNvSpPr>
          <p:nvPr>
            <p:ph type="pic" sz="quarter" idx="10"/>
          </p:nvPr>
        </p:nvSpPr>
        <p:spPr>
          <a:xfrm>
            <a:off x="7883611" y="1742725"/>
            <a:ext cx="3470189" cy="3815191"/>
          </a:xfrm>
          <a:prstGeom prst="rect">
            <a:avLst/>
          </a:prstGeom>
        </p:spPr>
        <p:txBody>
          <a:bodyPr/>
          <a:lstStyle/>
          <a:p>
            <a:endParaRPr lang="en-US"/>
          </a:p>
        </p:txBody>
      </p:sp>
    </p:spTree>
    <p:extLst>
      <p:ext uri="{BB962C8B-B14F-4D97-AF65-F5344CB8AC3E}">
        <p14:creationId xmlns:p14="http://schemas.microsoft.com/office/powerpoint/2010/main" val="3004992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284C0-8640-A67B-429F-BD757A8909B4}"/>
              </a:ext>
            </a:extLst>
          </p:cNvPr>
          <p:cNvSpPr/>
          <p:nvPr userDrawn="1"/>
        </p:nvSpPr>
        <p:spPr>
          <a:xfrm>
            <a:off x="0" y="0"/>
            <a:ext cx="12192000" cy="6858000"/>
          </a:xfrm>
          <a:prstGeom prst="rect">
            <a:avLst/>
          </a:prstGeom>
          <a:solidFill>
            <a:srgbClr val="F790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A558539-D36E-688E-7F6F-6E217D1CABAB}"/>
              </a:ext>
            </a:extLst>
          </p:cNvPr>
          <p:cNvPicPr>
            <a:picLocks noChangeAspect="1"/>
          </p:cNvPicPr>
          <p:nvPr userDrawn="1"/>
        </p:nvPicPr>
        <p:blipFill>
          <a:blip r:embed="rId2"/>
          <a:stretch>
            <a:fillRect/>
          </a:stretch>
        </p:blipFill>
        <p:spPr>
          <a:xfrm>
            <a:off x="3629861" y="925465"/>
            <a:ext cx="4932277" cy="3811304"/>
          </a:xfrm>
          <a:prstGeom prst="rect">
            <a:avLst/>
          </a:prstGeom>
        </p:spPr>
      </p:pic>
    </p:spTree>
    <p:extLst>
      <p:ext uri="{BB962C8B-B14F-4D97-AF65-F5344CB8AC3E}">
        <p14:creationId xmlns:p14="http://schemas.microsoft.com/office/powerpoint/2010/main" val="400629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dirty="0"/>
              <a:t>Numbered Slide – 36pt. font, Arial Bold. </a:t>
            </a:r>
          </a:p>
        </p:txBody>
      </p:sp>
      <p:sp>
        <p:nvSpPr>
          <p:cNvPr id="14" name="Text Placeholder 2">
            <a:extLst>
              <a:ext uri="{FF2B5EF4-FFF2-40B4-BE49-F238E27FC236}">
                <a16:creationId xmlns:a16="http://schemas.microsoft.com/office/drawing/2014/main" id="{1664F9DD-6A90-4611-1D78-EEFEDC421029}"/>
              </a:ext>
            </a:extLst>
          </p:cNvPr>
          <p:cNvSpPr>
            <a:spLocks noGrp="1"/>
          </p:cNvSpPr>
          <p:nvPr>
            <p:ph type="body" idx="1" hasCustomPrompt="1"/>
          </p:nvPr>
        </p:nvSpPr>
        <p:spPr>
          <a:xfrm>
            <a:off x="831850" y="1718670"/>
            <a:ext cx="10515600" cy="4361896"/>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457200" indent="-457200">
              <a:buAutoNum type="arabicPeriod"/>
            </a:pPr>
            <a:r>
              <a:rPr lang="en-US" sz="2400" dirty="0">
                <a:solidFill>
                  <a:srgbClr val="62676B"/>
                </a:solidFill>
                <a:latin typeface="Arial" panose="020B0604020202020204" pitchFamily="34" charset="0"/>
                <a:cs typeface="Arial" panose="020B0604020202020204" pitchFamily="34" charset="0"/>
              </a:rPr>
              <a:t>To add numbers, go under ‘Home’ &gt; ‘Numbering’ and select the first numbering option. </a:t>
            </a:r>
            <a:endParaRPr lang="en-US" sz="2400" dirty="0">
              <a:solidFill>
                <a:srgbClr val="62676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02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lstStyle>
            <a:lvl1pPr>
              <a:defRPr/>
            </a:lvl1pPr>
          </a:lstStyle>
          <a:p>
            <a:r>
              <a:rPr lang="en-US" dirty="0"/>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p:spPr>
        <p:txBody>
          <a:bodyPr/>
          <a:lstStyle>
            <a:lvl1pPr algn="ctr">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764836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S Question">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2FD4F8F-9348-6D4A-1AC4-CDDE7CD0F006}"/>
              </a:ext>
            </a:extLst>
          </p:cNvPr>
          <p:cNvPicPr>
            <a:picLocks noChangeAspect="1"/>
          </p:cNvPicPr>
          <p:nvPr userDrawn="1"/>
        </p:nvPicPr>
        <p:blipFill>
          <a:blip r:embed="rId2"/>
          <a:stretch>
            <a:fillRect/>
          </a:stretch>
        </p:blipFill>
        <p:spPr>
          <a:xfrm>
            <a:off x="4309127" y="2216132"/>
            <a:ext cx="3573745" cy="3573745"/>
          </a:xfrm>
          <a:prstGeom prst="rect">
            <a:avLst/>
          </a:prstGeom>
        </p:spPr>
      </p:pic>
      <p:sp>
        <p:nvSpPr>
          <p:cNvPr id="7" name="TextBox 6">
            <a:extLst>
              <a:ext uri="{FF2B5EF4-FFF2-40B4-BE49-F238E27FC236}">
                <a16:creationId xmlns:a16="http://schemas.microsoft.com/office/drawing/2014/main" id="{6BD169A8-925B-22D5-7185-3F3D321233C1}"/>
              </a:ext>
            </a:extLst>
          </p:cNvPr>
          <p:cNvSpPr txBox="1"/>
          <p:nvPr userDrawn="1"/>
        </p:nvSpPr>
        <p:spPr>
          <a:xfrm>
            <a:off x="3902674" y="1030977"/>
            <a:ext cx="4386649" cy="696024"/>
          </a:xfrm>
          <a:prstGeom prst="rect">
            <a:avLst/>
          </a:prstGeom>
          <a:noFill/>
        </p:spPr>
        <p:txBody>
          <a:bodyPr wrap="square" rtlCol="0">
            <a:spAutoFit/>
          </a:bodyPr>
          <a:lstStyle/>
          <a:p>
            <a:pPr algn="ctr">
              <a:lnSpc>
                <a:spcPct val="120000"/>
              </a:lnSpc>
              <a:spcBef>
                <a:spcPts val="300"/>
              </a:spcBef>
              <a:spcAft>
                <a:spcPts val="500"/>
              </a:spcAft>
            </a:pPr>
            <a:r>
              <a:rPr lang="en-US" sz="3600" b="1" i="0" dirty="0">
                <a:solidFill>
                  <a:schemeClr val="accent1"/>
                </a:solidFill>
                <a:latin typeface="Arial" panose="020B0604020202020204" pitchFamily="34" charset="0"/>
                <a:cs typeface="Arial" panose="020B0604020202020204" pitchFamily="34" charset="0"/>
              </a:rPr>
              <a:t>AES Question</a:t>
            </a:r>
          </a:p>
        </p:txBody>
      </p:sp>
    </p:spTree>
    <p:extLst>
      <p:ext uri="{BB962C8B-B14F-4D97-AF65-F5344CB8AC3E}">
        <p14:creationId xmlns:p14="http://schemas.microsoft.com/office/powerpoint/2010/main" val="1689573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S - Answ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dirty="0"/>
              <a:t>Question 1</a:t>
            </a:r>
          </a:p>
        </p:txBody>
      </p:sp>
      <p:sp>
        <p:nvSpPr>
          <p:cNvPr id="14" name="Text Placeholder 2">
            <a:extLst>
              <a:ext uri="{FF2B5EF4-FFF2-40B4-BE49-F238E27FC236}">
                <a16:creationId xmlns:a16="http://schemas.microsoft.com/office/drawing/2014/main" id="{1664F9DD-6A90-4611-1D78-EEFEDC421029}"/>
              </a:ext>
            </a:extLst>
          </p:cNvPr>
          <p:cNvSpPr>
            <a:spLocks noGrp="1"/>
          </p:cNvSpPr>
          <p:nvPr>
            <p:ph type="body" idx="1" hasCustomPrompt="1"/>
          </p:nvPr>
        </p:nvSpPr>
        <p:spPr>
          <a:xfrm>
            <a:off x="831850" y="3994679"/>
            <a:ext cx="10515600" cy="2202920"/>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457200" indent="-457200">
              <a:buAutoNum type="arabicPeriod"/>
            </a:pPr>
            <a:r>
              <a:rPr lang="en-US" sz="2400" dirty="0">
                <a:solidFill>
                  <a:srgbClr val="62676B"/>
                </a:solidFill>
                <a:effectLst/>
                <a:latin typeface="Arial" panose="020B0604020202020204" pitchFamily="34" charset="0"/>
                <a:cs typeface="Arial" panose="020B0604020202020204" pitchFamily="34" charset="0"/>
              </a:rPr>
              <a:t>Answer choice</a:t>
            </a:r>
          </a:p>
          <a:p>
            <a:pPr marL="457200" indent="-457200">
              <a:buAutoNum type="arabicPeriod"/>
            </a:pPr>
            <a:r>
              <a:rPr lang="en-US" sz="2400" dirty="0">
                <a:solidFill>
                  <a:srgbClr val="62676B"/>
                </a:solidFill>
                <a:effectLst/>
                <a:latin typeface="Arial" panose="020B0604020202020204" pitchFamily="34" charset="0"/>
                <a:cs typeface="Arial" panose="020B0604020202020204" pitchFamily="34" charset="0"/>
              </a:rPr>
              <a:t>Answer choice</a:t>
            </a:r>
          </a:p>
          <a:p>
            <a:pPr marL="457200" marR="0" lvl="0" indent="-457200" algn="l" defTabSz="914400" rtl="0" eaLnBrk="1" fontAlgn="auto" latinLnBrk="0" hangingPunct="1">
              <a:lnSpc>
                <a:spcPct val="120000"/>
              </a:lnSpc>
              <a:spcBef>
                <a:spcPts val="300"/>
              </a:spcBef>
              <a:spcAft>
                <a:spcPts val="500"/>
              </a:spcAft>
              <a:buClrTx/>
              <a:buSzTx/>
              <a:buFont typeface="Arial" panose="020B0604020202020204" pitchFamily="34" charset="0"/>
              <a:buAutoNum type="arabicPeriod"/>
              <a:tabLst/>
              <a:defRPr/>
            </a:pPr>
            <a:r>
              <a:rPr lang="en-US" sz="2400" dirty="0">
                <a:solidFill>
                  <a:srgbClr val="62676B"/>
                </a:solidFill>
                <a:effectLst/>
                <a:latin typeface="Arial" panose="020B0604020202020204" pitchFamily="34" charset="0"/>
                <a:cs typeface="Arial" panose="020B0604020202020204" pitchFamily="34" charset="0"/>
              </a:rPr>
              <a:t>Answer choice</a:t>
            </a:r>
          </a:p>
          <a:p>
            <a:pPr marL="457200" marR="0" lvl="0" indent="-457200" algn="l" defTabSz="914400" rtl="0" eaLnBrk="1" fontAlgn="auto" latinLnBrk="0" hangingPunct="1">
              <a:lnSpc>
                <a:spcPct val="120000"/>
              </a:lnSpc>
              <a:spcBef>
                <a:spcPts val="300"/>
              </a:spcBef>
              <a:spcAft>
                <a:spcPts val="500"/>
              </a:spcAft>
              <a:buClrTx/>
              <a:buSzTx/>
              <a:buFont typeface="Arial" panose="020B0604020202020204" pitchFamily="34" charset="0"/>
              <a:buAutoNum type="arabicPeriod"/>
              <a:tabLst/>
              <a:defRPr/>
            </a:pPr>
            <a:r>
              <a:rPr lang="en-US" sz="2400" dirty="0">
                <a:solidFill>
                  <a:srgbClr val="62676B"/>
                </a:solidFill>
                <a:effectLst/>
                <a:latin typeface="Arial" panose="020B0604020202020204" pitchFamily="34" charset="0"/>
                <a:cs typeface="Arial" panose="020B0604020202020204" pitchFamily="34" charset="0"/>
              </a:rPr>
              <a:t>Answer choice</a:t>
            </a:r>
          </a:p>
          <a:p>
            <a:pPr marL="457200" indent="-457200">
              <a:buAutoNum type="arabicPeriod"/>
            </a:pPr>
            <a:endParaRPr lang="en-US" sz="2400" dirty="0">
              <a:solidFill>
                <a:srgbClr val="62676B"/>
              </a:solidFill>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FD1142F-E728-F532-73AE-FC35C6244981}"/>
              </a:ext>
            </a:extLst>
          </p:cNvPr>
          <p:cNvSpPr>
            <a:spLocks noGrp="1"/>
          </p:cNvSpPr>
          <p:nvPr>
            <p:ph type="body" idx="11" hasCustomPrompt="1"/>
          </p:nvPr>
        </p:nvSpPr>
        <p:spPr>
          <a:xfrm>
            <a:off x="831849" y="1683279"/>
            <a:ext cx="10521951" cy="2202920"/>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dirty="0">
                <a:solidFill>
                  <a:srgbClr val="62676B"/>
                </a:solidFill>
                <a:latin typeface="Arial" panose="020B0604020202020204" pitchFamily="34" charset="0"/>
                <a:cs typeface="Arial" panose="020B0604020202020204" pitchFamily="34" charset="0"/>
              </a:rPr>
              <a:t>Case background information and question. </a:t>
            </a:r>
            <a:endParaRPr lang="en-US" sz="2400" dirty="0">
              <a:solidFill>
                <a:srgbClr val="62676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520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ed Slide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p:spPr>
        <p:txBody>
          <a:bodyPr/>
          <a:lstStyle>
            <a:lvl1pPr marL="0">
              <a:lnSpc>
                <a:spcPct val="120000"/>
              </a:lnSpc>
              <a:spcBef>
                <a:spcPts val="300"/>
              </a:spcBef>
              <a:spcAft>
                <a:spcPts val="500"/>
              </a:spcAft>
              <a:defRPr/>
            </a:lvl1pPr>
          </a:lstStyle>
          <a:p>
            <a:r>
              <a:rPr lang="en-US" dirty="0"/>
              <a:t>Bulleted Slide – 36pt. font, Arial Bold. </a:t>
            </a:r>
          </a:p>
        </p:txBody>
      </p:sp>
      <p:sp>
        <p:nvSpPr>
          <p:cNvPr id="2" name="Text Placeholder 2">
            <a:extLst>
              <a:ext uri="{FF2B5EF4-FFF2-40B4-BE49-F238E27FC236}">
                <a16:creationId xmlns:a16="http://schemas.microsoft.com/office/drawing/2014/main" id="{659DB259-A4A2-1340-1AD9-6D5BF4688890}"/>
              </a:ext>
            </a:extLst>
          </p:cNvPr>
          <p:cNvSpPr>
            <a:spLocks noGrp="1"/>
          </p:cNvSpPr>
          <p:nvPr>
            <p:ph type="body" idx="1" hasCustomPrompt="1"/>
          </p:nvPr>
        </p:nvSpPr>
        <p:spPr>
          <a:xfrm>
            <a:off x="831850" y="1715058"/>
            <a:ext cx="10521950" cy="3965360"/>
          </a:xfrm>
          <a:prstGeom prst="rect">
            <a:avLst/>
          </a:prstGeom>
        </p:spPr>
        <p:txBody>
          <a:bodyPr/>
          <a:lstStyle>
            <a:lvl1pPr marL="0" indent="0">
              <a:lnSpc>
                <a:spcPct val="120000"/>
              </a:lnSpc>
              <a:spcBef>
                <a:spcPts val="300"/>
              </a:spcBef>
              <a:spcAft>
                <a:spcPts val="500"/>
              </a:spcAft>
              <a:buNone/>
              <a:defRPr sz="2400" b="0" i="0">
                <a:solidFill>
                  <a:schemeClr val="tx1"/>
                </a:solidFill>
                <a:latin typeface="+mn-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457200" indent="-457200">
              <a:buAutoNum type="arabicPeriod"/>
            </a:pPr>
            <a:r>
              <a:rPr lang="en-US" sz="2400" dirty="0">
                <a:solidFill>
                  <a:srgbClr val="62676B"/>
                </a:solidFill>
                <a:latin typeface="Arial" panose="020B0604020202020204" pitchFamily="34" charset="0"/>
                <a:cs typeface="Arial" panose="020B0604020202020204" pitchFamily="34" charset="0"/>
              </a:rPr>
              <a:t>Bullets are under the home tab. </a:t>
            </a:r>
          </a:p>
        </p:txBody>
      </p:sp>
    </p:spTree>
    <p:extLst>
      <p:ext uri="{BB962C8B-B14F-4D97-AF65-F5344CB8AC3E}">
        <p14:creationId xmlns:p14="http://schemas.microsoft.com/office/powerpoint/2010/main" val="146611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Sampl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9D0D71E-CA01-FA04-EBA3-B5EA383F0C5D}"/>
              </a:ext>
            </a:extLst>
          </p:cNvPr>
          <p:cNvSpPr>
            <a:spLocks noGrp="1"/>
          </p:cNvSpPr>
          <p:nvPr>
            <p:ph type="title" hasCustomPrompt="1"/>
          </p:nvPr>
        </p:nvSpPr>
        <p:spPr>
          <a:xfrm>
            <a:off x="838200" y="785255"/>
            <a:ext cx="10515600" cy="784054"/>
          </a:xfrm>
        </p:spPr>
        <p:txBody>
          <a:bodyPr/>
          <a:lstStyle>
            <a:lvl1pPr>
              <a:lnSpc>
                <a:spcPct val="120000"/>
              </a:lnSpc>
              <a:spcBef>
                <a:spcPts val="300"/>
              </a:spcBef>
              <a:spcAft>
                <a:spcPts val="500"/>
              </a:spcAft>
              <a:defRPr/>
            </a:lvl1pPr>
          </a:lstStyle>
          <a:p>
            <a:r>
              <a:rPr lang="en-US" dirty="0"/>
              <a:t>Chart Samples – 36pt. font, Arial Bold.</a:t>
            </a:r>
          </a:p>
        </p:txBody>
      </p:sp>
      <p:sp>
        <p:nvSpPr>
          <p:cNvPr id="12" name="Chart Placeholder 11">
            <a:extLst>
              <a:ext uri="{FF2B5EF4-FFF2-40B4-BE49-F238E27FC236}">
                <a16:creationId xmlns:a16="http://schemas.microsoft.com/office/drawing/2014/main" id="{C8B46E30-8710-E001-2018-3D9E11BDBF3D}"/>
              </a:ext>
            </a:extLst>
          </p:cNvPr>
          <p:cNvSpPr>
            <a:spLocks noGrp="1"/>
          </p:cNvSpPr>
          <p:nvPr>
            <p:ph type="chart" sz="quarter" idx="10"/>
          </p:nvPr>
        </p:nvSpPr>
        <p:spPr>
          <a:xfrm>
            <a:off x="838200" y="1960216"/>
            <a:ext cx="5427663" cy="4210050"/>
          </a:xfrm>
          <a:prstGeom prst="rect">
            <a:avLst/>
          </a:prstGeom>
        </p:spPr>
        <p:txBody>
          <a:bodyPr/>
          <a:lstStyle/>
          <a:p>
            <a:endParaRPr lang="en-US" dirty="0"/>
          </a:p>
        </p:txBody>
      </p:sp>
      <p:sp>
        <p:nvSpPr>
          <p:cNvPr id="14" name="Chart Placeholder 13">
            <a:extLst>
              <a:ext uri="{FF2B5EF4-FFF2-40B4-BE49-F238E27FC236}">
                <a16:creationId xmlns:a16="http://schemas.microsoft.com/office/drawing/2014/main" id="{AA45D7A2-B002-EF84-B0CC-113E301B9626}"/>
              </a:ext>
            </a:extLst>
          </p:cNvPr>
          <p:cNvSpPr>
            <a:spLocks noGrp="1"/>
          </p:cNvSpPr>
          <p:nvPr>
            <p:ph type="chart" sz="quarter" idx="11"/>
          </p:nvPr>
        </p:nvSpPr>
        <p:spPr>
          <a:xfrm>
            <a:off x="6908800" y="1960563"/>
            <a:ext cx="4445000" cy="4210050"/>
          </a:xfrm>
          <a:prstGeom prst="rect">
            <a:avLst/>
          </a:prstGeom>
        </p:spPr>
        <p:txBody>
          <a:bodyPr/>
          <a:lstStyle/>
          <a:p>
            <a:endParaRPr lang="en-US"/>
          </a:p>
        </p:txBody>
      </p:sp>
    </p:spTree>
    <p:extLst>
      <p:ext uri="{BB962C8B-B14F-4D97-AF65-F5344CB8AC3E}">
        <p14:creationId xmlns:p14="http://schemas.microsoft.com/office/powerpoint/2010/main" val="359548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1E64ADE-9377-2B6A-001A-3072129D8DE4}"/>
              </a:ext>
            </a:extLst>
          </p:cNvPr>
          <p:cNvSpPr>
            <a:spLocks noGrp="1"/>
          </p:cNvSpPr>
          <p:nvPr>
            <p:ph type="title" hasCustomPrompt="1"/>
          </p:nvPr>
        </p:nvSpPr>
        <p:spPr>
          <a:xfrm>
            <a:off x="838200" y="1430867"/>
            <a:ext cx="10515600" cy="1472972"/>
          </a:xfrm>
        </p:spPr>
        <p:txBody>
          <a:bodyPr anchor="b"/>
          <a:lstStyle>
            <a:lvl1pPr algn="ctr">
              <a:lnSpc>
                <a:spcPct val="100000"/>
              </a:lnSpc>
              <a:spcBef>
                <a:spcPts val="300"/>
              </a:spcBef>
              <a:spcAft>
                <a:spcPts val="500"/>
              </a:spcAft>
              <a:defRPr/>
            </a:lvl1pPr>
          </a:lstStyle>
          <a:p>
            <a:r>
              <a:rPr lang="en-US" dirty="0"/>
              <a:t>Divider Slide – 36pt. font, Arial Bold. </a:t>
            </a:r>
            <a:br>
              <a:rPr lang="en-US" dirty="0"/>
            </a:br>
            <a:r>
              <a:rPr lang="en-US" dirty="0"/>
              <a:t>Use when needed.</a:t>
            </a:r>
          </a:p>
        </p:txBody>
      </p:sp>
      <p:sp>
        <p:nvSpPr>
          <p:cNvPr id="18" name="Text Placeholder 2">
            <a:extLst>
              <a:ext uri="{FF2B5EF4-FFF2-40B4-BE49-F238E27FC236}">
                <a16:creationId xmlns:a16="http://schemas.microsoft.com/office/drawing/2014/main" id="{918A8496-D932-D0A7-4E90-62007B7204C7}"/>
              </a:ext>
            </a:extLst>
          </p:cNvPr>
          <p:cNvSpPr>
            <a:spLocks noGrp="1"/>
          </p:cNvSpPr>
          <p:nvPr>
            <p:ph type="body" idx="1" hasCustomPrompt="1"/>
          </p:nvPr>
        </p:nvSpPr>
        <p:spPr>
          <a:xfrm>
            <a:off x="1514689" y="3036973"/>
            <a:ext cx="9162621" cy="784054"/>
          </a:xfrm>
          <a:prstGeom prst="rect">
            <a:avLst/>
          </a:prstGeom>
        </p:spPr>
        <p:txBody>
          <a:bodyPr/>
          <a:lstStyle>
            <a:lvl1pPr marL="0" indent="0" algn="ctr">
              <a:lnSpc>
                <a:spcPct val="120000"/>
              </a:lnSpc>
              <a:spcBef>
                <a:spcPts val="300"/>
              </a:spcBef>
              <a:spcAft>
                <a:spcPts val="500"/>
              </a:spcAft>
              <a:buNone/>
              <a:defRPr sz="2400" b="1"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dirty="0">
                <a:solidFill>
                  <a:srgbClr val="62676B"/>
                </a:solidFill>
                <a:latin typeface="Arial" panose="020B0604020202020204" pitchFamily="34" charset="0"/>
                <a:cs typeface="Arial" panose="020B0604020202020204" pitchFamily="34" charset="0"/>
              </a:rPr>
              <a:t>Subhead goes here</a:t>
            </a:r>
            <a:endParaRPr lang="en-US" sz="2400" dirty="0">
              <a:solidFill>
                <a:srgbClr val="62676B"/>
              </a:solidFill>
              <a:effectLst/>
              <a:latin typeface="Arial" panose="020B0604020202020204" pitchFamily="34" charset="0"/>
              <a:cs typeface="Arial" panose="020B0604020202020204" pitchFamily="34" charset="0"/>
            </a:endParaRPr>
          </a:p>
        </p:txBody>
      </p:sp>
      <p:sp>
        <p:nvSpPr>
          <p:cNvPr id="19" name="Text Placeholder 2">
            <a:extLst>
              <a:ext uri="{FF2B5EF4-FFF2-40B4-BE49-F238E27FC236}">
                <a16:creationId xmlns:a16="http://schemas.microsoft.com/office/drawing/2014/main" id="{3327A0CD-4F94-F73C-9B83-C2A9AD6E69EC}"/>
              </a:ext>
            </a:extLst>
          </p:cNvPr>
          <p:cNvSpPr>
            <a:spLocks noGrp="1"/>
          </p:cNvSpPr>
          <p:nvPr>
            <p:ph type="body" idx="10" hasCustomPrompt="1"/>
          </p:nvPr>
        </p:nvSpPr>
        <p:spPr>
          <a:xfrm>
            <a:off x="1514689" y="4214813"/>
            <a:ext cx="9162621" cy="1617575"/>
          </a:xfrm>
          <a:prstGeom prst="rect">
            <a:avLst/>
          </a:prstGeom>
        </p:spPr>
        <p:txBody>
          <a:bodyPr/>
          <a:lstStyle>
            <a:lvl1pPr marL="0" indent="0" algn="ctr">
              <a:lnSpc>
                <a:spcPct val="120000"/>
              </a:lnSpc>
              <a:spcBef>
                <a:spcPts val="300"/>
              </a:spcBef>
              <a:spcAft>
                <a:spcPts val="500"/>
              </a:spcAft>
              <a:buNone/>
              <a:defRPr sz="24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dirty="0">
                <a:solidFill>
                  <a:srgbClr val="62676B"/>
                </a:solidFill>
                <a:latin typeface="Arial" panose="020B0604020202020204" pitchFamily="34" charset="0"/>
                <a:cs typeface="Arial" panose="020B0604020202020204" pitchFamily="34" charset="0"/>
              </a:rPr>
              <a:t>Secondary information</a:t>
            </a:r>
            <a:endParaRPr lang="en-US" sz="2400" dirty="0">
              <a:solidFill>
                <a:srgbClr val="62676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02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ed Colo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20000"/>
              </a:lnSpc>
              <a:spcBef>
                <a:spcPts val="300"/>
              </a:spcBef>
              <a:spcAft>
                <a:spcPts val="500"/>
              </a:spcAft>
              <a:defRPr/>
            </a:lvl1pPr>
          </a:lstStyle>
          <a:p>
            <a:r>
              <a:rPr lang="en-US" dirty="0"/>
              <a:t>AAFP Branded Colors</a:t>
            </a:r>
          </a:p>
        </p:txBody>
      </p:sp>
      <p:pic>
        <p:nvPicPr>
          <p:cNvPr id="3" name="Picture 2" descr="A close-up of a color palette&#10;&#10;Description automatically generated with low confidence">
            <a:extLst>
              <a:ext uri="{FF2B5EF4-FFF2-40B4-BE49-F238E27FC236}">
                <a16:creationId xmlns:a16="http://schemas.microsoft.com/office/drawing/2014/main" id="{C4667F5C-AB9A-546C-0300-E04518F48294}"/>
              </a:ext>
            </a:extLst>
          </p:cNvPr>
          <p:cNvPicPr>
            <a:picLocks noChangeAspect="1"/>
          </p:cNvPicPr>
          <p:nvPr userDrawn="1"/>
        </p:nvPicPr>
        <p:blipFill>
          <a:blip r:embed="rId2"/>
          <a:stretch>
            <a:fillRect/>
          </a:stretch>
        </p:blipFill>
        <p:spPr>
          <a:xfrm>
            <a:off x="654921" y="1879282"/>
            <a:ext cx="6973545" cy="4398875"/>
          </a:xfrm>
          <a:prstGeom prst="rect">
            <a:avLst/>
          </a:prstGeom>
        </p:spPr>
      </p:pic>
    </p:spTree>
    <p:extLst>
      <p:ext uri="{BB962C8B-B14F-4D97-AF65-F5344CB8AC3E}">
        <p14:creationId xmlns:p14="http://schemas.microsoft.com/office/powerpoint/2010/main" val="3477909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Arial Regular, 18 </a:t>
            </a:r>
            <a:r>
              <a:rPr lang="en-US" dirty="0" err="1"/>
              <a:t>pt</a:t>
            </a:r>
            <a:r>
              <a:rPr lang="en-US" dirty="0"/>
              <a:t> / white </a:t>
            </a:r>
          </a:p>
        </p:txBody>
      </p:sp>
      <p:sp>
        <p:nvSpPr>
          <p:cNvPr id="6" name="Slide Number Placeholder 5">
            <a:extLst>
              <a:ext uri="{FF2B5EF4-FFF2-40B4-BE49-F238E27FC236}">
                <a16:creationId xmlns:a16="http://schemas.microsoft.com/office/drawing/2014/main" id="{73E0AF03-4D55-454D-BA0D-17F8DBE8E4B9}"/>
              </a:ext>
            </a:extLst>
          </p:cNvPr>
          <p:cNvSpPr>
            <a:spLocks noGrp="1"/>
          </p:cNvSpPr>
          <p:nvPr>
            <p:ph type="sldNum" sz="quarter" idx="11"/>
          </p:nvPr>
        </p:nvSpPr>
        <p:spPr/>
        <p:txBody>
          <a:bodyPr/>
          <a:lstStyle/>
          <a:p>
            <a:fld id="{AC38F574-C4C0-48B1-B81D-85833E98F04F}" type="slidenum">
              <a:rPr lang="en-US" smtClean="0"/>
              <a:t>‹#›</a:t>
            </a:fld>
            <a:endParaRPr lang="en-US" dirty="0"/>
          </a:p>
        </p:txBody>
      </p:sp>
    </p:spTree>
    <p:extLst>
      <p:ext uri="{BB962C8B-B14F-4D97-AF65-F5344CB8AC3E}">
        <p14:creationId xmlns:p14="http://schemas.microsoft.com/office/powerpoint/2010/main" val="383111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457200" indent="-457200">
              <a:buFont typeface="Wingdings" panose="05000000000000000000" pitchFamily="2" charset="2"/>
              <a:buChar char="§"/>
              <a:defRPr/>
            </a:lvl1pPr>
            <a:lvl2pPr marL="457200" indent="0">
              <a:buNone/>
              <a:defRPr/>
            </a:lvl2pPr>
          </a:lstStyle>
          <a:p>
            <a:pPr lvl="0"/>
            <a:r>
              <a:rPr lang="en-US" dirty="0"/>
              <a:t>Body: Arial Regular, 18-32 / black</a:t>
            </a:r>
          </a:p>
          <a:p>
            <a:pPr lvl="0"/>
            <a:endParaRPr lang="en-US" dirty="0"/>
          </a:p>
        </p:txBody>
      </p:sp>
      <p:sp>
        <p:nvSpPr>
          <p:cNvPr id="4" name="Slide Number Placeholder 3">
            <a:extLst>
              <a:ext uri="{FF2B5EF4-FFF2-40B4-BE49-F238E27FC236}">
                <a16:creationId xmlns:a16="http://schemas.microsoft.com/office/drawing/2014/main" id="{C80FCF73-9439-4A85-92BD-8A6E52BEA29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pic>
        <p:nvPicPr>
          <p:cNvPr id="2" name="Picture 1">
            <a:extLst>
              <a:ext uri="{FF2B5EF4-FFF2-40B4-BE49-F238E27FC236}">
                <a16:creationId xmlns:a16="http://schemas.microsoft.com/office/drawing/2014/main" id="{5440C980-E9FD-4434-8AAB-FEDF9AD8DC49}"/>
              </a:ext>
            </a:extLst>
          </p:cNvPr>
          <p:cNvPicPr>
            <a:picLocks noChangeAspect="1"/>
          </p:cNvPicPr>
          <p:nvPr/>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r>
              <a:rPr lang="en-US"/>
              <a:t>Click icon to add picture</a:t>
            </a:r>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ctr">
              <a:buNone/>
              <a:defRPr sz="3600" b="1"/>
            </a:lvl1pPr>
          </a:lstStyle>
          <a:p>
            <a:pPr lvl="0"/>
            <a:r>
              <a:rPr lang="en-US" dirty="0"/>
              <a:t>Headline:  Arial Bold 36-48 </a:t>
            </a:r>
            <a:r>
              <a:rPr lang="en-US" dirty="0" err="1"/>
              <a:t>pt</a:t>
            </a:r>
            <a:r>
              <a:rPr lang="en-US" dirty="0"/>
              <a:t> / black </a:t>
            </a:r>
          </a:p>
        </p:txBody>
      </p:sp>
    </p:spTree>
    <p:extLst>
      <p:ext uri="{BB962C8B-B14F-4D97-AF65-F5344CB8AC3E}">
        <p14:creationId xmlns:p14="http://schemas.microsoft.com/office/powerpoint/2010/main" val="362349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56">
          <p15:clr>
            <a:srgbClr val="FBAE40"/>
          </p15:clr>
        </p15:guide>
        <p15:guide id="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E0AC78CB-7971-469D-8B53-F376091A7A09}"/>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411391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5642DBB4-4B7C-43D6-B512-0BABBC5F247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89706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dirty="0"/>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26718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dirty="0"/>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75DC033-9F66-406F-820E-44815212035F}"/>
              </a:ext>
            </a:extLst>
          </p:cNvPr>
          <p:cNvSpPr/>
          <p:nvPr/>
        </p:nvSpPr>
        <p:spPr>
          <a:xfrm>
            <a:off x="275303" y="6331663"/>
            <a:ext cx="452284" cy="307777"/>
          </a:xfrm>
          <a:prstGeom prst="rect">
            <a:avLst/>
          </a:prstGeom>
        </p:spPr>
        <p:txBody>
          <a:bodyPr wrap="square">
            <a:spAutoFit/>
          </a:bodyPr>
          <a:lstStyle/>
          <a:p>
            <a:pPr algn="ctr"/>
            <a:fld id="{AC38F574-C4C0-48B1-B81D-85833E98F04F}" type="slidenum">
              <a:rPr lang="en-US" sz="1400" b="1" smtClean="0">
                <a:solidFill>
                  <a:schemeClr val="bg1"/>
                </a:solidFill>
              </a:rPr>
              <a:pPr algn="ctr"/>
              <a:t>‹#›</a:t>
            </a:fld>
            <a:endParaRPr lang="en-US" sz="1400" b="1" dirty="0">
              <a:solidFill>
                <a:schemeClr val="bg1"/>
              </a:solidFill>
            </a:endParaRPr>
          </a:p>
        </p:txBody>
      </p:sp>
    </p:spTree>
    <p:extLst>
      <p:ext uri="{BB962C8B-B14F-4D97-AF65-F5344CB8AC3E}">
        <p14:creationId xmlns:p14="http://schemas.microsoft.com/office/powerpoint/2010/main" val="49269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dirty="0"/>
              <a:t>Headline: Arial Bold, 36-48 / black</a:t>
            </a:r>
          </a:p>
        </p:txBody>
      </p:sp>
      <p:sp>
        <p:nvSpPr>
          <p:cNvPr id="6" name="Slide Number Placeholder 5">
            <a:extLst>
              <a:ext uri="{FF2B5EF4-FFF2-40B4-BE49-F238E27FC236}">
                <a16:creationId xmlns:a16="http://schemas.microsoft.com/office/drawing/2014/main" id="{E0E4707D-B6B7-49B3-B18C-B61254E4A1D0}"/>
              </a:ext>
            </a:extLst>
          </p:cNvPr>
          <p:cNvSpPr>
            <a:spLocks noGrp="1"/>
          </p:cNvSpPr>
          <p:nvPr>
            <p:ph type="sldNum" sz="quarter" idx="10"/>
          </p:nvPr>
        </p:nvSpPr>
        <p:spPr>
          <a:xfrm>
            <a:off x="294968" y="6263150"/>
            <a:ext cx="403122" cy="434514"/>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3921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66636346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32" r:id="rId19"/>
    <p:sldLayoutId id="2147483855" r:id="rId20"/>
    <p:sldLayoutId id="2147483857" r:id="rId21"/>
    <p:sldLayoutId id="2147483856" r:id="rId22"/>
    <p:sldLayoutId id="2147483858" r:id="rId23"/>
    <p:sldLayoutId id="2147483833" r:id="rId24"/>
    <p:sldLayoutId id="2147483860"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33_A01825A7.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8159-8E50-5786-5AD5-A9A761AF5FC2}"/>
              </a:ext>
            </a:extLst>
          </p:cNvPr>
          <p:cNvSpPr>
            <a:spLocks noGrp="1"/>
          </p:cNvSpPr>
          <p:nvPr>
            <p:ph type="ctrTitle"/>
          </p:nvPr>
        </p:nvSpPr>
        <p:spPr/>
        <p:txBody>
          <a:bodyPr/>
          <a:lstStyle/>
          <a:p>
            <a:r>
              <a:rPr lang="en-US" dirty="0"/>
              <a:t>Personal Finance</a:t>
            </a:r>
          </a:p>
        </p:txBody>
      </p:sp>
      <p:sp>
        <p:nvSpPr>
          <p:cNvPr id="3" name="Subtitle 2">
            <a:extLst>
              <a:ext uri="{FF2B5EF4-FFF2-40B4-BE49-F238E27FC236}">
                <a16:creationId xmlns:a16="http://schemas.microsoft.com/office/drawing/2014/main" id="{AA5C14AD-B356-7073-AE45-EC02D22352E3}"/>
              </a:ext>
            </a:extLst>
          </p:cNvPr>
          <p:cNvSpPr>
            <a:spLocks noGrp="1"/>
          </p:cNvSpPr>
          <p:nvPr>
            <p:ph type="subTitle" idx="1"/>
          </p:nvPr>
        </p:nvSpPr>
        <p:spPr/>
        <p:txBody>
          <a:bodyPr>
            <a:normAutofit/>
          </a:bodyPr>
          <a:lstStyle/>
          <a:p>
            <a:endParaRPr lang="en-US" dirty="0"/>
          </a:p>
        </p:txBody>
      </p:sp>
      <p:sp>
        <p:nvSpPr>
          <p:cNvPr id="4" name="Text Placeholder 3">
            <a:extLst>
              <a:ext uri="{FF2B5EF4-FFF2-40B4-BE49-F238E27FC236}">
                <a16:creationId xmlns:a16="http://schemas.microsoft.com/office/drawing/2014/main" id="{42F0DCFA-05C2-5DCA-16E5-742B3C5682E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6708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EB6B8-7574-8D1E-2446-B02794976697}"/>
              </a:ext>
            </a:extLst>
          </p:cNvPr>
          <p:cNvPicPr>
            <a:picLocks noChangeAspect="1"/>
          </p:cNvPicPr>
          <p:nvPr/>
        </p:nvPicPr>
        <p:blipFill rotWithShape="1">
          <a:blip r:embed="rId2"/>
          <a:srcRect r="1710" b="35208"/>
          <a:stretch/>
        </p:blipFill>
        <p:spPr>
          <a:xfrm>
            <a:off x="0" y="667728"/>
            <a:ext cx="12192000" cy="4403581"/>
          </a:xfrm>
          <a:prstGeom prst="rect">
            <a:avLst/>
          </a:prstGeom>
        </p:spPr>
      </p:pic>
      <p:sp>
        <p:nvSpPr>
          <p:cNvPr id="7" name="Rectangle 6">
            <a:extLst>
              <a:ext uri="{FF2B5EF4-FFF2-40B4-BE49-F238E27FC236}">
                <a16:creationId xmlns:a16="http://schemas.microsoft.com/office/drawing/2014/main" id="{BD88FA48-053E-9EC3-BAEA-2A6B2F7E4C07}"/>
              </a:ext>
            </a:extLst>
          </p:cNvPr>
          <p:cNvSpPr/>
          <p:nvPr/>
        </p:nvSpPr>
        <p:spPr>
          <a:xfrm>
            <a:off x="3441031" y="4529888"/>
            <a:ext cx="818147" cy="541421"/>
          </a:xfrm>
          <a:prstGeom prst="rect">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94371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medical website&#10;&#10;Description automatically generated">
            <a:extLst>
              <a:ext uri="{FF2B5EF4-FFF2-40B4-BE49-F238E27FC236}">
                <a16:creationId xmlns:a16="http://schemas.microsoft.com/office/drawing/2014/main" id="{59BA5D62-631C-2D77-C509-940EC292942B}"/>
              </a:ext>
            </a:extLst>
          </p:cNvPr>
          <p:cNvPicPr>
            <a:picLocks noChangeAspect="1"/>
          </p:cNvPicPr>
          <p:nvPr/>
        </p:nvPicPr>
        <p:blipFill>
          <a:blip r:embed="rId3"/>
          <a:stretch>
            <a:fillRect/>
          </a:stretch>
        </p:blipFill>
        <p:spPr>
          <a:xfrm>
            <a:off x="4724400" y="2446798"/>
            <a:ext cx="2743200" cy="1964403"/>
          </a:xfrm>
          <a:prstGeom prst="rect">
            <a:avLst/>
          </a:prstGeom>
        </p:spPr>
      </p:pic>
      <p:pic>
        <p:nvPicPr>
          <p:cNvPr id="3" name="Picture 2" descr="A screenshot of a medical website&#10;&#10;Description automatically generated">
            <a:extLst>
              <a:ext uri="{FF2B5EF4-FFF2-40B4-BE49-F238E27FC236}">
                <a16:creationId xmlns:a16="http://schemas.microsoft.com/office/drawing/2014/main" id="{1FEB0935-B871-0EA3-67D3-F99C0D4A30FC}"/>
              </a:ext>
            </a:extLst>
          </p:cNvPr>
          <p:cNvPicPr>
            <a:picLocks noChangeAspect="1"/>
          </p:cNvPicPr>
          <p:nvPr/>
        </p:nvPicPr>
        <p:blipFill rotWithShape="1">
          <a:blip r:embed="rId3"/>
          <a:srcRect l="158" r="311" b="29822"/>
          <a:stretch/>
        </p:blipFill>
        <p:spPr>
          <a:xfrm>
            <a:off x="32077" y="209645"/>
            <a:ext cx="12199960" cy="6222086"/>
          </a:xfrm>
          <a:prstGeom prst="rect">
            <a:avLst/>
          </a:prstGeom>
        </p:spPr>
      </p:pic>
    </p:spTree>
    <p:extLst>
      <p:ext uri="{BB962C8B-B14F-4D97-AF65-F5344CB8AC3E}">
        <p14:creationId xmlns:p14="http://schemas.microsoft.com/office/powerpoint/2010/main" val="1504138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7974-6150-C2DD-560A-37BA864CA499}"/>
              </a:ext>
            </a:extLst>
          </p:cNvPr>
          <p:cNvSpPr>
            <a:spLocks noGrp="1"/>
          </p:cNvSpPr>
          <p:nvPr>
            <p:ph type="title"/>
          </p:nvPr>
        </p:nvSpPr>
        <p:spPr/>
        <p:txBody>
          <a:bodyPr/>
          <a:lstStyle/>
          <a:p>
            <a:r>
              <a:rPr lang="en-US" dirty="0"/>
              <a:t>Perspective</a:t>
            </a:r>
          </a:p>
        </p:txBody>
      </p:sp>
      <p:sp>
        <p:nvSpPr>
          <p:cNvPr id="3" name="Text Placeholder 2">
            <a:extLst>
              <a:ext uri="{FF2B5EF4-FFF2-40B4-BE49-F238E27FC236}">
                <a16:creationId xmlns:a16="http://schemas.microsoft.com/office/drawing/2014/main" id="{B7466F96-8297-BCC9-20C7-C8AC9BB0A9A9}"/>
              </a:ext>
            </a:extLst>
          </p:cNvPr>
          <p:cNvSpPr>
            <a:spLocks noGrp="1"/>
          </p:cNvSpPr>
          <p:nvPr>
            <p:ph idx="1"/>
          </p:nvPr>
        </p:nvSpPr>
        <p:spPr/>
        <p:txBody>
          <a:bodyPr/>
          <a:lstStyle/>
          <a:p>
            <a:pPr marL="342900" indent="-342900">
              <a:buFont typeface="Arial" panose="020B0604020202020204" pitchFamily="34" charset="0"/>
              <a:buChar char="•"/>
            </a:pPr>
            <a:r>
              <a:rPr lang="en-US" dirty="0"/>
              <a:t>What is the median annual earnings of a full-time worker in America?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What is the median Family Medicine physician’s income?</a:t>
            </a:r>
          </a:p>
        </p:txBody>
      </p:sp>
    </p:spTree>
    <p:extLst>
      <p:ext uri="{BB962C8B-B14F-4D97-AF65-F5344CB8AC3E}">
        <p14:creationId xmlns:p14="http://schemas.microsoft.com/office/powerpoint/2010/main" val="190517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3FFDB0-27F8-C423-36C1-059FA2CFF902}"/>
              </a:ext>
            </a:extLst>
          </p:cNvPr>
          <p:cNvSpPr>
            <a:spLocks noGrp="1"/>
          </p:cNvSpPr>
          <p:nvPr>
            <p:ph type="title"/>
          </p:nvPr>
        </p:nvSpPr>
        <p:spPr/>
        <p:txBody>
          <a:bodyPr>
            <a:normAutofit/>
          </a:bodyPr>
          <a:lstStyle/>
          <a:p>
            <a:r>
              <a:rPr lang="en-US" dirty="0"/>
              <a:t>Perspective</a:t>
            </a:r>
          </a:p>
        </p:txBody>
      </p:sp>
      <p:sp>
        <p:nvSpPr>
          <p:cNvPr id="5" name="Text Placeholder 4">
            <a:extLst>
              <a:ext uri="{FF2B5EF4-FFF2-40B4-BE49-F238E27FC236}">
                <a16:creationId xmlns:a16="http://schemas.microsoft.com/office/drawing/2014/main" id="{BC55A32A-2AF4-A316-B4D7-396F4BA72709}"/>
              </a:ext>
            </a:extLst>
          </p:cNvPr>
          <p:cNvSpPr>
            <a:spLocks noGrp="1"/>
          </p:cNvSpPr>
          <p:nvPr>
            <p:ph idx="1"/>
          </p:nvPr>
        </p:nvSpPr>
        <p:spPr>
          <a:xfrm>
            <a:off x="838200" y="1825625"/>
            <a:ext cx="5257800" cy="4351338"/>
          </a:xfrm>
        </p:spPr>
        <p:txBody>
          <a:bodyPr/>
          <a:lstStyle/>
          <a:p>
            <a:pPr marL="0" indent="0">
              <a:buNone/>
            </a:pPr>
            <a:r>
              <a:rPr lang="en-US" dirty="0"/>
              <a:t>What is the median annual income in America?</a:t>
            </a:r>
          </a:p>
          <a:p>
            <a:pPr marL="0" indent="0">
              <a:buNone/>
            </a:pPr>
            <a:r>
              <a:rPr lang="en-US" dirty="0"/>
              <a:t>$54,132 (2022)</a:t>
            </a:r>
          </a:p>
          <a:p>
            <a:pPr marL="0" indent="0">
              <a:buNone/>
            </a:pPr>
            <a:endParaRPr lang="en-US" dirty="0"/>
          </a:p>
          <a:p>
            <a:pPr marL="0" indent="0">
              <a:buNone/>
            </a:pPr>
            <a:r>
              <a:rPr lang="en-US" dirty="0"/>
              <a:t>What is the median Family Medicine physician’s income?</a:t>
            </a:r>
          </a:p>
          <a:p>
            <a:pPr marL="0" indent="0">
              <a:buNone/>
            </a:pPr>
            <a:r>
              <a:rPr lang="en-US" dirty="0"/>
              <a:t>$251,000 (2022)</a:t>
            </a:r>
          </a:p>
        </p:txBody>
      </p:sp>
      <p:graphicFrame>
        <p:nvGraphicFramePr>
          <p:cNvPr id="8" name="Chart 7">
            <a:extLst>
              <a:ext uri="{FF2B5EF4-FFF2-40B4-BE49-F238E27FC236}">
                <a16:creationId xmlns:a16="http://schemas.microsoft.com/office/drawing/2014/main" id="{D827AA95-67BD-4BC0-DF81-98B30BBD1B24}"/>
              </a:ext>
            </a:extLst>
          </p:cNvPr>
          <p:cNvGraphicFramePr/>
          <p:nvPr>
            <p:extLst>
              <p:ext uri="{D42A27DB-BD31-4B8C-83A1-F6EECF244321}">
                <p14:modId xmlns:p14="http://schemas.microsoft.com/office/powerpoint/2010/main" val="3861310961"/>
              </p:ext>
            </p:extLst>
          </p:nvPr>
        </p:nvGraphicFramePr>
        <p:xfrm>
          <a:off x="6853555" y="1144903"/>
          <a:ext cx="4185920" cy="456819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D2449BC-F5F6-B2FF-7F86-520AA5F7C48B}"/>
              </a:ext>
            </a:extLst>
          </p:cNvPr>
          <p:cNvSpPr txBox="1"/>
          <p:nvPr/>
        </p:nvSpPr>
        <p:spPr>
          <a:xfrm>
            <a:off x="756406" y="6110985"/>
            <a:ext cx="10765033" cy="246221"/>
          </a:xfrm>
          <a:prstGeom prst="rect">
            <a:avLst/>
          </a:prstGeom>
          <a:noFill/>
        </p:spPr>
        <p:txBody>
          <a:bodyPr wrap="square">
            <a:spAutoFit/>
          </a:bodyPr>
          <a:lstStyle/>
          <a:p>
            <a:r>
              <a:rPr lang="en-US" sz="1000" dirty="0"/>
              <a:t>Source: Bureau of Labor Statistics: https://www.demandsage.com/average-us-income/#:~:text=What%20Is%20The%20Average%20U.S.,is%20%2456%2C940%20as%20of%202023</a:t>
            </a:r>
          </a:p>
        </p:txBody>
      </p:sp>
    </p:spTree>
    <p:extLst>
      <p:ext uri="{BB962C8B-B14F-4D97-AF65-F5344CB8AC3E}">
        <p14:creationId xmlns:p14="http://schemas.microsoft.com/office/powerpoint/2010/main" val="1446307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E7040C-0615-9E63-6779-BE4E5C437B31}"/>
              </a:ext>
            </a:extLst>
          </p:cNvPr>
          <p:cNvSpPr>
            <a:spLocks noGrp="1"/>
          </p:cNvSpPr>
          <p:nvPr>
            <p:ph type="title"/>
          </p:nvPr>
        </p:nvSpPr>
        <p:spPr/>
        <p:txBody>
          <a:bodyPr/>
          <a:lstStyle/>
          <a:p>
            <a:r>
              <a:rPr lang="en-US" dirty="0"/>
              <a:t>Perspective</a:t>
            </a:r>
          </a:p>
        </p:txBody>
      </p:sp>
      <p:sp>
        <p:nvSpPr>
          <p:cNvPr id="6" name="Text Placeholder 5">
            <a:extLst>
              <a:ext uri="{FF2B5EF4-FFF2-40B4-BE49-F238E27FC236}">
                <a16:creationId xmlns:a16="http://schemas.microsoft.com/office/drawing/2014/main" id="{348CF11B-472D-5A39-A00B-B553EA04277E}"/>
              </a:ext>
            </a:extLst>
          </p:cNvPr>
          <p:cNvSpPr>
            <a:spLocks noGrp="1"/>
          </p:cNvSpPr>
          <p:nvPr>
            <p:ph idx="1"/>
          </p:nvPr>
        </p:nvSpPr>
        <p:spPr/>
        <p:txBody>
          <a:bodyPr/>
          <a:lstStyle/>
          <a:p>
            <a:pPr marL="0" indent="0">
              <a:buNone/>
            </a:pPr>
            <a:r>
              <a:rPr lang="en-US" dirty="0"/>
              <a:t>Your income will be in the top 10% of incomes</a:t>
            </a:r>
          </a:p>
        </p:txBody>
      </p:sp>
      <p:grpSp>
        <p:nvGrpSpPr>
          <p:cNvPr id="2" name="Group 1">
            <a:extLst>
              <a:ext uri="{FF2B5EF4-FFF2-40B4-BE49-F238E27FC236}">
                <a16:creationId xmlns:a16="http://schemas.microsoft.com/office/drawing/2014/main" id="{D0C5AE3C-6560-F368-1BAE-8C259CB673C9}"/>
              </a:ext>
            </a:extLst>
          </p:cNvPr>
          <p:cNvGrpSpPr/>
          <p:nvPr/>
        </p:nvGrpSpPr>
        <p:grpSpPr>
          <a:xfrm>
            <a:off x="2545735" y="2740025"/>
            <a:ext cx="7100529" cy="3251200"/>
            <a:chOff x="2565400" y="2368550"/>
            <a:chExt cx="7100529" cy="3251200"/>
          </a:xfrm>
        </p:grpSpPr>
        <p:pic>
          <p:nvPicPr>
            <p:cNvPr id="9" name="Picture 8" descr="A picture containing text, screenshot, font, number&#10;&#10;Description automatically generated">
              <a:extLst>
                <a:ext uri="{FF2B5EF4-FFF2-40B4-BE49-F238E27FC236}">
                  <a16:creationId xmlns:a16="http://schemas.microsoft.com/office/drawing/2014/main" id="{E0448527-783C-200E-48E3-F5BE00910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400" y="2368550"/>
              <a:ext cx="6299200" cy="3251200"/>
            </a:xfrm>
            <a:prstGeom prst="rect">
              <a:avLst/>
            </a:prstGeom>
          </p:spPr>
        </p:pic>
        <p:sp>
          <p:nvSpPr>
            <p:cNvPr id="10" name="Right Arrow 9">
              <a:extLst>
                <a:ext uri="{FF2B5EF4-FFF2-40B4-BE49-F238E27FC236}">
                  <a16:creationId xmlns:a16="http://schemas.microsoft.com/office/drawing/2014/main" id="{B188864C-613B-4C45-308E-56760F893031}"/>
                </a:ext>
              </a:extLst>
            </p:cNvPr>
            <p:cNvSpPr/>
            <p:nvPr/>
          </p:nvSpPr>
          <p:spPr>
            <a:xfrm rot="10800000">
              <a:off x="8368070" y="4763730"/>
              <a:ext cx="1297859" cy="387482"/>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409723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60C5-C1B8-1E29-B620-3486ECCB8B57}"/>
              </a:ext>
            </a:extLst>
          </p:cNvPr>
          <p:cNvSpPr>
            <a:spLocks noGrp="1"/>
          </p:cNvSpPr>
          <p:nvPr>
            <p:ph type="title"/>
          </p:nvPr>
        </p:nvSpPr>
        <p:spPr/>
        <p:txBody>
          <a:bodyPr/>
          <a:lstStyle/>
          <a:p>
            <a:r>
              <a:rPr lang="en-US" dirty="0"/>
              <a:t>Choosing Family Medicine</a:t>
            </a:r>
          </a:p>
        </p:txBody>
      </p:sp>
      <p:sp>
        <p:nvSpPr>
          <p:cNvPr id="3" name="Content Placeholder 2">
            <a:extLst>
              <a:ext uri="{FF2B5EF4-FFF2-40B4-BE49-F238E27FC236}">
                <a16:creationId xmlns:a16="http://schemas.microsoft.com/office/drawing/2014/main" id="{FF3652DA-9847-01EB-1578-0D925F9199F8}"/>
              </a:ext>
            </a:extLst>
          </p:cNvPr>
          <p:cNvSpPr>
            <a:spLocks noGrp="1"/>
          </p:cNvSpPr>
          <p:nvPr>
            <p:ph idx="1"/>
          </p:nvPr>
        </p:nvSpPr>
        <p:spPr>
          <a:xfrm>
            <a:off x="838200" y="1420147"/>
            <a:ext cx="10515600" cy="4351338"/>
          </a:xfrm>
        </p:spPr>
        <p:txBody>
          <a:bodyPr/>
          <a:lstStyle/>
          <a:p>
            <a:pPr marL="0" indent="0">
              <a:buNone/>
            </a:pPr>
            <a:r>
              <a:rPr lang="en-US" dirty="0"/>
              <a:t>Opportunities to earn more</a:t>
            </a:r>
          </a:p>
          <a:p>
            <a:pPr marL="0" indent="0">
              <a:buNone/>
            </a:pPr>
            <a:endParaRPr lang="en-US" dirty="0"/>
          </a:p>
        </p:txBody>
      </p:sp>
      <p:grpSp>
        <p:nvGrpSpPr>
          <p:cNvPr id="4" name="Group 3">
            <a:extLst>
              <a:ext uri="{FF2B5EF4-FFF2-40B4-BE49-F238E27FC236}">
                <a16:creationId xmlns:a16="http://schemas.microsoft.com/office/drawing/2014/main" id="{76AC6F4E-EB72-A3F5-1E97-07C9F6A0CC3C}"/>
              </a:ext>
            </a:extLst>
          </p:cNvPr>
          <p:cNvGrpSpPr/>
          <p:nvPr/>
        </p:nvGrpSpPr>
        <p:grpSpPr>
          <a:xfrm>
            <a:off x="788230" y="2123958"/>
            <a:ext cx="10615539" cy="4010640"/>
            <a:chOff x="451606" y="2366845"/>
            <a:chExt cx="10615539" cy="4010640"/>
          </a:xfrm>
        </p:grpSpPr>
        <p:pic>
          <p:nvPicPr>
            <p:cNvPr id="16" name="Picture 15" descr="A picture containing text, screenshot, font, receipt&#10;&#10;Description automatically generated">
              <a:extLst>
                <a:ext uri="{FF2B5EF4-FFF2-40B4-BE49-F238E27FC236}">
                  <a16:creationId xmlns:a16="http://schemas.microsoft.com/office/drawing/2014/main" id="{F82552F2-B40C-E9C0-170E-1AF310E76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70" y="3595816"/>
              <a:ext cx="10523575" cy="2781669"/>
            </a:xfrm>
            <a:prstGeom prst="rect">
              <a:avLst/>
            </a:prstGeom>
          </p:spPr>
        </p:pic>
        <p:pic>
          <p:nvPicPr>
            <p:cNvPr id="17" name="Picture 16" descr="A picture containing text, screenshot, font&#10;&#10;Description automatically generated">
              <a:extLst>
                <a:ext uri="{FF2B5EF4-FFF2-40B4-BE49-F238E27FC236}">
                  <a16:creationId xmlns:a16="http://schemas.microsoft.com/office/drawing/2014/main" id="{87C64A9A-3280-57A1-7B52-B9D9A9F42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06" y="2366845"/>
              <a:ext cx="10615539" cy="1395184"/>
            </a:xfrm>
            <a:prstGeom prst="rect">
              <a:avLst/>
            </a:prstGeom>
          </p:spPr>
        </p:pic>
      </p:grpSp>
    </p:spTree>
    <p:extLst>
      <p:ext uri="{BB962C8B-B14F-4D97-AF65-F5344CB8AC3E}">
        <p14:creationId xmlns:p14="http://schemas.microsoft.com/office/powerpoint/2010/main" val="3412955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61D3-A08E-E33F-8BB4-1BA7C10AFCB8}"/>
              </a:ext>
            </a:extLst>
          </p:cNvPr>
          <p:cNvSpPr>
            <a:spLocks noGrp="1"/>
          </p:cNvSpPr>
          <p:nvPr>
            <p:ph type="title"/>
          </p:nvPr>
        </p:nvSpPr>
        <p:spPr>
          <a:xfrm>
            <a:off x="707207" y="708025"/>
            <a:ext cx="3933825" cy="1325563"/>
          </a:xfrm>
        </p:spPr>
        <p:txBody>
          <a:bodyPr>
            <a:noAutofit/>
          </a:bodyPr>
          <a:lstStyle/>
          <a:p>
            <a:r>
              <a:rPr lang="en-US" dirty="0"/>
              <a:t>Choosing Family Medicine</a:t>
            </a:r>
          </a:p>
        </p:txBody>
      </p:sp>
      <p:pic>
        <p:nvPicPr>
          <p:cNvPr id="4" name="Picture 3">
            <a:extLst>
              <a:ext uri="{FF2B5EF4-FFF2-40B4-BE49-F238E27FC236}">
                <a16:creationId xmlns:a16="http://schemas.microsoft.com/office/drawing/2014/main" id="{411CBA0E-45DF-4AC5-AEEB-0FCB5ADD90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432" b="8424"/>
          <a:stretch/>
        </p:blipFill>
        <p:spPr bwMode="auto">
          <a:xfrm>
            <a:off x="4315354" y="365125"/>
            <a:ext cx="7637497" cy="55633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ADDCDF-712F-26E4-5584-2375ADEFAE40}"/>
              </a:ext>
            </a:extLst>
          </p:cNvPr>
          <p:cNvSpPr txBox="1"/>
          <p:nvPr/>
        </p:nvSpPr>
        <p:spPr>
          <a:xfrm>
            <a:off x="707207" y="5974407"/>
            <a:ext cx="64651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t>Koval</a:t>
            </a:r>
            <a:r>
              <a:rPr lang="en-US" sz="1000" dirty="0"/>
              <a:t>, M. L. (2023, May 24). Your Income vs Your Peers’: Medscape Family Physician Compensation Report 2023. Medscape.com. https://www.medscape.com/slideshow/2023-compensation-family-physician-6016358#6</a:t>
            </a:r>
            <a:r>
              <a:rPr lang="en-US" sz="1000" dirty="0">
                <a:cs typeface="Arial"/>
              </a:rPr>
              <a:t>​</a:t>
            </a:r>
            <a:endParaRPr lang="en-US" dirty="0"/>
          </a:p>
        </p:txBody>
      </p:sp>
    </p:spTree>
    <p:extLst>
      <p:ext uri="{BB962C8B-B14F-4D97-AF65-F5344CB8AC3E}">
        <p14:creationId xmlns:p14="http://schemas.microsoft.com/office/powerpoint/2010/main" val="268593706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9566-379B-C0FE-6F43-B4135BF0B277}"/>
              </a:ext>
            </a:extLst>
          </p:cNvPr>
          <p:cNvSpPr>
            <a:spLocks noGrp="1"/>
          </p:cNvSpPr>
          <p:nvPr>
            <p:ph type="title"/>
          </p:nvPr>
        </p:nvSpPr>
        <p:spPr/>
        <p:txBody>
          <a:bodyPr/>
          <a:lstStyle/>
          <a:p>
            <a:r>
              <a:rPr lang="en-US" dirty="0"/>
              <a:t>Improving financial wellbeing</a:t>
            </a:r>
          </a:p>
        </p:txBody>
      </p:sp>
      <p:sp>
        <p:nvSpPr>
          <p:cNvPr id="3" name="Text Placeholder 2">
            <a:extLst>
              <a:ext uri="{FF2B5EF4-FFF2-40B4-BE49-F238E27FC236}">
                <a16:creationId xmlns:a16="http://schemas.microsoft.com/office/drawing/2014/main" id="{67393EEA-C674-DD56-D1DC-D0E0CFFAD53C}"/>
              </a:ext>
            </a:extLst>
          </p:cNvPr>
          <p:cNvSpPr>
            <a:spLocks noGrp="1"/>
          </p:cNvSpPr>
          <p:nvPr>
            <p:ph idx="1"/>
          </p:nvPr>
        </p:nvSpPr>
        <p:spPr/>
        <p:txBody>
          <a:bodyPr lIns="91440" tIns="45720" rIns="91440" bIns="45720" anchor="t">
            <a:normAutofit/>
          </a:bodyPr>
          <a:lstStyle/>
          <a:p>
            <a:pPr marL="0" indent="0">
              <a:buNone/>
            </a:pPr>
            <a:r>
              <a:rPr lang="en-US" sz="2800" dirty="0"/>
              <a:t>Loan forgiveness options:</a:t>
            </a:r>
          </a:p>
          <a:p>
            <a:pPr marL="342900" indent="-342900">
              <a:buFont typeface="Arial" panose="020B0604020202020204" pitchFamily="34" charset="0"/>
              <a:buChar char="•"/>
            </a:pPr>
            <a:r>
              <a:rPr lang="en-US" sz="2400" dirty="0">
                <a:latin typeface="Arial"/>
                <a:cs typeface="Arial"/>
              </a:rPr>
              <a:t>State programs</a:t>
            </a:r>
          </a:p>
          <a:p>
            <a:pPr marL="342900" indent="-342900">
              <a:buFont typeface="Arial" panose="020B0604020202020204" pitchFamily="34" charset="0"/>
              <a:buChar char="•"/>
            </a:pPr>
            <a:r>
              <a:rPr lang="en-US" sz="2400" dirty="0"/>
              <a:t>Indian Health Service </a:t>
            </a:r>
          </a:p>
          <a:p>
            <a:pPr marL="342900" indent="-342900">
              <a:buFont typeface="Arial" panose="020B0604020202020204" pitchFamily="34" charset="0"/>
              <a:buChar char="•"/>
            </a:pPr>
            <a:r>
              <a:rPr lang="en-US" sz="2400" dirty="0"/>
              <a:t>National Health Service Corps</a:t>
            </a:r>
          </a:p>
          <a:p>
            <a:pPr marL="342900" indent="-342900">
              <a:buFont typeface="Arial" panose="020B0604020202020204" pitchFamily="34" charset="0"/>
              <a:buChar char="•"/>
            </a:pPr>
            <a:r>
              <a:rPr lang="en-US" sz="2400" dirty="0"/>
              <a:t>HRSA (Health Resources and Service Administration) Faculty Loan Repayment Program</a:t>
            </a:r>
          </a:p>
          <a:p>
            <a:pPr marL="342900" indent="-342900">
              <a:buFont typeface="Arial" panose="020B0604020202020204" pitchFamily="34" charset="0"/>
              <a:buChar char="•"/>
            </a:pPr>
            <a:r>
              <a:rPr lang="en-US" sz="2400" dirty="0"/>
              <a:t>Military</a:t>
            </a:r>
          </a:p>
          <a:p>
            <a:pPr marL="342900" indent="-342900">
              <a:buFont typeface="Arial" panose="020B0604020202020204" pitchFamily="34" charset="0"/>
              <a:buChar char="•"/>
            </a:pPr>
            <a:r>
              <a:rPr lang="en-US" sz="2400" dirty="0">
                <a:latin typeface="Arial"/>
                <a:cs typeface="Arial"/>
              </a:rPr>
              <a:t>Public Service Loan Forgiveness (PSLF)</a:t>
            </a:r>
            <a:endParaRPr lang="en-US" dirty="0"/>
          </a:p>
        </p:txBody>
      </p:sp>
    </p:spTree>
    <p:extLst>
      <p:ext uri="{BB962C8B-B14F-4D97-AF65-F5344CB8AC3E}">
        <p14:creationId xmlns:p14="http://schemas.microsoft.com/office/powerpoint/2010/main" val="2540695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object 5">
            <a:extLst>
              <a:ext uri="{FF2B5EF4-FFF2-40B4-BE49-F238E27FC236}">
                <a16:creationId xmlns:a16="http://schemas.microsoft.com/office/drawing/2014/main" id="{02F2F25D-E0E6-F654-50FF-CD10719F0BD4}"/>
              </a:ext>
            </a:extLst>
          </p:cNvPr>
          <p:cNvPicPr>
            <a:picLocks/>
          </p:cNvPicPr>
          <p:nvPr/>
        </p:nvPicPr>
        <p:blipFill rotWithShape="1">
          <a:blip r:embed="rId3" cstate="print">
            <a:alphaModFix amt="35000"/>
          </a:blip>
          <a:stretch/>
        </p:blipFill>
        <p:spPr>
          <a:xfrm>
            <a:off x="1903748" y="0"/>
            <a:ext cx="10288251" cy="6858000"/>
          </a:xfrm>
          <a:prstGeom prst="rect">
            <a:avLst/>
          </a:prstGeom>
        </p:spPr>
      </p:pic>
      <p:sp>
        <p:nvSpPr>
          <p:cNvPr id="27" name="Rectangle 26">
            <a:extLst>
              <a:ext uri="{FF2B5EF4-FFF2-40B4-BE49-F238E27FC236}">
                <a16:creationId xmlns:a16="http://schemas.microsoft.com/office/drawing/2014/main" id="{D14E7901-9DA0-A6EB-4AD9-2D2102A1BDCC}"/>
              </a:ext>
            </a:extLst>
          </p:cNvPr>
          <p:cNvSpPr/>
          <p:nvPr/>
        </p:nvSpPr>
        <p:spPr>
          <a:xfrm>
            <a:off x="0" y="0"/>
            <a:ext cx="3724276" cy="6858001"/>
          </a:xfrm>
          <a:prstGeom prst="rect">
            <a:avLst/>
          </a:prstGeom>
          <a:gradFill flip="none" rotWithShape="1">
            <a:gsLst>
              <a:gs pos="0">
                <a:schemeClr val="bg1"/>
              </a:gs>
              <a:gs pos="86000">
                <a:schemeClr val="bg1"/>
              </a:gs>
              <a:gs pos="100000">
                <a:srgbClr val="FFFFFF">
                  <a:alpha val="0"/>
                </a:srgbClr>
              </a:gs>
              <a:gs pos="96000">
                <a:schemeClr val="bg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AD63DCE-5283-257F-D4A9-60E7AA405478}"/>
              </a:ext>
            </a:extLst>
          </p:cNvPr>
          <p:cNvGrpSpPr/>
          <p:nvPr/>
        </p:nvGrpSpPr>
        <p:grpSpPr>
          <a:xfrm>
            <a:off x="-786231" y="537244"/>
            <a:ext cx="7575311" cy="5736615"/>
            <a:chOff x="-1180611" y="1107544"/>
            <a:chExt cx="7575311" cy="5736615"/>
          </a:xfrm>
        </p:grpSpPr>
        <p:graphicFrame>
          <p:nvGraphicFramePr>
            <p:cNvPr id="17" name="Diagram 16">
              <a:extLst>
                <a:ext uri="{FF2B5EF4-FFF2-40B4-BE49-F238E27FC236}">
                  <a16:creationId xmlns:a16="http://schemas.microsoft.com/office/drawing/2014/main" id="{5588D141-E3FF-3210-9B00-2827F3B87617}"/>
                </a:ext>
              </a:extLst>
            </p:cNvPr>
            <p:cNvGraphicFramePr/>
            <p:nvPr/>
          </p:nvGraphicFramePr>
          <p:xfrm>
            <a:off x="-1180611" y="1107544"/>
            <a:ext cx="7575311" cy="5736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3">
              <a:extLst>
                <a:ext uri="{FF2B5EF4-FFF2-40B4-BE49-F238E27FC236}">
                  <a16:creationId xmlns:a16="http://schemas.microsoft.com/office/drawing/2014/main" id="{D2A9E5CF-28BA-F993-72AF-DCBCDBB4DF4E}"/>
                </a:ext>
              </a:extLst>
            </p:cNvPr>
            <p:cNvSpPr txBox="1">
              <a:spLocks noChangeArrowheads="1"/>
            </p:cNvSpPr>
            <p:nvPr/>
          </p:nvSpPr>
          <p:spPr bwMode="auto">
            <a:xfrm>
              <a:off x="597253" y="2267600"/>
              <a:ext cx="1931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MAKE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120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QUALIFYING PAYMENTS</a:t>
              </a:r>
            </a:p>
          </p:txBody>
        </p:sp>
        <p:sp>
          <p:nvSpPr>
            <p:cNvPr id="19" name="TextBox 14">
              <a:extLst>
                <a:ext uri="{FF2B5EF4-FFF2-40B4-BE49-F238E27FC236}">
                  <a16:creationId xmlns:a16="http://schemas.microsoft.com/office/drawing/2014/main" id="{60E72C87-B1D3-5703-22A0-D54C7FE0487E}"/>
                </a:ext>
              </a:extLst>
            </p:cNvPr>
            <p:cNvSpPr txBox="1">
              <a:spLocks noChangeArrowheads="1"/>
            </p:cNvSpPr>
            <p:nvPr/>
          </p:nvSpPr>
          <p:spPr bwMode="auto">
            <a:xfrm>
              <a:off x="2705220" y="2233035"/>
              <a:ext cx="18926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ENROLLED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 IN 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QUALIFYING REPAYMENT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PLAN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srgbClr val="FFFFFF"/>
                </a:solidFill>
                <a:effectLst/>
                <a:uLnTx/>
                <a:uFillTx/>
                <a:latin typeface="Arial"/>
              </a:endParaRPr>
            </a:p>
          </p:txBody>
        </p:sp>
        <p:sp>
          <p:nvSpPr>
            <p:cNvPr id="20" name="TextBox 19">
              <a:extLst>
                <a:ext uri="{FF2B5EF4-FFF2-40B4-BE49-F238E27FC236}">
                  <a16:creationId xmlns:a16="http://schemas.microsoft.com/office/drawing/2014/main" id="{B525B211-9A0F-2152-16BB-37488E5651CD}"/>
                </a:ext>
              </a:extLst>
            </p:cNvPr>
            <p:cNvSpPr txBox="1">
              <a:spLocks noChangeArrowheads="1"/>
            </p:cNvSpPr>
            <p:nvPr/>
          </p:nvSpPr>
          <p:spPr bwMode="auto">
            <a:xfrm>
              <a:off x="594019" y="4508653"/>
              <a:ext cx="1931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EMPLOYED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 FULL-TIME BY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QUALIFYING EMPLOYER</a:t>
              </a:r>
            </a:p>
          </p:txBody>
        </p:sp>
        <p:sp>
          <p:nvSpPr>
            <p:cNvPr id="21" name="TextBox 20">
              <a:extLst>
                <a:ext uri="{FF2B5EF4-FFF2-40B4-BE49-F238E27FC236}">
                  <a16:creationId xmlns:a16="http://schemas.microsoft.com/office/drawing/2014/main" id="{9832905F-C7FE-D9AD-8CBA-B0CCC0C40FE8}"/>
                </a:ext>
              </a:extLst>
            </p:cNvPr>
            <p:cNvSpPr txBox="1">
              <a:spLocks noChangeArrowheads="1"/>
            </p:cNvSpPr>
            <p:nvPr/>
          </p:nvSpPr>
          <p:spPr bwMode="auto">
            <a:xfrm>
              <a:off x="2705224" y="4508654"/>
              <a:ext cx="18926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REPAYING  QUALIFYING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LOANS</a:t>
              </a:r>
            </a:p>
          </p:txBody>
        </p:sp>
      </p:grpSp>
      <p:grpSp>
        <p:nvGrpSpPr>
          <p:cNvPr id="26" name="Group 25">
            <a:extLst>
              <a:ext uri="{FF2B5EF4-FFF2-40B4-BE49-F238E27FC236}">
                <a16:creationId xmlns:a16="http://schemas.microsoft.com/office/drawing/2014/main" id="{FEDF38B9-A9F3-93B4-1303-C4B843C55278}"/>
              </a:ext>
            </a:extLst>
          </p:cNvPr>
          <p:cNvGrpSpPr/>
          <p:nvPr/>
        </p:nvGrpSpPr>
        <p:grpSpPr>
          <a:xfrm>
            <a:off x="6294158" y="2123903"/>
            <a:ext cx="4888832" cy="3950847"/>
            <a:chOff x="6395756" y="1836040"/>
            <a:chExt cx="4888832" cy="3950847"/>
          </a:xfrm>
        </p:grpSpPr>
        <p:grpSp>
          <p:nvGrpSpPr>
            <p:cNvPr id="22" name="Group 21">
              <a:extLst>
                <a:ext uri="{FF2B5EF4-FFF2-40B4-BE49-F238E27FC236}">
                  <a16:creationId xmlns:a16="http://schemas.microsoft.com/office/drawing/2014/main" id="{A70F0B50-F0F9-A12C-6972-4FED06937FB5}"/>
                </a:ext>
              </a:extLst>
            </p:cNvPr>
            <p:cNvGrpSpPr/>
            <p:nvPr/>
          </p:nvGrpSpPr>
          <p:grpSpPr>
            <a:xfrm>
              <a:off x="6395756" y="1836040"/>
              <a:ext cx="4888832" cy="3463876"/>
              <a:chOff x="6394700" y="2644140"/>
              <a:chExt cx="4888832" cy="3463876"/>
            </a:xfrm>
          </p:grpSpPr>
          <p:sp>
            <p:nvSpPr>
              <p:cNvPr id="23" name="Rectangle 22">
                <a:extLst>
                  <a:ext uri="{FF2B5EF4-FFF2-40B4-BE49-F238E27FC236}">
                    <a16:creationId xmlns:a16="http://schemas.microsoft.com/office/drawing/2014/main" id="{CA10F90D-0257-3DA2-DE0C-7D42593A9D90}"/>
                  </a:ext>
                </a:extLst>
              </p:cNvPr>
              <p:cNvSpPr/>
              <p:nvPr/>
            </p:nvSpPr>
            <p:spPr>
              <a:xfrm>
                <a:off x="6394700" y="2644140"/>
                <a:ext cx="4888832" cy="2862322"/>
              </a:xfrm>
              <a:prstGeom prst="rect">
                <a:avLst/>
              </a:prstGeom>
              <a:noFill/>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000" b="1" i="0" u="none" strike="noStrike" kern="0" cap="none" spc="0" normalizeH="0" baseline="0" noProof="0" dirty="0">
                    <a:ln w="12700">
                      <a:noFill/>
                      <a:prstDash val="solid"/>
                    </a:ln>
                    <a:effectLst/>
                    <a:uLnTx/>
                    <a:uFillTx/>
                    <a:ea typeface="Roboto" panose="02000000000000000000" pitchFamily="2" charset="0"/>
                  </a:rPr>
                  <a:t>PUBLIC SERVICE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000" b="1" i="0" u="none" strike="noStrike" kern="0" cap="none" spc="0" normalizeH="0" baseline="0" noProof="0" dirty="0">
                    <a:ln w="12700">
                      <a:noFill/>
                      <a:prstDash val="solid"/>
                    </a:ln>
                    <a:effectLst/>
                    <a:uLnTx/>
                    <a:uFillTx/>
                    <a:ea typeface="Roboto" panose="02000000000000000000" pitchFamily="2" charset="0"/>
                  </a:rPr>
                  <a:t>LOAN FORGIVENESS (PSLF)</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000" b="1" i="0" u="none" strike="noStrike" kern="0" cap="none" spc="0" normalizeH="0" baseline="0" noProof="0" dirty="0">
                    <a:ln w="12700">
                      <a:noFill/>
                      <a:prstDash val="solid"/>
                    </a:ln>
                    <a:effectLst/>
                    <a:uLnTx/>
                    <a:uFillTx/>
                    <a:ea typeface="Roboto" panose="02000000000000000000" pitchFamily="2" charset="0"/>
                  </a:rPr>
                  <a:t>PROGRAM</a:t>
                </a:r>
              </a:p>
            </p:txBody>
          </p:sp>
          <p:sp>
            <p:nvSpPr>
              <p:cNvPr id="24" name="TextBox 23">
                <a:extLst>
                  <a:ext uri="{FF2B5EF4-FFF2-40B4-BE49-F238E27FC236}">
                    <a16:creationId xmlns:a16="http://schemas.microsoft.com/office/drawing/2014/main" id="{EE967EAB-F5D9-ADC2-4D35-9103EE17E317}"/>
                  </a:ext>
                </a:extLst>
              </p:cNvPr>
              <p:cNvSpPr txBox="1"/>
              <p:nvPr/>
            </p:nvSpPr>
            <p:spPr>
              <a:xfrm>
                <a:off x="6509639" y="5584796"/>
                <a:ext cx="465895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Tax Free Forgiveness</a:t>
                </a:r>
              </a:p>
            </p:txBody>
          </p:sp>
        </p:grpSp>
        <p:sp>
          <p:nvSpPr>
            <p:cNvPr id="25" name="TextBox 24">
              <a:extLst>
                <a:ext uri="{FF2B5EF4-FFF2-40B4-BE49-F238E27FC236}">
                  <a16:creationId xmlns:a16="http://schemas.microsoft.com/office/drawing/2014/main" id="{4BE7667A-DC67-81E8-2DDF-A6FE51C3E8E1}"/>
                </a:ext>
              </a:extLst>
            </p:cNvPr>
            <p:cNvSpPr txBox="1"/>
            <p:nvPr/>
          </p:nvSpPr>
          <p:spPr>
            <a:xfrm>
              <a:off x="6591090" y="5263667"/>
              <a:ext cx="4498164" cy="523220"/>
            </a:xfrm>
            <a:prstGeom prst="rect">
              <a:avLst/>
            </a:prstGeom>
            <a:noFill/>
          </p:spPr>
          <p:txBody>
            <a:bodyPr wrap="square">
              <a:spAutoFit/>
            </a:bodyPr>
            <a:lstStyle/>
            <a:p>
              <a:pPr algn="ctr" defTabSz="914400">
                <a:buClr>
                  <a:srgbClr val="000000"/>
                </a:buClr>
                <a:buSzPts val="2400"/>
                <a:defRPr/>
              </a:pPr>
              <a:r>
                <a:rPr lang="en-US" sz="2800" dirty="0">
                  <a:solidFill>
                    <a:schemeClr val="bg2">
                      <a:lumMod val="10000"/>
                    </a:schemeClr>
                  </a:solidFill>
                  <a:ea typeface="Roboto"/>
                  <a:cs typeface="Roboto"/>
                  <a:sym typeface="Roboto"/>
                </a:rPr>
                <a:t>studentaid.gov/</a:t>
              </a:r>
              <a:r>
                <a:rPr lang="en-US" sz="2800" dirty="0" err="1">
                  <a:solidFill>
                    <a:schemeClr val="bg2">
                      <a:lumMod val="10000"/>
                    </a:schemeClr>
                  </a:solidFill>
                  <a:ea typeface="Roboto"/>
                  <a:cs typeface="Roboto"/>
                  <a:sym typeface="Roboto"/>
                </a:rPr>
                <a:t>pslf</a:t>
              </a:r>
              <a:endParaRPr lang="en-US" sz="2800" dirty="0">
                <a:solidFill>
                  <a:schemeClr val="bg2">
                    <a:lumMod val="10000"/>
                  </a:schemeClr>
                </a:solidFill>
                <a:ea typeface="Arial"/>
                <a:cs typeface="Arial"/>
                <a:sym typeface="Arial"/>
              </a:endParaRPr>
            </a:p>
          </p:txBody>
        </p:sp>
      </p:grpSp>
    </p:spTree>
    <p:extLst>
      <p:ext uri="{BB962C8B-B14F-4D97-AF65-F5344CB8AC3E}">
        <p14:creationId xmlns:p14="http://schemas.microsoft.com/office/powerpoint/2010/main" val="2628895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CCB6D7-0AFA-D4CA-400D-D66E333CFDC0}"/>
              </a:ext>
            </a:extLst>
          </p:cNvPr>
          <p:cNvSpPr/>
          <p:nvPr/>
        </p:nvSpPr>
        <p:spPr>
          <a:xfrm>
            <a:off x="581555" y="2434960"/>
            <a:ext cx="5264150" cy="31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A78BB6-B0EA-8531-6627-1F7BDDADD43B}"/>
              </a:ext>
            </a:extLst>
          </p:cNvPr>
          <p:cNvSpPr>
            <a:spLocks noGrp="1"/>
          </p:cNvSpPr>
          <p:nvPr>
            <p:ph type="title"/>
          </p:nvPr>
        </p:nvSpPr>
        <p:spPr/>
        <p:txBody>
          <a:bodyPr>
            <a:normAutofit/>
          </a:bodyPr>
          <a:lstStyle/>
          <a:p>
            <a:r>
              <a:rPr lang="en-US" dirty="0"/>
              <a:t>Improving financial wellbeing</a:t>
            </a:r>
          </a:p>
        </p:txBody>
      </p:sp>
      <p:sp>
        <p:nvSpPr>
          <p:cNvPr id="5" name="Text Placeholder 4">
            <a:extLst>
              <a:ext uri="{FF2B5EF4-FFF2-40B4-BE49-F238E27FC236}">
                <a16:creationId xmlns:a16="http://schemas.microsoft.com/office/drawing/2014/main" id="{08C3F748-6383-4356-A742-D9144DB53849}"/>
              </a:ext>
            </a:extLst>
          </p:cNvPr>
          <p:cNvSpPr>
            <a:spLocks noGrp="1"/>
          </p:cNvSpPr>
          <p:nvPr>
            <p:ph idx="1"/>
          </p:nvPr>
        </p:nvSpPr>
        <p:spPr/>
        <p:txBody>
          <a:bodyPr/>
          <a:lstStyle/>
          <a:p>
            <a:pPr marL="0" indent="0">
              <a:spcAft>
                <a:spcPts val="1800"/>
              </a:spcAft>
              <a:buNone/>
            </a:pPr>
            <a:r>
              <a:rPr lang="en-US" dirty="0"/>
              <a:t>Contract elements to look for: </a:t>
            </a:r>
          </a:p>
          <a:p>
            <a:pPr marL="342900" indent="-342900">
              <a:spcAft>
                <a:spcPts val="1200"/>
              </a:spcAft>
              <a:buFont typeface="Arial" panose="020B0604020202020204" pitchFamily="34" charset="0"/>
              <a:buChar char="•"/>
            </a:pPr>
            <a:r>
              <a:rPr lang="en-US" dirty="0">
                <a:solidFill>
                  <a:schemeClr val="bg1"/>
                </a:solidFill>
              </a:rPr>
              <a:t>Loan repayment</a:t>
            </a:r>
          </a:p>
          <a:p>
            <a:pPr marL="342900" indent="-342900">
              <a:spcAft>
                <a:spcPts val="1200"/>
              </a:spcAft>
              <a:buFont typeface="Arial" panose="020B0604020202020204" pitchFamily="34" charset="0"/>
              <a:buChar char="•"/>
            </a:pPr>
            <a:r>
              <a:rPr lang="en-US" dirty="0">
                <a:solidFill>
                  <a:schemeClr val="bg1"/>
                </a:solidFill>
              </a:rPr>
              <a:t>Residency stipend</a:t>
            </a:r>
          </a:p>
          <a:p>
            <a:pPr marL="342900" indent="-342900">
              <a:spcAft>
                <a:spcPts val="1200"/>
              </a:spcAft>
              <a:buFont typeface="Arial" panose="020B0604020202020204" pitchFamily="34" charset="0"/>
              <a:buChar char="•"/>
            </a:pPr>
            <a:r>
              <a:rPr lang="en-US" dirty="0">
                <a:solidFill>
                  <a:schemeClr val="bg1"/>
                </a:solidFill>
              </a:rPr>
              <a:t>Signing bonus</a:t>
            </a:r>
          </a:p>
          <a:p>
            <a:pPr marL="342900" indent="-342900">
              <a:spcAft>
                <a:spcPts val="1200"/>
              </a:spcAft>
              <a:buFont typeface="Arial" panose="020B0604020202020204" pitchFamily="34" charset="0"/>
              <a:buChar char="•"/>
            </a:pPr>
            <a:r>
              <a:rPr lang="en-US" dirty="0">
                <a:solidFill>
                  <a:schemeClr val="bg1"/>
                </a:solidFill>
              </a:rPr>
              <a:t>Relocation expenses</a:t>
            </a:r>
          </a:p>
        </p:txBody>
      </p:sp>
      <p:pic>
        <p:nvPicPr>
          <p:cNvPr id="7" name="Picture Placeholder 6" descr="Filling out forms on a table">
            <a:extLst>
              <a:ext uri="{FF2B5EF4-FFF2-40B4-BE49-F238E27FC236}">
                <a16:creationId xmlns:a16="http://schemas.microsoft.com/office/drawing/2014/main" id="{4C3C557C-C207-752A-D447-829D9CE7F810}"/>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674" r="2011"/>
          <a:stretch/>
        </p:blipFill>
        <p:spPr>
          <a:xfrm>
            <a:off x="6027738" y="1719263"/>
            <a:ext cx="6164262" cy="4168775"/>
          </a:xfrm>
          <a:prstGeom prst="rect">
            <a:avLst/>
          </a:prstGeom>
        </p:spPr>
      </p:pic>
    </p:spTree>
    <p:extLst>
      <p:ext uri="{BB962C8B-B14F-4D97-AF65-F5344CB8AC3E}">
        <p14:creationId xmlns:p14="http://schemas.microsoft.com/office/powerpoint/2010/main" val="366179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2ECE-B0F7-70B8-874B-6FE4E0C5992D}"/>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C8DCEBD0-AE91-9D0C-D594-B33184151749}"/>
              </a:ext>
            </a:extLst>
          </p:cNvPr>
          <p:cNvSpPr>
            <a:spLocks noGrp="1"/>
          </p:cNvSpPr>
          <p:nvPr>
            <p:ph idx="1"/>
          </p:nvPr>
        </p:nvSpPr>
        <p:spPr/>
        <p:txBody>
          <a:bodyPr/>
          <a:lstStyle/>
          <a:p>
            <a:pPr marL="0" indent="0">
              <a:buNone/>
            </a:pPr>
            <a:r>
              <a:rPr lang="en-US" sz="2200" dirty="0"/>
              <a:t>At the end of this presentation, active participants will be able to demonstrate a baseline understanding of:</a:t>
            </a:r>
          </a:p>
          <a:p>
            <a:pPr marL="457200" indent="-457200">
              <a:buFont typeface="+mj-lt"/>
              <a:buAutoNum type="arabicPeriod"/>
            </a:pPr>
            <a:r>
              <a:rPr lang="en-US" sz="2200" dirty="0"/>
              <a:t>Financial implications of a career in family medicine</a:t>
            </a:r>
          </a:p>
          <a:p>
            <a:pPr marL="457200" indent="-457200">
              <a:buFont typeface="+mj-lt"/>
              <a:buAutoNum type="arabicPeriod"/>
            </a:pPr>
            <a:r>
              <a:rPr lang="en-US" sz="2200" dirty="0"/>
              <a:t>Personal finance tips and tools</a:t>
            </a:r>
          </a:p>
          <a:p>
            <a:pPr marL="457200" indent="-457200">
              <a:buFont typeface="+mj-lt"/>
              <a:buAutoNum type="arabicPeriod"/>
            </a:pPr>
            <a:r>
              <a:rPr lang="en-US" sz="2200" dirty="0"/>
              <a:t>Resources for additional support</a:t>
            </a:r>
          </a:p>
        </p:txBody>
      </p:sp>
    </p:spTree>
    <p:extLst>
      <p:ext uri="{BB962C8B-B14F-4D97-AF65-F5344CB8AC3E}">
        <p14:creationId xmlns:p14="http://schemas.microsoft.com/office/powerpoint/2010/main" val="317365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up of Doric columns">
            <a:extLst>
              <a:ext uri="{FF2B5EF4-FFF2-40B4-BE49-F238E27FC236}">
                <a16:creationId xmlns:a16="http://schemas.microsoft.com/office/drawing/2014/main" id="{93035CE0-0E94-E1F3-A75D-A02B152DC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898" y="1718670"/>
            <a:ext cx="6254836" cy="4169891"/>
          </a:xfrm>
          <a:prstGeom prst="rect">
            <a:avLst/>
          </a:prstGeom>
        </p:spPr>
      </p:pic>
      <p:sp>
        <p:nvSpPr>
          <p:cNvPr id="8" name="Rectangle 7">
            <a:extLst>
              <a:ext uri="{FF2B5EF4-FFF2-40B4-BE49-F238E27FC236}">
                <a16:creationId xmlns:a16="http://schemas.microsoft.com/office/drawing/2014/main" id="{EECCB6D7-0AFA-D4CA-400D-D66E333CFDC0}"/>
              </a:ext>
            </a:extLst>
          </p:cNvPr>
          <p:cNvSpPr/>
          <p:nvPr/>
        </p:nvSpPr>
        <p:spPr>
          <a:xfrm>
            <a:off x="694265" y="2230961"/>
            <a:ext cx="5906559" cy="3657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A78BB6-B0EA-8531-6627-1F7BDDADD43B}"/>
              </a:ext>
            </a:extLst>
          </p:cNvPr>
          <p:cNvSpPr>
            <a:spLocks noGrp="1"/>
          </p:cNvSpPr>
          <p:nvPr>
            <p:ph type="title"/>
          </p:nvPr>
        </p:nvSpPr>
        <p:spPr/>
        <p:txBody>
          <a:bodyPr>
            <a:normAutofit/>
          </a:bodyPr>
          <a:lstStyle/>
          <a:p>
            <a:r>
              <a:rPr lang="en-US" dirty="0"/>
              <a:t>Personal finance pillars</a:t>
            </a:r>
          </a:p>
        </p:txBody>
      </p:sp>
      <p:sp>
        <p:nvSpPr>
          <p:cNvPr id="5" name="Text Placeholder 4">
            <a:extLst>
              <a:ext uri="{FF2B5EF4-FFF2-40B4-BE49-F238E27FC236}">
                <a16:creationId xmlns:a16="http://schemas.microsoft.com/office/drawing/2014/main" id="{08C3F748-6383-4356-A742-D9144DB53849}"/>
              </a:ext>
            </a:extLst>
          </p:cNvPr>
          <p:cNvSpPr>
            <a:spLocks noGrp="1"/>
          </p:cNvSpPr>
          <p:nvPr>
            <p:ph idx="1"/>
          </p:nvPr>
        </p:nvSpPr>
        <p:spPr/>
        <p:txBody>
          <a:bodyPr/>
          <a:lstStyle/>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Income</a:t>
            </a:r>
          </a:p>
          <a:p>
            <a:pPr marL="342900" indent="-342900">
              <a:buFont typeface="Arial" panose="020B0604020202020204" pitchFamily="34" charset="0"/>
              <a:buChar char="•"/>
            </a:pPr>
            <a:r>
              <a:rPr lang="en-US" dirty="0">
                <a:solidFill>
                  <a:schemeClr val="bg1"/>
                </a:solidFill>
              </a:rPr>
              <a:t>Loans</a:t>
            </a:r>
          </a:p>
          <a:p>
            <a:pPr marL="342900" indent="-342900">
              <a:buFont typeface="Arial" panose="020B0604020202020204" pitchFamily="34" charset="0"/>
              <a:buChar char="•"/>
            </a:pPr>
            <a:r>
              <a:rPr lang="en-US" dirty="0">
                <a:solidFill>
                  <a:schemeClr val="bg1"/>
                </a:solidFill>
              </a:rPr>
              <a:t>Budgeting</a:t>
            </a:r>
          </a:p>
          <a:p>
            <a:pPr marL="342900" indent="-342900">
              <a:buFont typeface="Arial" panose="020B0604020202020204" pitchFamily="34" charset="0"/>
              <a:buChar char="•"/>
            </a:pPr>
            <a:r>
              <a:rPr lang="en-US" dirty="0">
                <a:solidFill>
                  <a:schemeClr val="bg1"/>
                </a:solidFill>
              </a:rPr>
              <a:t>Retirement</a:t>
            </a:r>
          </a:p>
          <a:p>
            <a:pPr marL="342900" indent="-342900">
              <a:buFont typeface="Arial" panose="020B0604020202020204" pitchFamily="34" charset="0"/>
              <a:buChar char="•"/>
            </a:pPr>
            <a:r>
              <a:rPr lang="en-US" dirty="0">
                <a:solidFill>
                  <a:schemeClr val="bg1"/>
                </a:solidFill>
              </a:rPr>
              <a:t>Insurance</a:t>
            </a:r>
          </a:p>
          <a:p>
            <a:pPr marL="342900" indent="-342900">
              <a:buFont typeface="Arial" panose="020B0604020202020204" pitchFamily="34" charset="0"/>
              <a:buChar char="•"/>
            </a:pPr>
            <a:r>
              <a:rPr lang="en-US" dirty="0">
                <a:solidFill>
                  <a:schemeClr val="bg1"/>
                </a:solidFill>
              </a:rPr>
              <a:t>Continuing Financial Education</a:t>
            </a:r>
          </a:p>
        </p:txBody>
      </p:sp>
    </p:spTree>
    <p:extLst>
      <p:ext uri="{BB962C8B-B14F-4D97-AF65-F5344CB8AC3E}">
        <p14:creationId xmlns:p14="http://schemas.microsoft.com/office/powerpoint/2010/main" val="787692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FD35E-0B01-6138-C7BC-0613A081D70F}"/>
              </a:ext>
            </a:extLst>
          </p:cNvPr>
          <p:cNvSpPr>
            <a:spLocks noGrp="1"/>
          </p:cNvSpPr>
          <p:nvPr>
            <p:ph type="title"/>
          </p:nvPr>
        </p:nvSpPr>
        <p:spPr>
          <a:xfrm>
            <a:off x="6510693" y="950912"/>
            <a:ext cx="4838700" cy="1325563"/>
          </a:xfrm>
        </p:spPr>
        <p:txBody>
          <a:bodyPr>
            <a:noAutofit/>
          </a:bodyPr>
          <a:lstStyle/>
          <a:p>
            <a:pPr algn="ctr"/>
            <a:r>
              <a:rPr lang="en-US" dirty="0"/>
              <a:t>AAMC FIRST Program</a:t>
            </a:r>
          </a:p>
        </p:txBody>
      </p:sp>
      <p:sp>
        <p:nvSpPr>
          <p:cNvPr id="4" name="TextBox 3">
            <a:extLst>
              <a:ext uri="{FF2B5EF4-FFF2-40B4-BE49-F238E27FC236}">
                <a16:creationId xmlns:a16="http://schemas.microsoft.com/office/drawing/2014/main" id="{49B661D6-290D-E682-4C24-78E99D50F771}"/>
              </a:ext>
            </a:extLst>
          </p:cNvPr>
          <p:cNvSpPr txBox="1"/>
          <p:nvPr/>
        </p:nvSpPr>
        <p:spPr>
          <a:xfrm>
            <a:off x="6389297" y="2629962"/>
            <a:ext cx="5155842"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2800" b="1" dirty="0">
                <a:solidFill>
                  <a:schemeClr val="accent2"/>
                </a:solidFill>
                <a:latin typeface="Arial"/>
              </a:rPr>
              <a:t>a</a:t>
            </a:r>
            <a:r>
              <a:rPr kumimoji="0" lang="en-US" sz="2800" b="1" i="0" u="none" strike="noStrike" kern="1200" cap="none" spc="0" normalizeH="0" baseline="0" noProof="0" dirty="0">
                <a:ln>
                  <a:noFill/>
                </a:ln>
                <a:solidFill>
                  <a:schemeClr val="accent2"/>
                </a:solidFill>
                <a:effectLst/>
                <a:uLnTx/>
                <a:uFillTx/>
                <a:latin typeface="Arial"/>
                <a:ea typeface="+mn-ea"/>
                <a:cs typeface="+mn-cs"/>
              </a:rPr>
              <a:t>amc.org/first</a:t>
            </a:r>
          </a:p>
        </p:txBody>
      </p:sp>
      <p:pic>
        <p:nvPicPr>
          <p:cNvPr id="9" name="Picture 8" descr="A screenshot of a web page&#10;&#10;Description automatically generated">
            <a:extLst>
              <a:ext uri="{FF2B5EF4-FFF2-40B4-BE49-F238E27FC236}">
                <a16:creationId xmlns:a16="http://schemas.microsoft.com/office/drawing/2014/main" id="{E2E3171C-ED67-BEBA-2C25-88BA828B286D}"/>
              </a:ext>
            </a:extLst>
          </p:cNvPr>
          <p:cNvPicPr>
            <a:picLocks noChangeAspect="1"/>
          </p:cNvPicPr>
          <p:nvPr/>
        </p:nvPicPr>
        <p:blipFill>
          <a:blip r:embed="rId3"/>
          <a:stretch>
            <a:fillRect/>
          </a:stretch>
        </p:blipFill>
        <p:spPr>
          <a:xfrm>
            <a:off x="756248" y="0"/>
            <a:ext cx="5633049" cy="6412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3219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2600-2B81-F0AE-DF8C-611CDA11A4A9}"/>
              </a:ext>
            </a:extLst>
          </p:cNvPr>
          <p:cNvSpPr>
            <a:spLocks noGrp="1"/>
          </p:cNvSpPr>
          <p:nvPr>
            <p:ph type="title"/>
          </p:nvPr>
        </p:nvSpPr>
        <p:spPr/>
        <p:txBody>
          <a:bodyPr/>
          <a:lstStyle/>
          <a:p>
            <a:r>
              <a:rPr lang="en-US" dirty="0"/>
              <a:t>Personal finance pillars</a:t>
            </a:r>
          </a:p>
        </p:txBody>
      </p:sp>
      <p:sp>
        <p:nvSpPr>
          <p:cNvPr id="3" name="Text Placeholder 2">
            <a:extLst>
              <a:ext uri="{FF2B5EF4-FFF2-40B4-BE49-F238E27FC236}">
                <a16:creationId xmlns:a16="http://schemas.microsoft.com/office/drawing/2014/main" id="{C517DC91-608A-AEBF-AF1D-88CB7547FD2E}"/>
              </a:ext>
            </a:extLst>
          </p:cNvPr>
          <p:cNvSpPr>
            <a:spLocks noGrp="1"/>
          </p:cNvSpPr>
          <p:nvPr>
            <p:ph idx="1"/>
          </p:nvPr>
        </p:nvSpPr>
        <p:spPr/>
        <p:txBody>
          <a:bodyPr>
            <a:normAutofit fontScale="92500" lnSpcReduction="20000"/>
          </a:bodyPr>
          <a:lstStyle/>
          <a:p>
            <a:pPr marL="0" indent="0">
              <a:lnSpc>
                <a:spcPct val="100000"/>
              </a:lnSpc>
              <a:buNone/>
            </a:pPr>
            <a:r>
              <a:rPr lang="en-US" b="1" dirty="0"/>
              <a:t>Income</a:t>
            </a:r>
          </a:p>
          <a:p>
            <a:pPr marL="0" indent="0">
              <a:lnSpc>
                <a:spcPct val="100000"/>
              </a:lnSpc>
              <a:buNone/>
            </a:pPr>
            <a:r>
              <a:rPr lang="en-US" sz="2800" dirty="0"/>
              <a:t>1.  Know your worth </a:t>
            </a:r>
          </a:p>
          <a:p>
            <a:pPr marL="822960" indent="-365760">
              <a:spcAft>
                <a:spcPts val="1200"/>
              </a:spcAft>
              <a:buFont typeface="Arial" panose="020B0604020202020204" pitchFamily="34" charset="0"/>
              <a:buChar char="•"/>
            </a:pPr>
            <a:r>
              <a:rPr lang="en-US" dirty="0"/>
              <a:t>research market-rate for compensation: MGMA, AAMC, colleagues</a:t>
            </a:r>
          </a:p>
          <a:p>
            <a:pPr marL="0" indent="0">
              <a:lnSpc>
                <a:spcPct val="100000"/>
              </a:lnSpc>
              <a:buNone/>
            </a:pPr>
            <a:r>
              <a:rPr lang="en-US" sz="2800" dirty="0"/>
              <a:t>2.  Negotiate</a:t>
            </a:r>
          </a:p>
          <a:p>
            <a:pPr marL="822960" indent="-365760">
              <a:spcAft>
                <a:spcPts val="1200"/>
              </a:spcAft>
              <a:buFont typeface="Arial" panose="020B0604020202020204" pitchFamily="34" charset="0"/>
              <a:buChar char="•"/>
            </a:pPr>
            <a:r>
              <a:rPr lang="en-US" dirty="0"/>
              <a:t>salary, benefits, non-compete, CME, etc. Consider hiring an attorney to review your contract offer</a:t>
            </a:r>
          </a:p>
          <a:p>
            <a:pPr marL="0" indent="0">
              <a:lnSpc>
                <a:spcPct val="100000"/>
              </a:lnSpc>
              <a:buNone/>
            </a:pPr>
            <a:r>
              <a:rPr lang="en-US" sz="2800" dirty="0"/>
              <a:t>3.  Explore other income sources</a:t>
            </a:r>
          </a:p>
          <a:p>
            <a:pPr marL="822960" indent="-365760">
              <a:spcAft>
                <a:spcPts val="1200"/>
              </a:spcAft>
              <a:buFont typeface="Arial" panose="020B0604020202020204" pitchFamily="34" charset="0"/>
              <a:buChar char="•"/>
            </a:pPr>
            <a:r>
              <a:rPr lang="en-US" dirty="0" err="1"/>
              <a:t>e.g</a:t>
            </a:r>
            <a:r>
              <a:rPr lang="en-US" dirty="0"/>
              <a:t> moonlighting, urgent care, team physician, nursing home medical director</a:t>
            </a:r>
          </a:p>
        </p:txBody>
      </p:sp>
      <p:pic>
        <p:nvPicPr>
          <p:cNvPr id="4" name="Picture 3" descr="A hand holding a bundle of money&#10;&#10;Description automatically generated">
            <a:extLst>
              <a:ext uri="{FF2B5EF4-FFF2-40B4-BE49-F238E27FC236}">
                <a16:creationId xmlns:a16="http://schemas.microsoft.com/office/drawing/2014/main" id="{1C462858-3D72-6491-F2EE-57FE9C75BF5C}"/>
              </a:ext>
            </a:extLst>
          </p:cNvPr>
          <p:cNvPicPr>
            <a:picLocks noChangeAspect="1"/>
          </p:cNvPicPr>
          <p:nvPr/>
        </p:nvPicPr>
        <p:blipFill>
          <a:blip r:embed="rId3"/>
          <a:stretch>
            <a:fillRect/>
          </a:stretch>
        </p:blipFill>
        <p:spPr>
          <a:xfrm>
            <a:off x="9190776" y="347634"/>
            <a:ext cx="2743200" cy="1545465"/>
          </a:xfrm>
          <a:prstGeom prst="rect">
            <a:avLst/>
          </a:prstGeom>
        </p:spPr>
      </p:pic>
    </p:spTree>
    <p:extLst>
      <p:ext uri="{BB962C8B-B14F-4D97-AF65-F5344CB8AC3E}">
        <p14:creationId xmlns:p14="http://schemas.microsoft.com/office/powerpoint/2010/main" val="102956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403C4-2DC4-99A6-4171-A32F1C99A115}"/>
              </a:ext>
            </a:extLst>
          </p:cNvPr>
          <p:cNvSpPr>
            <a:spLocks noGrp="1"/>
          </p:cNvSpPr>
          <p:nvPr>
            <p:ph type="title"/>
          </p:nvPr>
        </p:nvSpPr>
        <p:spPr/>
        <p:txBody>
          <a:bodyPr/>
          <a:lstStyle/>
          <a:p>
            <a:r>
              <a:rPr lang="en-US" dirty="0"/>
              <a:t>Personal finance pillars</a:t>
            </a:r>
          </a:p>
        </p:txBody>
      </p:sp>
      <p:sp>
        <p:nvSpPr>
          <p:cNvPr id="3" name="Text Placeholder 2">
            <a:extLst>
              <a:ext uri="{FF2B5EF4-FFF2-40B4-BE49-F238E27FC236}">
                <a16:creationId xmlns:a16="http://schemas.microsoft.com/office/drawing/2014/main" id="{3A23B575-2035-3DBD-06DB-F7D5989E1534}"/>
              </a:ext>
            </a:extLst>
          </p:cNvPr>
          <p:cNvSpPr>
            <a:spLocks noGrp="1"/>
          </p:cNvSpPr>
          <p:nvPr>
            <p:ph idx="1"/>
          </p:nvPr>
        </p:nvSpPr>
        <p:spPr/>
        <p:txBody>
          <a:bodyPr lIns="91440" tIns="45720" rIns="91440" bIns="45720" anchor="t">
            <a:normAutofit lnSpcReduction="10000"/>
          </a:bodyPr>
          <a:lstStyle/>
          <a:p>
            <a:pPr marL="0" indent="0">
              <a:spcBef>
                <a:spcPts val="1200"/>
              </a:spcBef>
              <a:spcAft>
                <a:spcPts val="600"/>
              </a:spcAft>
              <a:buNone/>
            </a:pPr>
            <a:r>
              <a:rPr lang="en-US" b="1" dirty="0"/>
              <a:t>Loans</a:t>
            </a:r>
          </a:p>
          <a:p>
            <a:pPr marL="514350" indent="-514350">
              <a:spcBef>
                <a:spcPts val="1200"/>
              </a:spcBef>
              <a:spcAft>
                <a:spcPts val="600"/>
              </a:spcAft>
              <a:buFont typeface="+mj-lt"/>
              <a:buAutoNum type="arabicPeriod"/>
            </a:pPr>
            <a:r>
              <a:rPr lang="en-US" dirty="0"/>
              <a:t>Find your loan balance, interest rate, payoff date, servicer</a:t>
            </a:r>
          </a:p>
          <a:p>
            <a:pPr marL="514350" indent="-514350">
              <a:spcBef>
                <a:spcPts val="1200"/>
              </a:spcBef>
              <a:spcAft>
                <a:spcPts val="600"/>
              </a:spcAft>
              <a:buFont typeface="+mj-lt"/>
              <a:buAutoNum type="arabicPeriod"/>
            </a:pPr>
            <a:r>
              <a:rPr lang="en-US" dirty="0"/>
              <a:t>Compare repayment options (including Income Driven Repayment)</a:t>
            </a:r>
          </a:p>
          <a:p>
            <a:pPr marL="822960" indent="-365760">
              <a:lnSpc>
                <a:spcPct val="80000"/>
              </a:lnSpc>
              <a:spcAft>
                <a:spcPts val="1200"/>
              </a:spcAft>
              <a:buFont typeface="Arial" panose="020B0604020202020204" pitchFamily="34" charset="0"/>
              <a:buChar char="•"/>
            </a:pPr>
            <a:r>
              <a:rPr lang="en-US" dirty="0"/>
              <a:t>aamc.org/</a:t>
            </a:r>
            <a:r>
              <a:rPr lang="en-US" dirty="0" err="1"/>
              <a:t>medloans</a:t>
            </a:r>
            <a:endParaRPr lang="en-US" dirty="0"/>
          </a:p>
          <a:p>
            <a:pPr marL="514350" indent="-514350">
              <a:lnSpc>
                <a:spcPct val="110000"/>
              </a:lnSpc>
              <a:spcBef>
                <a:spcPts val="1200"/>
              </a:spcBef>
              <a:spcAft>
                <a:spcPts val="600"/>
              </a:spcAft>
              <a:buFont typeface="+mj-lt"/>
              <a:buAutoNum type="arabicPeriod" startAt="3"/>
            </a:pPr>
            <a:r>
              <a:rPr lang="en-US" dirty="0"/>
              <a:t>Determine if you are eligible for Public Service Loan Forgiveness</a:t>
            </a:r>
          </a:p>
          <a:p>
            <a:pPr marL="822960" indent="-365760">
              <a:lnSpc>
                <a:spcPct val="80000"/>
              </a:lnSpc>
              <a:spcAft>
                <a:spcPts val="1200"/>
              </a:spcAft>
              <a:buFont typeface="Arial" panose="020B0604020202020204" pitchFamily="34" charset="0"/>
              <a:buChar char="•"/>
            </a:pPr>
            <a:r>
              <a:rPr lang="en-US" dirty="0"/>
              <a:t>https://studentaid.gov/pslf/</a:t>
            </a:r>
          </a:p>
        </p:txBody>
      </p:sp>
      <p:pic>
        <p:nvPicPr>
          <p:cNvPr id="5" name="Picture 4" descr="A graduation cap and money&#10;&#10;Description automatically generated">
            <a:extLst>
              <a:ext uri="{FF2B5EF4-FFF2-40B4-BE49-F238E27FC236}">
                <a16:creationId xmlns:a16="http://schemas.microsoft.com/office/drawing/2014/main" id="{4B7449DD-2E20-46D0-CB27-0F6F61D96A03}"/>
              </a:ext>
            </a:extLst>
          </p:cNvPr>
          <p:cNvPicPr>
            <a:picLocks noChangeAspect="1"/>
          </p:cNvPicPr>
          <p:nvPr/>
        </p:nvPicPr>
        <p:blipFill>
          <a:blip r:embed="rId3"/>
          <a:stretch>
            <a:fillRect/>
          </a:stretch>
        </p:blipFill>
        <p:spPr>
          <a:xfrm>
            <a:off x="9265424" y="161500"/>
            <a:ext cx="2743200" cy="1826708"/>
          </a:xfrm>
          <a:prstGeom prst="rect">
            <a:avLst/>
          </a:prstGeom>
        </p:spPr>
      </p:pic>
    </p:spTree>
    <p:extLst>
      <p:ext uri="{BB962C8B-B14F-4D97-AF65-F5344CB8AC3E}">
        <p14:creationId xmlns:p14="http://schemas.microsoft.com/office/powerpoint/2010/main" val="2854665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174B-78A0-7E7D-14A9-5BBAC8D99E89}"/>
              </a:ext>
            </a:extLst>
          </p:cNvPr>
          <p:cNvSpPr>
            <a:spLocks noGrp="1"/>
          </p:cNvSpPr>
          <p:nvPr>
            <p:ph type="title"/>
          </p:nvPr>
        </p:nvSpPr>
        <p:spPr>
          <a:xfrm>
            <a:off x="648220" y="1293813"/>
            <a:ext cx="4281890" cy="1325563"/>
          </a:xfrm>
        </p:spPr>
        <p:txBody>
          <a:bodyPr>
            <a:noAutofit/>
          </a:bodyPr>
          <a:lstStyle/>
          <a:p>
            <a:pPr algn="ctr"/>
            <a:r>
              <a:rPr lang="en-US" dirty="0" err="1"/>
              <a:t>MedLoans</a:t>
            </a:r>
            <a:r>
              <a:rPr lang="en-US" dirty="0"/>
              <a:t>® Organizer and Calculator (MLOC)</a:t>
            </a:r>
          </a:p>
        </p:txBody>
      </p:sp>
      <p:sp>
        <p:nvSpPr>
          <p:cNvPr id="4" name="TextBox 3">
            <a:extLst>
              <a:ext uri="{FF2B5EF4-FFF2-40B4-BE49-F238E27FC236}">
                <a16:creationId xmlns:a16="http://schemas.microsoft.com/office/drawing/2014/main" id="{49ADA5F0-08A6-62CE-32B9-DAEC8D8C746B}"/>
              </a:ext>
            </a:extLst>
          </p:cNvPr>
          <p:cNvSpPr txBox="1"/>
          <p:nvPr/>
        </p:nvSpPr>
        <p:spPr>
          <a:xfrm>
            <a:off x="458240" y="3384153"/>
            <a:ext cx="4661850"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2800" b="1" dirty="0">
                <a:solidFill>
                  <a:srgbClr val="F8901F"/>
                </a:solidFill>
                <a:latin typeface="Arial"/>
              </a:rPr>
              <a:t>a</a:t>
            </a:r>
            <a:r>
              <a:rPr kumimoji="0" lang="en-US" sz="2800" b="1" i="0" u="none" strike="noStrike" kern="1200" cap="none" spc="0" normalizeH="0" baseline="0" noProof="0" dirty="0">
                <a:ln>
                  <a:noFill/>
                </a:ln>
                <a:solidFill>
                  <a:srgbClr val="F8901F"/>
                </a:solidFill>
                <a:effectLst/>
                <a:uLnTx/>
                <a:uFillTx/>
                <a:latin typeface="Arial"/>
                <a:ea typeface="+mn-ea"/>
                <a:cs typeface="+mn-cs"/>
              </a:rPr>
              <a:t>amc.org/</a:t>
            </a:r>
            <a:r>
              <a:rPr kumimoji="0" lang="en-US" sz="2800" b="1" i="0" u="none" strike="noStrike" kern="1200" cap="none" spc="0" normalizeH="0" baseline="0" noProof="0" dirty="0" err="1">
                <a:ln>
                  <a:noFill/>
                </a:ln>
                <a:solidFill>
                  <a:srgbClr val="F8901F"/>
                </a:solidFill>
                <a:effectLst/>
                <a:uLnTx/>
                <a:uFillTx/>
                <a:latin typeface="Arial"/>
                <a:ea typeface="+mn-ea"/>
                <a:cs typeface="+mn-cs"/>
              </a:rPr>
              <a:t>medloans</a:t>
            </a:r>
            <a:endParaRPr kumimoji="0" lang="en-US" sz="2800" b="1" i="0" u="none" strike="noStrike" kern="1200" cap="none" spc="0" normalizeH="0" baseline="0" noProof="0" dirty="0">
              <a:ln>
                <a:noFill/>
              </a:ln>
              <a:solidFill>
                <a:srgbClr val="F8901F"/>
              </a:solidFill>
              <a:effectLst/>
              <a:uLnTx/>
              <a:uFillTx/>
              <a:latin typeface="Arial"/>
              <a:ea typeface="+mn-ea"/>
              <a:cs typeface="+mn-cs"/>
            </a:endParaRPr>
          </a:p>
        </p:txBody>
      </p:sp>
      <p:pic>
        <p:nvPicPr>
          <p:cNvPr id="3" name="Picture 2" descr="A screenshot of a website&#10;&#10;Description automatically generated">
            <a:extLst>
              <a:ext uri="{FF2B5EF4-FFF2-40B4-BE49-F238E27FC236}">
                <a16:creationId xmlns:a16="http://schemas.microsoft.com/office/drawing/2014/main" id="{6A1F3776-181D-A42F-9D5B-C9C21B75D9CB}"/>
              </a:ext>
            </a:extLst>
          </p:cNvPr>
          <p:cNvPicPr>
            <a:picLocks noChangeAspect="1"/>
          </p:cNvPicPr>
          <p:nvPr/>
        </p:nvPicPr>
        <p:blipFill>
          <a:blip r:embed="rId3"/>
          <a:stretch>
            <a:fillRect/>
          </a:stretch>
        </p:blipFill>
        <p:spPr>
          <a:xfrm>
            <a:off x="5566398" y="677956"/>
            <a:ext cx="5869353" cy="5397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948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CDF5B7-8108-4E2F-A896-6A3B9C83CDBF}"/>
              </a:ext>
            </a:extLst>
          </p:cNvPr>
          <p:cNvPicPr>
            <a:picLocks noChangeAspect="1"/>
          </p:cNvPicPr>
          <p:nvPr/>
        </p:nvPicPr>
        <p:blipFill rotWithShape="1">
          <a:blip r:embed="rId3"/>
          <a:srcRect b="-8148"/>
          <a:stretch/>
        </p:blipFill>
        <p:spPr>
          <a:xfrm>
            <a:off x="387249" y="758992"/>
            <a:ext cx="11509783" cy="593821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083DCF8-D1BE-9147-EF0C-3E891F83BA3C}"/>
              </a:ext>
            </a:extLst>
          </p:cNvPr>
          <p:cNvSpPr txBox="1"/>
          <p:nvPr/>
        </p:nvSpPr>
        <p:spPr>
          <a:xfrm>
            <a:off x="0" y="152400"/>
            <a:ext cx="12192000"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2800" b="1" dirty="0">
                <a:solidFill>
                  <a:schemeClr val="accent2"/>
                </a:solidFill>
                <a:latin typeface="Arial"/>
              </a:rPr>
              <a:t>a</a:t>
            </a:r>
            <a:r>
              <a:rPr kumimoji="0" lang="en-US" sz="2800" b="1" i="0" u="none" strike="noStrike" kern="1200" cap="none" spc="0" normalizeH="0" baseline="0" noProof="0" dirty="0">
                <a:ln>
                  <a:noFill/>
                </a:ln>
                <a:solidFill>
                  <a:schemeClr val="accent2"/>
                </a:solidFill>
                <a:effectLst/>
                <a:uLnTx/>
                <a:uFillTx/>
                <a:latin typeface="Arial"/>
                <a:ea typeface="+mn-ea"/>
                <a:cs typeface="+mn-cs"/>
              </a:rPr>
              <a:t>amc.org/</a:t>
            </a:r>
            <a:r>
              <a:rPr kumimoji="0" lang="en-US" sz="2800" b="1" i="0" u="none" strike="noStrike" kern="1200" cap="none" spc="0" normalizeH="0" baseline="0" noProof="0" dirty="0" err="1">
                <a:ln>
                  <a:noFill/>
                </a:ln>
                <a:solidFill>
                  <a:schemeClr val="accent2"/>
                </a:solidFill>
                <a:effectLst/>
                <a:uLnTx/>
                <a:uFillTx/>
                <a:latin typeface="Arial"/>
                <a:ea typeface="+mn-ea"/>
                <a:cs typeface="+mn-cs"/>
              </a:rPr>
              <a:t>medloans</a:t>
            </a:r>
            <a:endParaRPr kumimoji="0" lang="en-US" sz="2800" b="1" i="0" u="none" strike="noStrike" kern="1200" cap="none" spc="0" normalizeH="0" baseline="0" noProof="0" dirty="0">
              <a:ln>
                <a:noFill/>
              </a:ln>
              <a:solidFill>
                <a:schemeClr val="accent2"/>
              </a:solidFill>
              <a:effectLst/>
              <a:uLnTx/>
              <a:uFillTx/>
              <a:latin typeface="Arial"/>
              <a:ea typeface="+mn-ea"/>
              <a:cs typeface="+mn-cs"/>
            </a:endParaRPr>
          </a:p>
        </p:txBody>
      </p:sp>
    </p:spTree>
    <p:extLst>
      <p:ext uri="{BB962C8B-B14F-4D97-AF65-F5344CB8AC3E}">
        <p14:creationId xmlns:p14="http://schemas.microsoft.com/office/powerpoint/2010/main" val="899549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1E34B5-6A80-CB51-824D-8B3197C55465}"/>
              </a:ext>
            </a:extLst>
          </p:cNvPr>
          <p:cNvPicPr>
            <a:picLocks noChangeAspect="1"/>
          </p:cNvPicPr>
          <p:nvPr/>
        </p:nvPicPr>
        <p:blipFill rotWithShape="1">
          <a:blip r:embed="rId3"/>
          <a:srcRect b="2012"/>
          <a:stretch/>
        </p:blipFill>
        <p:spPr>
          <a:xfrm>
            <a:off x="698090" y="738877"/>
            <a:ext cx="10916345" cy="549592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9D5E8B2-6A86-8A6F-B1E8-D3C46CC1EC6F}"/>
              </a:ext>
            </a:extLst>
          </p:cNvPr>
          <p:cNvSpPr txBox="1"/>
          <p:nvPr/>
        </p:nvSpPr>
        <p:spPr>
          <a:xfrm>
            <a:off x="0" y="143064"/>
            <a:ext cx="12192000"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2800" b="1" dirty="0">
                <a:solidFill>
                  <a:schemeClr val="accent2"/>
                </a:solidFill>
                <a:latin typeface="Arial"/>
              </a:rPr>
              <a:t>a</a:t>
            </a:r>
            <a:r>
              <a:rPr kumimoji="0" lang="en-US" sz="2800" b="1" i="0" u="none" strike="noStrike" kern="1200" cap="none" spc="0" normalizeH="0" baseline="0" noProof="0" dirty="0">
                <a:ln>
                  <a:noFill/>
                </a:ln>
                <a:solidFill>
                  <a:schemeClr val="accent2"/>
                </a:solidFill>
                <a:effectLst/>
                <a:uLnTx/>
                <a:uFillTx/>
                <a:latin typeface="Arial"/>
                <a:ea typeface="+mn-ea"/>
                <a:cs typeface="+mn-cs"/>
              </a:rPr>
              <a:t>amc.org/</a:t>
            </a:r>
            <a:r>
              <a:rPr kumimoji="0" lang="en-US" sz="2800" b="1" i="0" u="none" strike="noStrike" kern="1200" cap="none" spc="0" normalizeH="0" baseline="0" noProof="0" dirty="0" err="1">
                <a:ln>
                  <a:noFill/>
                </a:ln>
                <a:solidFill>
                  <a:schemeClr val="accent2"/>
                </a:solidFill>
                <a:effectLst/>
                <a:uLnTx/>
                <a:uFillTx/>
                <a:latin typeface="Arial"/>
                <a:ea typeface="+mn-ea"/>
                <a:cs typeface="+mn-cs"/>
              </a:rPr>
              <a:t>medloans</a:t>
            </a:r>
            <a:endParaRPr kumimoji="0" lang="en-US" sz="2800" b="1" i="0" u="none" strike="noStrike" kern="1200" cap="none" spc="0" normalizeH="0" baseline="0" noProof="0" dirty="0">
              <a:ln>
                <a:noFill/>
              </a:ln>
              <a:solidFill>
                <a:schemeClr val="accent2"/>
              </a:solidFill>
              <a:effectLst/>
              <a:uLnTx/>
              <a:uFillTx/>
              <a:latin typeface="Arial"/>
              <a:ea typeface="+mn-ea"/>
              <a:cs typeface="+mn-cs"/>
            </a:endParaRPr>
          </a:p>
        </p:txBody>
      </p:sp>
    </p:spTree>
    <p:extLst>
      <p:ext uri="{BB962C8B-B14F-4D97-AF65-F5344CB8AC3E}">
        <p14:creationId xmlns:p14="http://schemas.microsoft.com/office/powerpoint/2010/main" val="3085149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A6B0A-A783-256F-6D04-FF5D62B02793}"/>
              </a:ext>
            </a:extLst>
          </p:cNvPr>
          <p:cNvPicPr>
            <a:picLocks noChangeAspect="1"/>
          </p:cNvPicPr>
          <p:nvPr/>
        </p:nvPicPr>
        <p:blipFill>
          <a:blip r:embed="rId3"/>
          <a:stretch>
            <a:fillRect/>
          </a:stretch>
        </p:blipFill>
        <p:spPr>
          <a:xfrm>
            <a:off x="435269" y="714025"/>
            <a:ext cx="11321461" cy="547069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FE6C381-FA48-0CAF-E369-0DCE3C80F67D}"/>
              </a:ext>
            </a:extLst>
          </p:cNvPr>
          <p:cNvSpPr txBox="1"/>
          <p:nvPr/>
        </p:nvSpPr>
        <p:spPr>
          <a:xfrm>
            <a:off x="0" y="125963"/>
            <a:ext cx="12192000"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2800" b="1" dirty="0">
                <a:solidFill>
                  <a:schemeClr val="accent2"/>
                </a:solidFill>
                <a:latin typeface="Arial"/>
              </a:rPr>
              <a:t>a</a:t>
            </a:r>
            <a:r>
              <a:rPr kumimoji="0" lang="en-US" sz="2800" b="1" i="0" u="none" strike="noStrike" kern="1200" cap="none" spc="0" normalizeH="0" baseline="0" noProof="0" dirty="0">
                <a:ln>
                  <a:noFill/>
                </a:ln>
                <a:solidFill>
                  <a:schemeClr val="accent2"/>
                </a:solidFill>
                <a:effectLst/>
                <a:uLnTx/>
                <a:uFillTx/>
                <a:latin typeface="Arial"/>
                <a:ea typeface="+mn-ea"/>
                <a:cs typeface="+mn-cs"/>
              </a:rPr>
              <a:t>amc.org/</a:t>
            </a:r>
            <a:r>
              <a:rPr kumimoji="0" lang="en-US" sz="2800" b="1" i="0" u="none" strike="noStrike" kern="1200" cap="none" spc="0" normalizeH="0" baseline="0" noProof="0" dirty="0" err="1">
                <a:ln>
                  <a:noFill/>
                </a:ln>
                <a:solidFill>
                  <a:schemeClr val="accent2"/>
                </a:solidFill>
                <a:effectLst/>
                <a:uLnTx/>
                <a:uFillTx/>
                <a:latin typeface="Arial"/>
                <a:ea typeface="+mn-ea"/>
                <a:cs typeface="+mn-cs"/>
              </a:rPr>
              <a:t>medloans</a:t>
            </a:r>
            <a:endParaRPr kumimoji="0" lang="en-US" sz="2800" b="1" i="0" u="none" strike="noStrike" kern="1200" cap="none" spc="0" normalizeH="0" baseline="0" noProof="0" dirty="0">
              <a:ln>
                <a:noFill/>
              </a:ln>
              <a:solidFill>
                <a:schemeClr val="accent2"/>
              </a:solidFill>
              <a:effectLst/>
              <a:uLnTx/>
              <a:uFillTx/>
              <a:latin typeface="Arial"/>
              <a:ea typeface="+mn-ea"/>
              <a:cs typeface="+mn-cs"/>
            </a:endParaRPr>
          </a:p>
        </p:txBody>
      </p:sp>
    </p:spTree>
    <p:extLst>
      <p:ext uri="{BB962C8B-B14F-4D97-AF65-F5344CB8AC3E}">
        <p14:creationId xmlns:p14="http://schemas.microsoft.com/office/powerpoint/2010/main" val="147076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5897-AEB4-6054-7E94-72074C5D7E19}"/>
              </a:ext>
            </a:extLst>
          </p:cNvPr>
          <p:cNvSpPr>
            <a:spLocks noGrp="1"/>
          </p:cNvSpPr>
          <p:nvPr>
            <p:ph type="title"/>
          </p:nvPr>
        </p:nvSpPr>
        <p:spPr/>
        <p:txBody>
          <a:bodyPr/>
          <a:lstStyle/>
          <a:p>
            <a:r>
              <a:rPr lang="en-US" dirty="0"/>
              <a:t>Personal finance pillars</a:t>
            </a:r>
          </a:p>
        </p:txBody>
      </p:sp>
      <p:sp>
        <p:nvSpPr>
          <p:cNvPr id="3" name="Text Placeholder 2">
            <a:extLst>
              <a:ext uri="{FF2B5EF4-FFF2-40B4-BE49-F238E27FC236}">
                <a16:creationId xmlns:a16="http://schemas.microsoft.com/office/drawing/2014/main" id="{955B1B6F-F48E-E505-2FF5-BF20A01EBC8B}"/>
              </a:ext>
            </a:extLst>
          </p:cNvPr>
          <p:cNvSpPr>
            <a:spLocks noGrp="1"/>
          </p:cNvSpPr>
          <p:nvPr>
            <p:ph idx="1"/>
          </p:nvPr>
        </p:nvSpPr>
        <p:spPr/>
        <p:txBody>
          <a:bodyPr>
            <a:noAutofit/>
          </a:bodyPr>
          <a:lstStyle/>
          <a:p>
            <a:pPr marL="0" indent="0">
              <a:buNone/>
            </a:pPr>
            <a:r>
              <a:rPr lang="en-US" b="1" dirty="0"/>
              <a:t>Budgeting</a:t>
            </a:r>
          </a:p>
          <a:p>
            <a:pPr marL="514350" indent="-514350">
              <a:buFont typeface="+mj-lt"/>
              <a:buAutoNum type="arabicPeriod"/>
            </a:pPr>
            <a:r>
              <a:rPr lang="en-US" dirty="0"/>
              <a:t>Look at your last few months of expenses</a:t>
            </a:r>
          </a:p>
          <a:p>
            <a:pPr marL="822960" indent="-365760">
              <a:lnSpc>
                <a:spcPct val="80000"/>
              </a:lnSpc>
              <a:spcAft>
                <a:spcPts val="1200"/>
              </a:spcAft>
              <a:buFont typeface="Arial" panose="020B0604020202020204" pitchFamily="34" charset="0"/>
              <a:buChar char="•"/>
            </a:pPr>
            <a:r>
              <a:rPr lang="en-US" dirty="0"/>
              <a:t>aamc.org/first, spreadsheet software, smartphone apps</a:t>
            </a:r>
          </a:p>
          <a:p>
            <a:pPr marL="514350" indent="-514350">
              <a:buFont typeface="+mj-lt"/>
              <a:buAutoNum type="arabicPeriod" startAt="2"/>
            </a:pPr>
            <a:r>
              <a:rPr lang="en-US" dirty="0"/>
              <a:t>Determine your monthly saving, spending, debt repayment, investment goals</a:t>
            </a:r>
          </a:p>
          <a:p>
            <a:pPr marL="822960" indent="-365760">
              <a:lnSpc>
                <a:spcPct val="80000"/>
              </a:lnSpc>
              <a:spcAft>
                <a:spcPts val="1200"/>
              </a:spcAft>
              <a:buFont typeface="Arial" panose="020B0604020202020204" pitchFamily="34" charset="0"/>
              <a:buChar char="•"/>
            </a:pPr>
            <a:r>
              <a:rPr lang="en-US" dirty="0"/>
              <a:t>https://www.investor.gov/financial-tools-calculators/calculators/savings-goal-calculator</a:t>
            </a:r>
          </a:p>
          <a:p>
            <a:pPr marL="514350" indent="-514350">
              <a:buFont typeface="+mj-lt"/>
              <a:buAutoNum type="arabicPeriod" startAt="3"/>
            </a:pPr>
            <a:r>
              <a:rPr lang="en-US" dirty="0"/>
              <a:t>Adjust budget based on #2</a:t>
            </a:r>
          </a:p>
          <a:p>
            <a:pPr marL="0" indent="0">
              <a:buNone/>
            </a:pPr>
            <a:endParaRPr lang="en-US" dirty="0"/>
          </a:p>
        </p:txBody>
      </p:sp>
      <p:pic>
        <p:nvPicPr>
          <p:cNvPr id="5" name="Picture 4" descr="A person holding a phone and a pen&#10;&#10;Description automatically generated">
            <a:extLst>
              <a:ext uri="{FF2B5EF4-FFF2-40B4-BE49-F238E27FC236}">
                <a16:creationId xmlns:a16="http://schemas.microsoft.com/office/drawing/2014/main" id="{9F06CDB9-6508-D35A-700B-825BEC8641FF}"/>
              </a:ext>
            </a:extLst>
          </p:cNvPr>
          <p:cNvPicPr>
            <a:picLocks noChangeAspect="1"/>
          </p:cNvPicPr>
          <p:nvPr/>
        </p:nvPicPr>
        <p:blipFill>
          <a:blip r:embed="rId3"/>
          <a:stretch>
            <a:fillRect/>
          </a:stretch>
        </p:blipFill>
        <p:spPr>
          <a:xfrm>
            <a:off x="9253034" y="258670"/>
            <a:ext cx="2860907" cy="1911147"/>
          </a:xfrm>
          <a:prstGeom prst="rect">
            <a:avLst/>
          </a:prstGeom>
        </p:spPr>
      </p:pic>
    </p:spTree>
    <p:extLst>
      <p:ext uri="{BB962C8B-B14F-4D97-AF65-F5344CB8AC3E}">
        <p14:creationId xmlns:p14="http://schemas.microsoft.com/office/powerpoint/2010/main" val="484245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10AF-3622-A1F1-4442-8F2419947906}"/>
              </a:ext>
            </a:extLst>
          </p:cNvPr>
          <p:cNvSpPr>
            <a:spLocks noGrp="1"/>
          </p:cNvSpPr>
          <p:nvPr>
            <p:ph type="title"/>
          </p:nvPr>
        </p:nvSpPr>
        <p:spPr/>
        <p:txBody>
          <a:bodyPr/>
          <a:lstStyle/>
          <a:p>
            <a:r>
              <a:rPr lang="en-US" dirty="0"/>
              <a:t>Personal finance pillars</a:t>
            </a:r>
          </a:p>
        </p:txBody>
      </p:sp>
      <p:sp>
        <p:nvSpPr>
          <p:cNvPr id="3" name="Text Placeholder 2">
            <a:extLst>
              <a:ext uri="{FF2B5EF4-FFF2-40B4-BE49-F238E27FC236}">
                <a16:creationId xmlns:a16="http://schemas.microsoft.com/office/drawing/2014/main" id="{5AC17433-D530-B890-0B50-3E363803E356}"/>
              </a:ext>
            </a:extLst>
          </p:cNvPr>
          <p:cNvSpPr>
            <a:spLocks noGrp="1"/>
          </p:cNvSpPr>
          <p:nvPr>
            <p:ph idx="1"/>
          </p:nvPr>
        </p:nvSpPr>
        <p:spPr/>
        <p:txBody>
          <a:bodyPr/>
          <a:lstStyle/>
          <a:p>
            <a:pPr marL="0" indent="0">
              <a:buNone/>
            </a:pPr>
            <a:r>
              <a:rPr lang="en-US" b="1" dirty="0"/>
              <a:t>Retirement</a:t>
            </a:r>
          </a:p>
          <a:p>
            <a:pPr marL="514350" indent="-514350">
              <a:spcAft>
                <a:spcPts val="1200"/>
              </a:spcAft>
              <a:buFont typeface="+mj-lt"/>
              <a:buAutoNum type="arabicPeriod"/>
            </a:pPr>
            <a:r>
              <a:rPr lang="en-US" dirty="0"/>
              <a:t>See if your employer offers 401(k) or 403(b) match</a:t>
            </a:r>
          </a:p>
          <a:p>
            <a:pPr marL="514350" indent="-514350">
              <a:spcAft>
                <a:spcPts val="1200"/>
              </a:spcAft>
              <a:buFont typeface="+mj-lt"/>
              <a:buAutoNum type="arabicPeriod"/>
            </a:pPr>
            <a:r>
              <a:rPr lang="en-US" dirty="0"/>
              <a:t>Determine your retirement goals and risk tolerance</a:t>
            </a:r>
          </a:p>
          <a:p>
            <a:pPr marL="822960" indent="-365760">
              <a:lnSpc>
                <a:spcPct val="80000"/>
              </a:lnSpc>
              <a:spcAft>
                <a:spcPts val="1200"/>
              </a:spcAft>
              <a:buFont typeface="Arial" panose="020B0604020202020204" pitchFamily="34" charset="0"/>
              <a:buChar char="•"/>
            </a:pPr>
            <a:r>
              <a:rPr lang="en-US" dirty="0"/>
              <a:t>https://www.investor.gov/introduction-investing</a:t>
            </a:r>
          </a:p>
          <a:p>
            <a:pPr marL="514350" indent="-514350">
              <a:spcAft>
                <a:spcPts val="1200"/>
              </a:spcAft>
              <a:buFont typeface="+mj-lt"/>
              <a:buAutoNum type="arabicPeriod" startAt="3"/>
            </a:pPr>
            <a:r>
              <a:rPr lang="en-US" dirty="0"/>
              <a:t>Choose investment accounts (e.g. 401(k), 403(b), IRA) and/or investment products (e.g. stocks, bonds, mutual funds) according to #2</a:t>
            </a:r>
          </a:p>
          <a:p>
            <a:pPr marL="0" indent="0">
              <a:buNone/>
            </a:pPr>
            <a:endParaRPr lang="en-US" dirty="0"/>
          </a:p>
          <a:p>
            <a:pPr marL="0" indent="0">
              <a:buNone/>
            </a:pPr>
            <a:endParaRPr lang="en-US" dirty="0"/>
          </a:p>
        </p:txBody>
      </p:sp>
      <p:pic>
        <p:nvPicPr>
          <p:cNvPr id="5" name="Picture 4" descr="Two people sitting in chairs on a beach&#10;&#10;Description automatically generated">
            <a:extLst>
              <a:ext uri="{FF2B5EF4-FFF2-40B4-BE49-F238E27FC236}">
                <a16:creationId xmlns:a16="http://schemas.microsoft.com/office/drawing/2014/main" id="{42FB10ED-1028-93FC-D96E-A2EFCA55504E}"/>
              </a:ext>
            </a:extLst>
          </p:cNvPr>
          <p:cNvPicPr>
            <a:picLocks noChangeAspect="1"/>
          </p:cNvPicPr>
          <p:nvPr/>
        </p:nvPicPr>
        <p:blipFill>
          <a:blip r:embed="rId3"/>
          <a:stretch>
            <a:fillRect/>
          </a:stretch>
        </p:blipFill>
        <p:spPr>
          <a:xfrm>
            <a:off x="9356756" y="217401"/>
            <a:ext cx="2743200" cy="1926644"/>
          </a:xfrm>
          <a:prstGeom prst="rect">
            <a:avLst/>
          </a:prstGeom>
        </p:spPr>
      </p:pic>
    </p:spTree>
    <p:extLst>
      <p:ext uri="{BB962C8B-B14F-4D97-AF65-F5344CB8AC3E}">
        <p14:creationId xmlns:p14="http://schemas.microsoft.com/office/powerpoint/2010/main" val="378268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2400-D1A7-1D07-C35B-3DC0335CA6A8}"/>
              </a:ext>
            </a:extLst>
          </p:cNvPr>
          <p:cNvSpPr>
            <a:spLocks noGrp="1"/>
          </p:cNvSpPr>
          <p:nvPr>
            <p:ph type="title"/>
          </p:nvPr>
        </p:nvSpPr>
        <p:spPr/>
        <p:txBody>
          <a:bodyPr/>
          <a:lstStyle/>
          <a:p>
            <a:r>
              <a:rPr lang="en-US" dirty="0"/>
              <a:t>My Story</a:t>
            </a:r>
          </a:p>
        </p:txBody>
      </p:sp>
      <p:sp>
        <p:nvSpPr>
          <p:cNvPr id="18" name="Content Placeholder 2">
            <a:extLst>
              <a:ext uri="{FF2B5EF4-FFF2-40B4-BE49-F238E27FC236}">
                <a16:creationId xmlns:a16="http://schemas.microsoft.com/office/drawing/2014/main" id="{49DE6AEF-5DE9-F462-93EE-727245ABEFFD}"/>
              </a:ext>
            </a:extLst>
          </p:cNvPr>
          <p:cNvSpPr txBox="1">
            <a:spLocks/>
          </p:cNvSpPr>
          <p:nvPr/>
        </p:nvSpPr>
        <p:spPr>
          <a:xfrm>
            <a:off x="604007" y="1417740"/>
            <a:ext cx="10901453" cy="4759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6" name="Picture 5" descr="A person and a child with a teddy bear&#10;&#10;Description automatically generated">
            <a:extLst>
              <a:ext uri="{FF2B5EF4-FFF2-40B4-BE49-F238E27FC236}">
                <a16:creationId xmlns:a16="http://schemas.microsoft.com/office/drawing/2014/main" id="{B8CFEDD8-5023-6C1E-28DC-6BE7F1CA1C1F}"/>
              </a:ext>
            </a:extLst>
          </p:cNvPr>
          <p:cNvPicPr>
            <a:picLocks noChangeAspect="1"/>
          </p:cNvPicPr>
          <p:nvPr/>
        </p:nvPicPr>
        <p:blipFill>
          <a:blip r:embed="rId3"/>
          <a:stretch>
            <a:fillRect/>
          </a:stretch>
        </p:blipFill>
        <p:spPr>
          <a:xfrm>
            <a:off x="310835" y="2716225"/>
            <a:ext cx="2418785" cy="1606620"/>
          </a:xfrm>
          <a:prstGeom prst="rect">
            <a:avLst/>
          </a:prstGeom>
        </p:spPr>
      </p:pic>
      <p:pic>
        <p:nvPicPr>
          <p:cNvPr id="4" name="Picture 3" descr="A person and a doctor looking at a tablet&#10;&#10;Description automatically generated">
            <a:extLst>
              <a:ext uri="{FF2B5EF4-FFF2-40B4-BE49-F238E27FC236}">
                <a16:creationId xmlns:a16="http://schemas.microsoft.com/office/drawing/2014/main" id="{FBC8E2DC-393A-B712-DD7C-7C8F046FD205}"/>
              </a:ext>
            </a:extLst>
          </p:cNvPr>
          <p:cNvPicPr>
            <a:picLocks noChangeAspect="1"/>
          </p:cNvPicPr>
          <p:nvPr/>
        </p:nvPicPr>
        <p:blipFill>
          <a:blip r:embed="rId4"/>
          <a:stretch>
            <a:fillRect/>
          </a:stretch>
        </p:blipFill>
        <p:spPr>
          <a:xfrm>
            <a:off x="605073" y="3933913"/>
            <a:ext cx="2350884" cy="1585500"/>
          </a:xfrm>
          <a:prstGeom prst="rect">
            <a:avLst/>
          </a:prstGeom>
        </p:spPr>
      </p:pic>
      <p:sp>
        <p:nvSpPr>
          <p:cNvPr id="22" name="Oval 21">
            <a:extLst>
              <a:ext uri="{FF2B5EF4-FFF2-40B4-BE49-F238E27FC236}">
                <a16:creationId xmlns:a16="http://schemas.microsoft.com/office/drawing/2014/main" id="{C6FC3A12-A05A-AFDE-B26D-1DD42DA4978C}"/>
              </a:ext>
            </a:extLst>
          </p:cNvPr>
          <p:cNvSpPr/>
          <p:nvPr/>
        </p:nvSpPr>
        <p:spPr>
          <a:xfrm>
            <a:off x="309900" y="2270838"/>
            <a:ext cx="2418459" cy="535655"/>
          </a:xfrm>
          <a:prstGeom prst="ellipse">
            <a:avLst/>
          </a:prstGeom>
          <a:solidFill>
            <a:srgbClr val="008FB4"/>
          </a:solidFill>
          <a:ln w="12700" cap="flat" cmpd="sng" algn="ctr">
            <a:solidFill>
              <a:srgbClr val="008F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Relationships</a:t>
            </a:r>
          </a:p>
        </p:txBody>
      </p:sp>
      <p:pic>
        <p:nvPicPr>
          <p:cNvPr id="8" name="Picture 7" descr="A group of women smiling and hugging&#10;&#10;Description automatically generated">
            <a:extLst>
              <a:ext uri="{FF2B5EF4-FFF2-40B4-BE49-F238E27FC236}">
                <a16:creationId xmlns:a16="http://schemas.microsoft.com/office/drawing/2014/main" id="{40E4D7DC-8595-E3AC-C474-E8C1880F7620}"/>
              </a:ext>
            </a:extLst>
          </p:cNvPr>
          <p:cNvPicPr>
            <a:picLocks noChangeAspect="1"/>
          </p:cNvPicPr>
          <p:nvPr/>
        </p:nvPicPr>
        <p:blipFill>
          <a:blip r:embed="rId5"/>
          <a:stretch>
            <a:fillRect/>
          </a:stretch>
        </p:blipFill>
        <p:spPr>
          <a:xfrm>
            <a:off x="3185311" y="2681618"/>
            <a:ext cx="2516864" cy="1668287"/>
          </a:xfrm>
          <a:prstGeom prst="rect">
            <a:avLst/>
          </a:prstGeom>
        </p:spPr>
      </p:pic>
      <p:pic>
        <p:nvPicPr>
          <p:cNvPr id="5" name="Picture 4" descr="A pregnant person holding her belly&#10;&#10;Description automatically generated">
            <a:extLst>
              <a:ext uri="{FF2B5EF4-FFF2-40B4-BE49-F238E27FC236}">
                <a16:creationId xmlns:a16="http://schemas.microsoft.com/office/drawing/2014/main" id="{84A946F7-FA38-1B58-B0DA-AD5A445EEC47}"/>
              </a:ext>
            </a:extLst>
          </p:cNvPr>
          <p:cNvPicPr>
            <a:picLocks noChangeAspect="1"/>
          </p:cNvPicPr>
          <p:nvPr/>
        </p:nvPicPr>
        <p:blipFill>
          <a:blip r:embed="rId6"/>
          <a:stretch>
            <a:fillRect/>
          </a:stretch>
        </p:blipFill>
        <p:spPr>
          <a:xfrm>
            <a:off x="3502182" y="3911230"/>
            <a:ext cx="2418785" cy="1608233"/>
          </a:xfrm>
          <a:prstGeom prst="rect">
            <a:avLst/>
          </a:prstGeom>
        </p:spPr>
      </p:pic>
      <p:sp>
        <p:nvSpPr>
          <p:cNvPr id="23" name="Oval 22">
            <a:extLst>
              <a:ext uri="{FF2B5EF4-FFF2-40B4-BE49-F238E27FC236}">
                <a16:creationId xmlns:a16="http://schemas.microsoft.com/office/drawing/2014/main" id="{B4FB5FCE-0E92-F46F-5A77-0FD3C8933782}"/>
              </a:ext>
            </a:extLst>
          </p:cNvPr>
          <p:cNvSpPr/>
          <p:nvPr/>
        </p:nvSpPr>
        <p:spPr>
          <a:xfrm>
            <a:off x="3423763" y="2270838"/>
            <a:ext cx="2418459" cy="535655"/>
          </a:xfrm>
          <a:prstGeom prst="ellipse">
            <a:avLst/>
          </a:prstGeom>
          <a:solidFill>
            <a:srgbClr val="008FB4"/>
          </a:solidFill>
          <a:ln w="12700" cap="flat" cmpd="sng" algn="ctr">
            <a:solidFill>
              <a:srgbClr val="008F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Diversity</a:t>
            </a:r>
          </a:p>
        </p:txBody>
      </p:sp>
      <p:pic>
        <p:nvPicPr>
          <p:cNvPr id="9" name="Picture 8" descr="A person in a white coat and a mask standing next to a person in a hospital bed&#10;&#10;Description automatically generated">
            <a:extLst>
              <a:ext uri="{FF2B5EF4-FFF2-40B4-BE49-F238E27FC236}">
                <a16:creationId xmlns:a16="http://schemas.microsoft.com/office/drawing/2014/main" id="{A006C2E5-2C12-6834-499C-E80CECAE60D9}"/>
              </a:ext>
            </a:extLst>
          </p:cNvPr>
          <p:cNvPicPr>
            <a:picLocks noChangeAspect="1"/>
          </p:cNvPicPr>
          <p:nvPr/>
        </p:nvPicPr>
        <p:blipFill>
          <a:blip r:embed="rId7"/>
          <a:stretch>
            <a:fillRect/>
          </a:stretch>
        </p:blipFill>
        <p:spPr>
          <a:xfrm>
            <a:off x="6172953" y="2719283"/>
            <a:ext cx="2524408" cy="1683496"/>
          </a:xfrm>
          <a:prstGeom prst="rect">
            <a:avLst/>
          </a:prstGeom>
        </p:spPr>
      </p:pic>
      <p:pic>
        <p:nvPicPr>
          <p:cNvPr id="10" name="Picture 9" descr="A person in a white coat talking to a doctor&#10;&#10;Description automatically generated">
            <a:extLst>
              <a:ext uri="{FF2B5EF4-FFF2-40B4-BE49-F238E27FC236}">
                <a16:creationId xmlns:a16="http://schemas.microsoft.com/office/drawing/2014/main" id="{83227B52-E524-9288-A7DF-5DAE4BACA21B}"/>
              </a:ext>
            </a:extLst>
          </p:cNvPr>
          <p:cNvPicPr>
            <a:picLocks noChangeAspect="1"/>
          </p:cNvPicPr>
          <p:nvPr/>
        </p:nvPicPr>
        <p:blipFill>
          <a:blip r:embed="rId8"/>
          <a:stretch>
            <a:fillRect/>
          </a:stretch>
        </p:blipFill>
        <p:spPr>
          <a:xfrm>
            <a:off x="6444558" y="3850990"/>
            <a:ext cx="2494230" cy="1668355"/>
          </a:xfrm>
          <a:prstGeom prst="rect">
            <a:avLst/>
          </a:prstGeom>
        </p:spPr>
      </p:pic>
      <p:pic>
        <p:nvPicPr>
          <p:cNvPr id="14" name="Picture 13" descr="A hands making a heart with a small globe&#10;&#10;Description automatically generated">
            <a:extLst>
              <a:ext uri="{FF2B5EF4-FFF2-40B4-BE49-F238E27FC236}">
                <a16:creationId xmlns:a16="http://schemas.microsoft.com/office/drawing/2014/main" id="{D578BC72-F0D6-6D95-9D51-A733CC940EAA}"/>
              </a:ext>
            </a:extLst>
          </p:cNvPr>
          <p:cNvPicPr>
            <a:picLocks noChangeAspect="1"/>
          </p:cNvPicPr>
          <p:nvPr/>
        </p:nvPicPr>
        <p:blipFill>
          <a:blip r:embed="rId9"/>
          <a:stretch>
            <a:fillRect/>
          </a:stretch>
        </p:blipFill>
        <p:spPr>
          <a:xfrm>
            <a:off x="9190776" y="2657946"/>
            <a:ext cx="2494230" cy="1662820"/>
          </a:xfrm>
          <a:prstGeom prst="rect">
            <a:avLst/>
          </a:prstGeom>
        </p:spPr>
      </p:pic>
      <p:pic>
        <p:nvPicPr>
          <p:cNvPr id="11" name="Picture 10" descr="A red heart with a band aid&#10;&#10;Description automatically generated">
            <a:extLst>
              <a:ext uri="{FF2B5EF4-FFF2-40B4-BE49-F238E27FC236}">
                <a16:creationId xmlns:a16="http://schemas.microsoft.com/office/drawing/2014/main" id="{1DD85AC3-84E3-C884-2338-A3DDD7A26E70}"/>
              </a:ext>
            </a:extLst>
          </p:cNvPr>
          <p:cNvPicPr>
            <a:picLocks noChangeAspect="1"/>
          </p:cNvPicPr>
          <p:nvPr/>
        </p:nvPicPr>
        <p:blipFill>
          <a:blip r:embed="rId10"/>
          <a:stretch>
            <a:fillRect/>
          </a:stretch>
        </p:blipFill>
        <p:spPr>
          <a:xfrm>
            <a:off x="9507648" y="3798623"/>
            <a:ext cx="2486687" cy="1659923"/>
          </a:xfrm>
          <a:prstGeom prst="rect">
            <a:avLst/>
          </a:prstGeom>
        </p:spPr>
      </p:pic>
      <p:sp>
        <p:nvSpPr>
          <p:cNvPr id="29" name="Oval 28">
            <a:extLst>
              <a:ext uri="{FF2B5EF4-FFF2-40B4-BE49-F238E27FC236}">
                <a16:creationId xmlns:a16="http://schemas.microsoft.com/office/drawing/2014/main" id="{D73C368F-ACFB-B863-474C-6F4951AC0E13}"/>
              </a:ext>
            </a:extLst>
          </p:cNvPr>
          <p:cNvSpPr/>
          <p:nvPr/>
        </p:nvSpPr>
        <p:spPr>
          <a:xfrm>
            <a:off x="9268056" y="2270838"/>
            <a:ext cx="2418459" cy="535655"/>
          </a:xfrm>
          <a:prstGeom prst="ellipse">
            <a:avLst/>
          </a:prstGeom>
          <a:solidFill>
            <a:srgbClr val="008FB4"/>
          </a:solidFill>
          <a:ln w="12700" cap="flat" cmpd="sng" algn="ctr">
            <a:solidFill>
              <a:srgbClr val="008F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Impact</a:t>
            </a:r>
          </a:p>
        </p:txBody>
      </p:sp>
      <p:sp>
        <p:nvSpPr>
          <p:cNvPr id="27" name="Oval 26">
            <a:extLst>
              <a:ext uri="{FF2B5EF4-FFF2-40B4-BE49-F238E27FC236}">
                <a16:creationId xmlns:a16="http://schemas.microsoft.com/office/drawing/2014/main" id="{6F681255-6AA3-8EAE-C823-7A8660A671D8}"/>
              </a:ext>
            </a:extLst>
          </p:cNvPr>
          <p:cNvSpPr/>
          <p:nvPr/>
        </p:nvSpPr>
        <p:spPr>
          <a:xfrm>
            <a:off x="6278023" y="2270838"/>
            <a:ext cx="2418459" cy="535655"/>
          </a:xfrm>
          <a:prstGeom prst="ellipse">
            <a:avLst/>
          </a:prstGeom>
          <a:solidFill>
            <a:srgbClr val="008FB4"/>
          </a:solidFill>
          <a:ln w="12700" cap="flat" cmpd="sng" algn="ctr">
            <a:solidFill>
              <a:srgbClr val="008F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Flexibility</a:t>
            </a:r>
          </a:p>
        </p:txBody>
      </p:sp>
    </p:spTree>
    <p:extLst>
      <p:ext uri="{BB962C8B-B14F-4D97-AF65-F5344CB8AC3E}">
        <p14:creationId xmlns:p14="http://schemas.microsoft.com/office/powerpoint/2010/main" val="3300518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6582-2EF1-8F86-EFC7-A2C4531EC0BC}"/>
              </a:ext>
            </a:extLst>
          </p:cNvPr>
          <p:cNvSpPr>
            <a:spLocks noGrp="1"/>
          </p:cNvSpPr>
          <p:nvPr>
            <p:ph type="title"/>
          </p:nvPr>
        </p:nvSpPr>
        <p:spPr/>
        <p:txBody>
          <a:bodyPr/>
          <a:lstStyle/>
          <a:p>
            <a:r>
              <a:rPr lang="en-US" dirty="0"/>
              <a:t>Personal finance pillars</a:t>
            </a:r>
          </a:p>
        </p:txBody>
      </p:sp>
      <p:sp>
        <p:nvSpPr>
          <p:cNvPr id="3" name="Text Placeholder 2">
            <a:extLst>
              <a:ext uri="{FF2B5EF4-FFF2-40B4-BE49-F238E27FC236}">
                <a16:creationId xmlns:a16="http://schemas.microsoft.com/office/drawing/2014/main" id="{D85DC62D-7AE6-58D6-3414-3550795F8DE6}"/>
              </a:ext>
            </a:extLst>
          </p:cNvPr>
          <p:cNvSpPr>
            <a:spLocks noGrp="1"/>
          </p:cNvSpPr>
          <p:nvPr>
            <p:ph idx="1"/>
          </p:nvPr>
        </p:nvSpPr>
        <p:spPr/>
        <p:txBody>
          <a:bodyPr lIns="91440" tIns="45720" rIns="91440" bIns="45720" anchor="t"/>
          <a:lstStyle/>
          <a:p>
            <a:pPr marL="0" indent="0">
              <a:buNone/>
            </a:pPr>
            <a:r>
              <a:rPr lang="en-US" b="1" dirty="0"/>
              <a:t>Insurance</a:t>
            </a:r>
          </a:p>
          <a:p>
            <a:pPr marL="514350" indent="-514350">
              <a:buFont typeface="+mj-lt"/>
              <a:buAutoNum type="arabicPeriod"/>
            </a:pPr>
            <a:r>
              <a:rPr lang="en-US" dirty="0">
                <a:latin typeface="Arial"/>
                <a:cs typeface="Arial"/>
              </a:rPr>
              <a:t>Check your current health, disability, life insurance coverage </a:t>
            </a:r>
          </a:p>
          <a:p>
            <a:pPr marL="822960" lvl="1" indent="-365760">
              <a:lnSpc>
                <a:spcPct val="80000"/>
              </a:lnSpc>
              <a:spcBef>
                <a:spcPts val="1000"/>
              </a:spcBef>
              <a:spcAft>
                <a:spcPts val="1200"/>
              </a:spcAft>
              <a:buFont typeface="Arial" panose="020B0604020202020204" pitchFamily="34" charset="0"/>
              <a:buChar char="•"/>
            </a:pPr>
            <a:r>
              <a:rPr lang="en-US" sz="2800" dirty="0"/>
              <a:t>often employer-provided</a:t>
            </a:r>
          </a:p>
          <a:p>
            <a:pPr marL="514350" indent="-514350">
              <a:spcAft>
                <a:spcPts val="1000"/>
              </a:spcAft>
              <a:buFont typeface="+mj-lt"/>
              <a:buAutoNum type="arabicPeriod"/>
            </a:pPr>
            <a:r>
              <a:rPr lang="en-US" dirty="0"/>
              <a:t>Compare options consider independent broker</a:t>
            </a:r>
          </a:p>
          <a:p>
            <a:pPr marL="514350" indent="-514350">
              <a:buFont typeface="+mj-lt"/>
              <a:buAutoNum type="arabicPeriod"/>
            </a:pPr>
            <a:r>
              <a:rPr lang="en-US" dirty="0"/>
              <a:t>Pay attention to the details</a:t>
            </a:r>
          </a:p>
          <a:p>
            <a:pPr marL="822960" lvl="1" indent="-365760">
              <a:lnSpc>
                <a:spcPct val="80000"/>
              </a:lnSpc>
              <a:spcBef>
                <a:spcPts val="1000"/>
              </a:spcBef>
              <a:spcAft>
                <a:spcPts val="1200"/>
              </a:spcAft>
              <a:buFont typeface="Arial" panose="020B0604020202020204" pitchFamily="34" charset="0"/>
              <a:buChar char="•"/>
            </a:pPr>
            <a:r>
              <a:rPr lang="en-US" sz="2800" dirty="0"/>
              <a:t>“specialty-specific, own-occupation” for disability insurance, HSA (Health Savings Account) option for health insurance, etc.</a:t>
            </a:r>
          </a:p>
        </p:txBody>
      </p:sp>
      <p:pic>
        <p:nvPicPr>
          <p:cNvPr id="6" name="Picture 5" descr="Hands covering a house and paper cut out of paper&#10;&#10;Description automatically generated">
            <a:extLst>
              <a:ext uri="{FF2B5EF4-FFF2-40B4-BE49-F238E27FC236}">
                <a16:creationId xmlns:a16="http://schemas.microsoft.com/office/drawing/2014/main" id="{AA769357-5F5A-E4EC-EEF6-C4FDBE1D5CF1}"/>
              </a:ext>
            </a:extLst>
          </p:cNvPr>
          <p:cNvPicPr>
            <a:picLocks noChangeAspect="1"/>
          </p:cNvPicPr>
          <p:nvPr/>
        </p:nvPicPr>
        <p:blipFill>
          <a:blip r:embed="rId3"/>
          <a:stretch>
            <a:fillRect/>
          </a:stretch>
        </p:blipFill>
        <p:spPr>
          <a:xfrm>
            <a:off x="9386935" y="247210"/>
            <a:ext cx="2743200" cy="1625600"/>
          </a:xfrm>
          <a:prstGeom prst="rect">
            <a:avLst/>
          </a:prstGeom>
        </p:spPr>
      </p:pic>
    </p:spTree>
    <p:extLst>
      <p:ext uri="{BB962C8B-B14F-4D97-AF65-F5344CB8AC3E}">
        <p14:creationId xmlns:p14="http://schemas.microsoft.com/office/powerpoint/2010/main" val="1551535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9051-60E3-10DE-EB8B-7824628629CA}"/>
              </a:ext>
            </a:extLst>
          </p:cNvPr>
          <p:cNvSpPr>
            <a:spLocks noGrp="1"/>
          </p:cNvSpPr>
          <p:nvPr>
            <p:ph type="title"/>
          </p:nvPr>
        </p:nvSpPr>
        <p:spPr/>
        <p:txBody>
          <a:bodyPr/>
          <a:lstStyle/>
          <a:p>
            <a:r>
              <a:rPr lang="en-US" dirty="0">
                <a:latin typeface="Arial"/>
                <a:cs typeface="Arial"/>
              </a:rPr>
              <a:t>Personal finance pillars</a:t>
            </a:r>
          </a:p>
        </p:txBody>
      </p:sp>
      <p:sp>
        <p:nvSpPr>
          <p:cNvPr id="3" name="Text Placeholder 2">
            <a:extLst>
              <a:ext uri="{FF2B5EF4-FFF2-40B4-BE49-F238E27FC236}">
                <a16:creationId xmlns:a16="http://schemas.microsoft.com/office/drawing/2014/main" id="{BB968345-F565-65BD-5BE6-EA5CCED14688}"/>
              </a:ext>
            </a:extLst>
          </p:cNvPr>
          <p:cNvSpPr>
            <a:spLocks noGrp="1"/>
          </p:cNvSpPr>
          <p:nvPr>
            <p:ph idx="1"/>
          </p:nvPr>
        </p:nvSpPr>
        <p:spPr>
          <a:xfrm>
            <a:off x="838200" y="1825625"/>
            <a:ext cx="10515600" cy="4812824"/>
          </a:xfrm>
        </p:spPr>
        <p:txBody>
          <a:bodyPr/>
          <a:lstStyle/>
          <a:p>
            <a:pPr marL="0" indent="0">
              <a:buNone/>
            </a:pPr>
            <a:r>
              <a:rPr lang="en-US" b="1" dirty="0"/>
              <a:t>Continuing Financial Education</a:t>
            </a:r>
          </a:p>
          <a:p>
            <a:pPr marL="514350" indent="-514350">
              <a:buFont typeface="+mj-lt"/>
              <a:buAutoNum type="arabicPeriod"/>
            </a:pPr>
            <a:r>
              <a:rPr lang="en-US" dirty="0"/>
              <a:t>Perform financial check-up every year</a:t>
            </a:r>
          </a:p>
          <a:p>
            <a:pPr marL="822960" lvl="1" indent="-365760">
              <a:lnSpc>
                <a:spcPct val="80000"/>
              </a:lnSpc>
              <a:spcBef>
                <a:spcPts val="1000"/>
              </a:spcBef>
              <a:spcAft>
                <a:spcPts val="1200"/>
              </a:spcAft>
              <a:buFont typeface="Arial" panose="020B0604020202020204" pitchFamily="34" charset="0"/>
              <a:buChar char="•"/>
            </a:pPr>
            <a:r>
              <a:rPr lang="en-US" dirty="0"/>
              <a:t>https://www.investopedia.com/personal-finance/how-conduct-financial-checkup/</a:t>
            </a:r>
          </a:p>
          <a:p>
            <a:pPr marL="514350" indent="-514350">
              <a:buFont typeface="+mj-lt"/>
              <a:buAutoNum type="arabicPeriod" startAt="2"/>
            </a:pPr>
            <a:r>
              <a:rPr lang="en-US" dirty="0"/>
              <a:t>Assign yourself CFE</a:t>
            </a:r>
          </a:p>
          <a:p>
            <a:pPr marL="822960" lvl="1" indent="-365760">
              <a:lnSpc>
                <a:spcPct val="80000"/>
              </a:lnSpc>
              <a:spcBef>
                <a:spcPts val="1000"/>
              </a:spcBef>
              <a:spcAft>
                <a:spcPts val="1200"/>
              </a:spcAft>
              <a:buFont typeface="Arial" panose="020B0604020202020204" pitchFamily="34" charset="0"/>
              <a:buChar char="•"/>
            </a:pPr>
            <a:r>
              <a:rPr lang="en-US" dirty="0"/>
              <a:t>e.g. one book/year, one podcast/month, or one blog post/week</a:t>
            </a:r>
          </a:p>
          <a:p>
            <a:pPr marL="514350" indent="-514350">
              <a:buFont typeface="+mj-lt"/>
              <a:buAutoNum type="arabicPeriod" startAt="3"/>
            </a:pPr>
            <a:r>
              <a:rPr lang="en-US" dirty="0"/>
              <a:t>Find a trusted person to talk to</a:t>
            </a:r>
          </a:p>
          <a:p>
            <a:pPr marL="822960" lvl="1" indent="-365760">
              <a:lnSpc>
                <a:spcPct val="80000"/>
              </a:lnSpc>
              <a:spcBef>
                <a:spcPts val="1000"/>
              </a:spcBef>
              <a:spcAft>
                <a:spcPts val="1200"/>
              </a:spcAft>
              <a:buFont typeface="Arial" panose="020B0604020202020204" pitchFamily="34" charset="0"/>
              <a:buChar char="•"/>
            </a:pPr>
            <a:r>
              <a:rPr lang="en-US" dirty="0"/>
              <a:t>friend, spouse, residency faculty, financial advisor</a:t>
            </a:r>
          </a:p>
        </p:txBody>
      </p:sp>
      <p:pic>
        <p:nvPicPr>
          <p:cNvPr id="5" name="Picture 4" descr="A person wearing headphones and writing on a notebook&#10;&#10;Description automatically generated">
            <a:extLst>
              <a:ext uri="{FF2B5EF4-FFF2-40B4-BE49-F238E27FC236}">
                <a16:creationId xmlns:a16="http://schemas.microsoft.com/office/drawing/2014/main" id="{5E434B20-B2BB-BD13-BE79-2BE09AD23A75}"/>
              </a:ext>
            </a:extLst>
          </p:cNvPr>
          <p:cNvPicPr>
            <a:picLocks noChangeAspect="1"/>
          </p:cNvPicPr>
          <p:nvPr/>
        </p:nvPicPr>
        <p:blipFill>
          <a:blip r:embed="rId3"/>
          <a:stretch>
            <a:fillRect/>
          </a:stretch>
        </p:blipFill>
        <p:spPr>
          <a:xfrm>
            <a:off x="9371846" y="219551"/>
            <a:ext cx="2743200" cy="1831808"/>
          </a:xfrm>
          <a:prstGeom prst="rect">
            <a:avLst/>
          </a:prstGeom>
        </p:spPr>
      </p:pic>
    </p:spTree>
    <p:extLst>
      <p:ext uri="{BB962C8B-B14F-4D97-AF65-F5344CB8AC3E}">
        <p14:creationId xmlns:p14="http://schemas.microsoft.com/office/powerpoint/2010/main" val="61372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29AF-4444-6DB6-7340-0E084C36FFD8}"/>
              </a:ext>
            </a:extLst>
          </p:cNvPr>
          <p:cNvSpPr>
            <a:spLocks noGrp="1"/>
          </p:cNvSpPr>
          <p:nvPr>
            <p:ph type="title"/>
          </p:nvPr>
        </p:nvSpPr>
        <p:spPr>
          <a:xfrm>
            <a:off x="420915" y="1150938"/>
            <a:ext cx="3965105" cy="1325563"/>
          </a:xfrm>
        </p:spPr>
        <p:txBody>
          <a:bodyPr>
            <a:noAutofit/>
          </a:bodyPr>
          <a:lstStyle/>
          <a:p>
            <a:pPr algn="ctr"/>
            <a:r>
              <a:rPr lang="en-US" sz="4000" dirty="0"/>
              <a:t>AAMC Personal Finance and Borrowing Tips</a:t>
            </a:r>
          </a:p>
        </p:txBody>
      </p:sp>
      <p:sp>
        <p:nvSpPr>
          <p:cNvPr id="4" name="TextBox 3">
            <a:extLst>
              <a:ext uri="{FF2B5EF4-FFF2-40B4-BE49-F238E27FC236}">
                <a16:creationId xmlns:a16="http://schemas.microsoft.com/office/drawing/2014/main" id="{FEE1F41D-B54A-A959-3040-24F14269174A}"/>
              </a:ext>
            </a:extLst>
          </p:cNvPr>
          <p:cNvSpPr txBox="1"/>
          <p:nvPr/>
        </p:nvSpPr>
        <p:spPr>
          <a:xfrm>
            <a:off x="280595" y="3229692"/>
            <a:ext cx="4463299" cy="480131"/>
          </a:xfrm>
          <a:prstGeom prst="rect">
            <a:avLst/>
          </a:prstGeom>
          <a:noFill/>
        </p:spPr>
        <p:txBody>
          <a:bodyPr wrap="square">
            <a:spAutoFit/>
          </a:bodyPr>
          <a:lstStyle/>
          <a:p>
            <a:pPr algn="ctr" defTabSz="914400">
              <a:lnSpc>
                <a:spcPct val="90000"/>
              </a:lnSpc>
              <a:spcBef>
                <a:spcPts val="1000"/>
              </a:spcBef>
              <a:defRPr/>
            </a:pPr>
            <a:r>
              <a:rPr lang="en-US" sz="2800" b="1" dirty="0">
                <a:solidFill>
                  <a:schemeClr val="accent2"/>
                </a:solidFill>
                <a:latin typeface="Arial"/>
              </a:rPr>
              <a:t>a</a:t>
            </a:r>
            <a:r>
              <a:rPr kumimoji="0" lang="en-US" sz="2800" b="1" i="0" u="none" strike="noStrike" kern="1200" cap="none" spc="0" normalizeH="0" baseline="0" noProof="0" dirty="0">
                <a:ln>
                  <a:noFill/>
                </a:ln>
                <a:solidFill>
                  <a:schemeClr val="accent2"/>
                </a:solidFill>
                <a:effectLst/>
                <a:uLnTx/>
                <a:uFillTx/>
                <a:latin typeface="Arial"/>
                <a:ea typeface="+mn-ea"/>
                <a:cs typeface="+mn-cs"/>
              </a:rPr>
              <a:t>amc.org/first/resources</a:t>
            </a:r>
          </a:p>
        </p:txBody>
      </p:sp>
      <p:pic>
        <p:nvPicPr>
          <p:cNvPr id="5" name="Picture 4">
            <a:extLst>
              <a:ext uri="{FF2B5EF4-FFF2-40B4-BE49-F238E27FC236}">
                <a16:creationId xmlns:a16="http://schemas.microsoft.com/office/drawing/2014/main" id="{BD46AC18-407D-0F20-D238-F1D5ACE440C8}"/>
              </a:ext>
            </a:extLst>
          </p:cNvPr>
          <p:cNvPicPr>
            <a:picLocks noChangeAspect="1"/>
          </p:cNvPicPr>
          <p:nvPr/>
        </p:nvPicPr>
        <p:blipFill rotWithShape="1">
          <a:blip r:embed="rId3"/>
          <a:srcRect r="2049"/>
          <a:stretch/>
        </p:blipFill>
        <p:spPr>
          <a:xfrm>
            <a:off x="5101769" y="454506"/>
            <a:ext cx="3965105" cy="595667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BA604CF-3C4B-EAAD-5BC8-FC9DD6D6E76D}"/>
              </a:ext>
            </a:extLst>
          </p:cNvPr>
          <p:cNvPicPr>
            <a:picLocks noChangeAspect="1"/>
          </p:cNvPicPr>
          <p:nvPr/>
        </p:nvPicPr>
        <p:blipFill rotWithShape="1">
          <a:blip r:embed="rId4"/>
          <a:srcRect l="1900" t="993" r="2401" b="993"/>
          <a:stretch/>
        </p:blipFill>
        <p:spPr>
          <a:xfrm>
            <a:off x="7635376" y="489193"/>
            <a:ext cx="3835708" cy="5961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916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29AF-4444-6DB6-7340-0E084C36FFD8}"/>
              </a:ext>
            </a:extLst>
          </p:cNvPr>
          <p:cNvSpPr>
            <a:spLocks noGrp="1"/>
          </p:cNvSpPr>
          <p:nvPr>
            <p:ph type="title"/>
          </p:nvPr>
        </p:nvSpPr>
        <p:spPr>
          <a:xfrm>
            <a:off x="766762" y="1122363"/>
            <a:ext cx="4462463" cy="1325563"/>
          </a:xfrm>
        </p:spPr>
        <p:txBody>
          <a:bodyPr>
            <a:noAutofit/>
          </a:bodyPr>
          <a:lstStyle/>
          <a:p>
            <a:pPr algn="ctr"/>
            <a:r>
              <a:rPr lang="en-US" dirty="0"/>
              <a:t>AAMC Financial Wellness Program</a:t>
            </a:r>
          </a:p>
        </p:txBody>
      </p:sp>
      <p:sp>
        <p:nvSpPr>
          <p:cNvPr id="4" name="TextBox 3">
            <a:extLst>
              <a:ext uri="{FF2B5EF4-FFF2-40B4-BE49-F238E27FC236}">
                <a16:creationId xmlns:a16="http://schemas.microsoft.com/office/drawing/2014/main" id="{FEE1F41D-B54A-A959-3040-24F14269174A}"/>
              </a:ext>
            </a:extLst>
          </p:cNvPr>
          <p:cNvSpPr txBox="1"/>
          <p:nvPr/>
        </p:nvSpPr>
        <p:spPr>
          <a:xfrm>
            <a:off x="312584" y="2999413"/>
            <a:ext cx="5139949" cy="480131"/>
          </a:xfrm>
          <a:prstGeom prst="rect">
            <a:avLst/>
          </a:prstGeom>
          <a:noFill/>
        </p:spPr>
        <p:txBody>
          <a:bodyPr wrap="square">
            <a:spAutoFit/>
          </a:bodyPr>
          <a:lstStyle/>
          <a:p>
            <a:pPr algn="ctr" defTabSz="914400">
              <a:lnSpc>
                <a:spcPct val="90000"/>
              </a:lnSpc>
              <a:spcBef>
                <a:spcPts val="1000"/>
              </a:spcBef>
              <a:defRPr/>
            </a:pPr>
            <a:r>
              <a:rPr lang="en-US" sz="2800" b="1" dirty="0">
                <a:solidFill>
                  <a:schemeClr val="accent2"/>
                </a:solidFill>
                <a:latin typeface="Arial"/>
              </a:rPr>
              <a:t>aamc.org/</a:t>
            </a:r>
            <a:r>
              <a:rPr lang="en-US" sz="2800" b="1" dirty="0" err="1">
                <a:solidFill>
                  <a:schemeClr val="accent2"/>
                </a:solidFill>
                <a:latin typeface="Arial"/>
              </a:rPr>
              <a:t>financialwellness</a:t>
            </a:r>
            <a:endParaRPr lang="en-US" sz="2800" b="1" dirty="0">
              <a:solidFill>
                <a:schemeClr val="accent2"/>
              </a:solidFill>
              <a:latin typeface="Arial"/>
            </a:endParaRPr>
          </a:p>
        </p:txBody>
      </p:sp>
      <p:pic>
        <p:nvPicPr>
          <p:cNvPr id="3" name="Picture 2">
            <a:extLst>
              <a:ext uri="{FF2B5EF4-FFF2-40B4-BE49-F238E27FC236}">
                <a16:creationId xmlns:a16="http://schemas.microsoft.com/office/drawing/2014/main" id="{D5302793-AE02-2CA1-62C5-C1286FA311EF}"/>
              </a:ext>
            </a:extLst>
          </p:cNvPr>
          <p:cNvPicPr>
            <a:picLocks noChangeAspect="1"/>
          </p:cNvPicPr>
          <p:nvPr/>
        </p:nvPicPr>
        <p:blipFill>
          <a:blip r:embed="rId3"/>
          <a:stretch>
            <a:fillRect/>
          </a:stretch>
        </p:blipFill>
        <p:spPr>
          <a:xfrm>
            <a:off x="5690680" y="495928"/>
            <a:ext cx="6228945" cy="5868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376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3F5D06-2A19-C267-9FFF-061E00B0C505}"/>
              </a:ext>
            </a:extLst>
          </p:cNvPr>
          <p:cNvPicPr>
            <a:picLocks noChangeAspect="1"/>
          </p:cNvPicPr>
          <p:nvPr/>
        </p:nvPicPr>
        <p:blipFill>
          <a:blip r:embed="rId3"/>
          <a:stretch>
            <a:fillRect/>
          </a:stretch>
        </p:blipFill>
        <p:spPr>
          <a:xfrm>
            <a:off x="496529" y="429867"/>
            <a:ext cx="5320823" cy="554943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D935AEE-EEDB-F6DD-58EE-C9AD876E6B8D}"/>
              </a:ext>
            </a:extLst>
          </p:cNvPr>
          <p:cNvPicPr>
            <a:picLocks noChangeAspect="1"/>
          </p:cNvPicPr>
          <p:nvPr/>
        </p:nvPicPr>
        <p:blipFill>
          <a:blip r:embed="rId4"/>
          <a:stretch>
            <a:fillRect/>
          </a:stretch>
        </p:blipFill>
        <p:spPr>
          <a:xfrm>
            <a:off x="6374650" y="429867"/>
            <a:ext cx="5320823" cy="554943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8795BC4-8D77-4C89-B280-38E4FF03FA61}"/>
              </a:ext>
            </a:extLst>
          </p:cNvPr>
          <p:cNvPicPr>
            <a:picLocks noChangeAspect="1"/>
          </p:cNvPicPr>
          <p:nvPr/>
        </p:nvPicPr>
        <p:blipFill>
          <a:blip r:embed="rId5"/>
          <a:stretch>
            <a:fillRect/>
          </a:stretch>
        </p:blipFill>
        <p:spPr>
          <a:xfrm>
            <a:off x="3294463" y="142002"/>
            <a:ext cx="5865289" cy="6050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336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29AF-4444-6DB6-7340-0E084C36FFD8}"/>
              </a:ext>
            </a:extLst>
          </p:cNvPr>
          <p:cNvSpPr>
            <a:spLocks noGrp="1"/>
          </p:cNvSpPr>
          <p:nvPr>
            <p:ph type="title"/>
          </p:nvPr>
        </p:nvSpPr>
        <p:spPr>
          <a:xfrm>
            <a:off x="8362851" y="1022350"/>
            <a:ext cx="3052762" cy="1325563"/>
          </a:xfrm>
        </p:spPr>
        <p:txBody>
          <a:bodyPr>
            <a:noAutofit/>
          </a:bodyPr>
          <a:lstStyle/>
          <a:p>
            <a:pPr algn="ctr"/>
            <a:r>
              <a:rPr lang="en-US" dirty="0"/>
              <a:t>AAMC Advocacy </a:t>
            </a:r>
            <a:br>
              <a:rPr lang="en-US" dirty="0"/>
            </a:br>
            <a:r>
              <a:rPr lang="en-US" dirty="0"/>
              <a:t>and Policy</a:t>
            </a:r>
          </a:p>
        </p:txBody>
      </p:sp>
      <p:sp>
        <p:nvSpPr>
          <p:cNvPr id="4" name="TextBox 3">
            <a:extLst>
              <a:ext uri="{FF2B5EF4-FFF2-40B4-BE49-F238E27FC236}">
                <a16:creationId xmlns:a16="http://schemas.microsoft.com/office/drawing/2014/main" id="{FEE1F41D-B54A-A959-3040-24F14269174A}"/>
              </a:ext>
            </a:extLst>
          </p:cNvPr>
          <p:cNvSpPr txBox="1"/>
          <p:nvPr/>
        </p:nvSpPr>
        <p:spPr>
          <a:xfrm>
            <a:off x="8051970" y="3700800"/>
            <a:ext cx="3674525" cy="480131"/>
          </a:xfrm>
          <a:prstGeom prst="rect">
            <a:avLst/>
          </a:prstGeom>
          <a:noFill/>
        </p:spPr>
        <p:txBody>
          <a:bodyPr wrap="square">
            <a:spAutoFit/>
          </a:bodyPr>
          <a:lstStyle/>
          <a:p>
            <a:pPr algn="ctr" defTabSz="914400">
              <a:lnSpc>
                <a:spcPct val="90000"/>
              </a:lnSpc>
              <a:spcBef>
                <a:spcPts val="1000"/>
              </a:spcBef>
              <a:defRPr/>
            </a:pPr>
            <a:r>
              <a:rPr lang="en-US" sz="2800" b="1" dirty="0">
                <a:solidFill>
                  <a:schemeClr val="accent2"/>
                </a:solidFill>
                <a:latin typeface="Arial"/>
              </a:rPr>
              <a:t>aamc.org/</a:t>
            </a:r>
            <a:r>
              <a:rPr kumimoji="0" lang="en-US" sz="2800" b="1" i="0" u="none" strike="noStrike" kern="1200" cap="none" spc="0" normalizeH="0" baseline="0" noProof="0" dirty="0">
                <a:ln>
                  <a:noFill/>
                </a:ln>
                <a:solidFill>
                  <a:srgbClr val="F8901F"/>
                </a:solidFill>
                <a:effectLst/>
                <a:uLnTx/>
                <a:uFillTx/>
                <a:latin typeface="Arial"/>
                <a:ea typeface="+mn-ea"/>
                <a:cs typeface="+mn-cs"/>
              </a:rPr>
              <a:t> advocacy</a:t>
            </a:r>
            <a:endParaRPr lang="en-US" sz="2800" b="1" dirty="0">
              <a:solidFill>
                <a:schemeClr val="accent2"/>
              </a:solidFill>
              <a:latin typeface="Arial"/>
            </a:endParaRPr>
          </a:p>
        </p:txBody>
      </p:sp>
      <p:pic>
        <p:nvPicPr>
          <p:cNvPr id="5" name="Picture 4">
            <a:extLst>
              <a:ext uri="{FF2B5EF4-FFF2-40B4-BE49-F238E27FC236}">
                <a16:creationId xmlns:a16="http://schemas.microsoft.com/office/drawing/2014/main" id="{A2B660D8-F7E2-ABD6-0EC8-5F5DC530C4EC}"/>
              </a:ext>
            </a:extLst>
          </p:cNvPr>
          <p:cNvPicPr>
            <a:picLocks noChangeAspect="1"/>
          </p:cNvPicPr>
          <p:nvPr/>
        </p:nvPicPr>
        <p:blipFill>
          <a:blip r:embed="rId3"/>
          <a:stretch>
            <a:fillRect/>
          </a:stretch>
        </p:blipFill>
        <p:spPr>
          <a:xfrm>
            <a:off x="380838" y="566165"/>
            <a:ext cx="7443106" cy="5311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1703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9051-60E3-10DE-EB8B-7824628629CA}"/>
              </a:ext>
            </a:extLst>
          </p:cNvPr>
          <p:cNvSpPr>
            <a:spLocks noGrp="1"/>
          </p:cNvSpPr>
          <p:nvPr>
            <p:ph type="title"/>
          </p:nvPr>
        </p:nvSpPr>
        <p:spPr/>
        <p:txBody>
          <a:bodyPr/>
          <a:lstStyle/>
          <a:p>
            <a:r>
              <a:rPr lang="en-US" dirty="0">
                <a:latin typeface="Arial"/>
                <a:cs typeface="Arial"/>
              </a:rPr>
              <a:t>Conclusions</a:t>
            </a:r>
          </a:p>
        </p:txBody>
      </p:sp>
      <p:sp>
        <p:nvSpPr>
          <p:cNvPr id="3" name="Text Placeholder 2">
            <a:extLst>
              <a:ext uri="{FF2B5EF4-FFF2-40B4-BE49-F238E27FC236}">
                <a16:creationId xmlns:a16="http://schemas.microsoft.com/office/drawing/2014/main" id="{BB968345-F565-65BD-5BE6-EA5CCED14688}"/>
              </a:ext>
            </a:extLst>
          </p:cNvPr>
          <p:cNvSpPr>
            <a:spLocks noGrp="1"/>
          </p:cNvSpPr>
          <p:nvPr>
            <p:ph idx="1"/>
          </p:nvPr>
        </p:nvSpPr>
        <p:spPr/>
        <p:txBody>
          <a:bodyPr lIns="91440" tIns="45720" rIns="91440" bIns="45720" anchor="t"/>
          <a:lstStyle/>
          <a:p>
            <a:pPr marL="457200" indent="-457200">
              <a:buAutoNum type="arabicPeriod"/>
            </a:pPr>
            <a:r>
              <a:rPr lang="en-US" dirty="0">
                <a:latin typeface="Arial"/>
                <a:cs typeface="Arial"/>
              </a:rPr>
              <a:t>You can afford to be a family physician!</a:t>
            </a:r>
          </a:p>
          <a:p>
            <a:pPr marL="457200" indent="-457200">
              <a:buAutoNum type="arabicPeriod"/>
            </a:pPr>
            <a:endParaRPr lang="en-US" dirty="0">
              <a:latin typeface="Arial"/>
              <a:cs typeface="Arial"/>
            </a:endParaRPr>
          </a:p>
          <a:p>
            <a:pPr marL="457200" indent="-457200">
              <a:buAutoNum type="arabicPeriod"/>
            </a:pPr>
            <a:r>
              <a:rPr lang="en-US" dirty="0">
                <a:latin typeface="Arial"/>
                <a:cs typeface="Arial"/>
              </a:rPr>
              <a:t>The AAMC has many resources available to you to improve your financial literacy.</a:t>
            </a:r>
            <a:endParaRPr lang="en-US" dirty="0"/>
          </a:p>
          <a:p>
            <a:pPr marL="457200" indent="-457200">
              <a:buAutoNum type="arabicPeriod"/>
            </a:pPr>
            <a:endParaRPr lang="en-US" dirty="0">
              <a:latin typeface="Arial"/>
              <a:cs typeface="Arial"/>
            </a:endParaRPr>
          </a:p>
          <a:p>
            <a:pPr marL="457200" indent="-457200">
              <a:buAutoNum type="arabicPeriod"/>
            </a:pPr>
            <a:r>
              <a:rPr lang="en-US" dirty="0">
                <a:latin typeface="Arial"/>
                <a:cs typeface="Arial"/>
              </a:rPr>
              <a:t>There are several simple action items you can do today to improve your financial wellbeing.</a:t>
            </a:r>
            <a:endParaRPr lang="en-US" dirty="0"/>
          </a:p>
        </p:txBody>
      </p:sp>
    </p:spTree>
    <p:extLst>
      <p:ext uri="{BB962C8B-B14F-4D97-AF65-F5344CB8AC3E}">
        <p14:creationId xmlns:p14="http://schemas.microsoft.com/office/powerpoint/2010/main" val="79654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60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386B-B5DD-A269-A964-6A04F9320AC7}"/>
              </a:ext>
            </a:extLst>
          </p:cNvPr>
          <p:cNvSpPr>
            <a:spLocks noGrp="1"/>
          </p:cNvSpPr>
          <p:nvPr>
            <p:ph type="title"/>
          </p:nvPr>
        </p:nvSpPr>
        <p:spPr/>
        <p:txBody>
          <a:bodyPr/>
          <a:lstStyle/>
          <a:p>
            <a:r>
              <a:rPr lang="en-US" dirty="0"/>
              <a:t>My Story</a:t>
            </a:r>
          </a:p>
        </p:txBody>
      </p:sp>
      <p:pic>
        <p:nvPicPr>
          <p:cNvPr id="3" name="Picture 2" descr="A white figure with glasses reading a book&#10;&#10;Description automatically generated">
            <a:extLst>
              <a:ext uri="{FF2B5EF4-FFF2-40B4-BE49-F238E27FC236}">
                <a16:creationId xmlns:a16="http://schemas.microsoft.com/office/drawing/2014/main" id="{4F169069-6561-E988-B3C1-7B127EA99143}"/>
              </a:ext>
            </a:extLst>
          </p:cNvPr>
          <p:cNvPicPr>
            <a:picLocks noChangeAspect="1"/>
          </p:cNvPicPr>
          <p:nvPr/>
        </p:nvPicPr>
        <p:blipFill>
          <a:blip r:embed="rId3"/>
          <a:stretch>
            <a:fillRect/>
          </a:stretch>
        </p:blipFill>
        <p:spPr>
          <a:xfrm>
            <a:off x="2604381" y="1568104"/>
            <a:ext cx="3120427" cy="3095594"/>
          </a:xfrm>
          <a:prstGeom prst="rect">
            <a:avLst/>
          </a:prstGeom>
        </p:spPr>
      </p:pic>
      <p:pic>
        <p:nvPicPr>
          <p:cNvPr id="7" name="Picture 6" descr="A tree with money in it&#10;&#10;Description automatically generated">
            <a:extLst>
              <a:ext uri="{FF2B5EF4-FFF2-40B4-BE49-F238E27FC236}">
                <a16:creationId xmlns:a16="http://schemas.microsoft.com/office/drawing/2014/main" id="{C2C7CD9D-EAE3-D540-4B5B-AA7298E4B37C}"/>
              </a:ext>
            </a:extLst>
          </p:cNvPr>
          <p:cNvPicPr>
            <a:picLocks noChangeAspect="1"/>
          </p:cNvPicPr>
          <p:nvPr/>
        </p:nvPicPr>
        <p:blipFill>
          <a:blip r:embed="rId4"/>
          <a:stretch>
            <a:fillRect/>
          </a:stretch>
        </p:blipFill>
        <p:spPr>
          <a:xfrm>
            <a:off x="7063211" y="1576402"/>
            <a:ext cx="3392032" cy="2837571"/>
          </a:xfrm>
          <a:prstGeom prst="rect">
            <a:avLst/>
          </a:prstGeom>
        </p:spPr>
      </p:pic>
      <p:pic>
        <p:nvPicPr>
          <p:cNvPr id="8" name="Picture 7" descr="A graduation cap and diploma&#10;&#10;Description automatically generated">
            <a:extLst>
              <a:ext uri="{FF2B5EF4-FFF2-40B4-BE49-F238E27FC236}">
                <a16:creationId xmlns:a16="http://schemas.microsoft.com/office/drawing/2014/main" id="{E93C46AA-6A09-5A53-C920-B4C3837F1D27}"/>
              </a:ext>
            </a:extLst>
          </p:cNvPr>
          <p:cNvPicPr>
            <a:picLocks noChangeAspect="1"/>
          </p:cNvPicPr>
          <p:nvPr/>
        </p:nvPicPr>
        <p:blipFill>
          <a:blip r:embed="rId5"/>
          <a:stretch>
            <a:fillRect/>
          </a:stretch>
        </p:blipFill>
        <p:spPr>
          <a:xfrm>
            <a:off x="5177073" y="3841941"/>
            <a:ext cx="3241140" cy="2433364"/>
          </a:xfrm>
          <a:prstGeom prst="rect">
            <a:avLst/>
          </a:prstGeom>
        </p:spPr>
      </p:pic>
    </p:spTree>
    <p:extLst>
      <p:ext uri="{BB962C8B-B14F-4D97-AF65-F5344CB8AC3E}">
        <p14:creationId xmlns:p14="http://schemas.microsoft.com/office/powerpoint/2010/main" val="386744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747C-4CE7-F4DD-3D83-94ECF08CAA37}"/>
              </a:ext>
            </a:extLst>
          </p:cNvPr>
          <p:cNvSpPr>
            <a:spLocks noGrp="1"/>
          </p:cNvSpPr>
          <p:nvPr>
            <p:ph type="title"/>
          </p:nvPr>
        </p:nvSpPr>
        <p:spPr>
          <a:xfrm>
            <a:off x="838200" y="365125"/>
            <a:ext cx="2890838" cy="1325563"/>
          </a:xfrm>
        </p:spPr>
        <p:txBody>
          <a:bodyPr/>
          <a:lstStyle/>
          <a:p>
            <a:r>
              <a:rPr lang="en-US" dirty="0"/>
              <a:t>Physician earnings</a:t>
            </a:r>
          </a:p>
        </p:txBody>
      </p:sp>
      <p:sp>
        <p:nvSpPr>
          <p:cNvPr id="7" name="Content Placeholder 2">
            <a:extLst>
              <a:ext uri="{FF2B5EF4-FFF2-40B4-BE49-F238E27FC236}">
                <a16:creationId xmlns:a16="http://schemas.microsoft.com/office/drawing/2014/main" id="{5A1E3634-5644-39AD-320E-2F1C07E1C6EA}"/>
              </a:ext>
            </a:extLst>
          </p:cNvPr>
          <p:cNvSpPr txBox="1">
            <a:spLocks/>
          </p:cNvSpPr>
          <p:nvPr/>
        </p:nvSpPr>
        <p:spPr>
          <a:xfrm>
            <a:off x="604007" y="1417740"/>
            <a:ext cx="10901453" cy="4759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2E441328-D977-824D-3457-FE7E0511D4B1}"/>
              </a:ext>
            </a:extLst>
          </p:cNvPr>
          <p:cNvGrpSpPr/>
          <p:nvPr/>
        </p:nvGrpSpPr>
        <p:grpSpPr>
          <a:xfrm>
            <a:off x="3919521" y="684225"/>
            <a:ext cx="7820132" cy="5092629"/>
            <a:chOff x="1962482" y="1620094"/>
            <a:chExt cx="7820132" cy="5092629"/>
          </a:xfrm>
        </p:grpSpPr>
        <p:sp>
          <p:nvSpPr>
            <p:cNvPr id="9" name="TextBox 8">
              <a:extLst>
                <a:ext uri="{FF2B5EF4-FFF2-40B4-BE49-F238E27FC236}">
                  <a16:creationId xmlns:a16="http://schemas.microsoft.com/office/drawing/2014/main" id="{54A28B73-1772-61E9-2C3F-198692BBA6C1}"/>
                </a:ext>
              </a:extLst>
            </p:cNvPr>
            <p:cNvSpPr txBox="1"/>
            <p:nvPr/>
          </p:nvSpPr>
          <p:spPr>
            <a:xfrm rot="16200000">
              <a:off x="1705188" y="3690579"/>
              <a:ext cx="883920" cy="369332"/>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2023</a:t>
              </a:r>
              <a:endParaRPr kumimoji="0" lang="en-US" sz="1800" b="0" i="0" u="none" strike="noStrike" kern="0" cap="none" spc="0" normalizeH="0" baseline="0" noProof="0" dirty="0">
                <a:ln>
                  <a:noFill/>
                </a:ln>
                <a:effectLst/>
                <a:uLnTx/>
                <a:uFillTx/>
              </a:endParaRPr>
            </a:p>
          </p:txBody>
        </p:sp>
        <p:pic>
          <p:nvPicPr>
            <p:cNvPr id="3" name="Picture 2">
              <a:extLst>
                <a:ext uri="{FF2B5EF4-FFF2-40B4-BE49-F238E27FC236}">
                  <a16:creationId xmlns:a16="http://schemas.microsoft.com/office/drawing/2014/main" id="{AE9F275E-B7DF-33F2-3A19-16B5AB943496}"/>
                </a:ext>
              </a:extLst>
            </p:cNvPr>
            <p:cNvPicPr>
              <a:picLocks noChangeAspect="1"/>
            </p:cNvPicPr>
            <p:nvPr/>
          </p:nvPicPr>
          <p:blipFill>
            <a:blip r:embed="rId3"/>
            <a:stretch>
              <a:fillRect/>
            </a:stretch>
          </p:blipFill>
          <p:spPr>
            <a:xfrm>
              <a:off x="2326852" y="1620094"/>
              <a:ext cx="7455762" cy="5092629"/>
            </a:xfrm>
            <a:prstGeom prst="rect">
              <a:avLst/>
            </a:prstGeom>
          </p:spPr>
        </p:pic>
      </p:grpSp>
      <p:sp>
        <p:nvSpPr>
          <p:cNvPr id="5" name="TextBox 4">
            <a:extLst>
              <a:ext uri="{FF2B5EF4-FFF2-40B4-BE49-F238E27FC236}">
                <a16:creationId xmlns:a16="http://schemas.microsoft.com/office/drawing/2014/main" id="{EE177BD6-4469-1C3C-582B-7C73AC62C190}"/>
              </a:ext>
            </a:extLst>
          </p:cNvPr>
          <p:cNvSpPr txBox="1"/>
          <p:nvPr/>
        </p:nvSpPr>
        <p:spPr>
          <a:xfrm>
            <a:off x="604007" y="5976909"/>
            <a:ext cx="63294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Times New Roman"/>
              </a:rPr>
              <a:t>Kane, L. (2023, April 14). </a:t>
            </a:r>
            <a:r>
              <a:rPr lang="en-US" sz="1000" i="1" dirty="0">
                <a:cs typeface="Times New Roman"/>
              </a:rPr>
              <a:t>Medscape Physician Compensation Report 2023: Your Income vs Your Peers’</a:t>
            </a:r>
            <a:r>
              <a:rPr lang="en-US" sz="1000" dirty="0">
                <a:cs typeface="Times New Roman"/>
              </a:rPr>
              <a:t>. Medscape.com. https://www.medscape.com/slideshow/2023-compensation-overview-6016341#2</a:t>
            </a:r>
          </a:p>
        </p:txBody>
      </p:sp>
    </p:spTree>
    <p:extLst>
      <p:ext uri="{BB962C8B-B14F-4D97-AF65-F5344CB8AC3E}">
        <p14:creationId xmlns:p14="http://schemas.microsoft.com/office/powerpoint/2010/main" val="3885799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CCEF93-5884-CDE6-2439-0DFB4E6F34CC}"/>
              </a:ext>
            </a:extLst>
          </p:cNvPr>
          <p:cNvPicPr>
            <a:picLocks noChangeAspect="1"/>
          </p:cNvPicPr>
          <p:nvPr/>
        </p:nvPicPr>
        <p:blipFill>
          <a:blip r:embed="rId3"/>
          <a:stretch>
            <a:fillRect/>
          </a:stretch>
        </p:blipFill>
        <p:spPr>
          <a:xfrm>
            <a:off x="4360279" y="1021654"/>
            <a:ext cx="7256014" cy="4952066"/>
          </a:xfrm>
          <a:prstGeom prst="rect">
            <a:avLst/>
          </a:prstGeom>
        </p:spPr>
      </p:pic>
      <p:sp>
        <p:nvSpPr>
          <p:cNvPr id="2" name="Title 1">
            <a:extLst>
              <a:ext uri="{FF2B5EF4-FFF2-40B4-BE49-F238E27FC236}">
                <a16:creationId xmlns:a16="http://schemas.microsoft.com/office/drawing/2014/main" id="{D0750CD7-D441-3FCA-1FB3-4429CDCCAC07}"/>
              </a:ext>
            </a:extLst>
          </p:cNvPr>
          <p:cNvSpPr>
            <a:spLocks noGrp="1"/>
          </p:cNvSpPr>
          <p:nvPr>
            <p:ph type="title"/>
          </p:nvPr>
        </p:nvSpPr>
        <p:spPr>
          <a:xfrm>
            <a:off x="838200" y="365125"/>
            <a:ext cx="3776663" cy="1325563"/>
          </a:xfrm>
        </p:spPr>
        <p:txBody>
          <a:bodyPr/>
          <a:lstStyle/>
          <a:p>
            <a:r>
              <a:rPr lang="en-US" dirty="0"/>
              <a:t>Physician earnings</a:t>
            </a:r>
          </a:p>
        </p:txBody>
      </p:sp>
      <p:sp>
        <p:nvSpPr>
          <p:cNvPr id="3" name="TextBox 2">
            <a:extLst>
              <a:ext uri="{FF2B5EF4-FFF2-40B4-BE49-F238E27FC236}">
                <a16:creationId xmlns:a16="http://schemas.microsoft.com/office/drawing/2014/main" id="{1A641C91-01BD-402A-5DAC-55C9D313A76D}"/>
              </a:ext>
            </a:extLst>
          </p:cNvPr>
          <p:cNvSpPr txBox="1"/>
          <p:nvPr/>
        </p:nvSpPr>
        <p:spPr>
          <a:xfrm>
            <a:off x="838200" y="5973720"/>
            <a:ext cx="70441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000">
                <a:cs typeface="Times New Roman"/>
              </a:defRPr>
            </a:lvl1pPr>
          </a:lstStyle>
          <a:p>
            <a:r>
              <a:rPr lang="en-US" dirty="0" err="1"/>
              <a:t>Koval</a:t>
            </a:r>
            <a:r>
              <a:rPr lang="en-US" dirty="0"/>
              <a:t>, M. L. (2023, May 24). Your Income vs Your Peers’: Medscape Family Physician Compensation Report 2023. Medscape.com. https://www.medscape.com/slideshow/2023-compensation-family-physician-6016358#6</a:t>
            </a:r>
          </a:p>
        </p:txBody>
      </p:sp>
    </p:spTree>
    <p:extLst>
      <p:ext uri="{BB962C8B-B14F-4D97-AF65-F5344CB8AC3E}">
        <p14:creationId xmlns:p14="http://schemas.microsoft.com/office/powerpoint/2010/main" val="2946582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8375B11-7851-9918-4D3B-D4CC22860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68" y="693759"/>
            <a:ext cx="11754655" cy="5938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1995D3-44B5-7105-F09E-1D617EFB48D1}"/>
              </a:ext>
            </a:extLst>
          </p:cNvPr>
          <p:cNvSpPr txBox="1"/>
          <p:nvPr/>
        </p:nvSpPr>
        <p:spPr>
          <a:xfrm>
            <a:off x="3121914" y="219925"/>
            <a:ext cx="6100762" cy="461665"/>
          </a:xfrm>
          <a:prstGeom prst="rect">
            <a:avLst/>
          </a:prstGeom>
          <a:noFill/>
        </p:spPr>
        <p:txBody>
          <a:bodyPr wrap="square">
            <a:spAutoFit/>
          </a:bodyPr>
          <a:lstStyle/>
          <a:p>
            <a:pPr algn="ctr"/>
            <a:r>
              <a:rPr lang="en-US" sz="2400" b="1" i="0" dirty="0" err="1">
                <a:solidFill>
                  <a:srgbClr val="F8901F"/>
                </a:solidFill>
                <a:effectLst/>
                <a:latin typeface="Arial" panose="020B0604020202020204" pitchFamily="34" charset="0"/>
              </a:rPr>
              <a:t>aamc.org</a:t>
            </a:r>
            <a:r>
              <a:rPr lang="en-US" sz="2400" b="1" i="0" dirty="0">
                <a:solidFill>
                  <a:srgbClr val="F8901F"/>
                </a:solidFill>
                <a:effectLst/>
                <a:latin typeface="Arial" panose="020B0604020202020204" pitchFamily="34" charset="0"/>
              </a:rPr>
              <a:t>/cim</a:t>
            </a:r>
            <a:endParaRPr lang="en-US" sz="2400" dirty="0"/>
          </a:p>
        </p:txBody>
      </p:sp>
    </p:spTree>
    <p:extLst>
      <p:ext uri="{BB962C8B-B14F-4D97-AF65-F5344CB8AC3E}">
        <p14:creationId xmlns:p14="http://schemas.microsoft.com/office/powerpoint/2010/main" val="264200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97247C-AF73-EB69-A8F2-06AE1ACA87A8}"/>
              </a:ext>
            </a:extLst>
          </p:cNvPr>
          <p:cNvSpPr txBox="1"/>
          <p:nvPr/>
        </p:nvSpPr>
        <p:spPr>
          <a:xfrm>
            <a:off x="3121914" y="219925"/>
            <a:ext cx="6100762" cy="461665"/>
          </a:xfrm>
          <a:prstGeom prst="rect">
            <a:avLst/>
          </a:prstGeom>
          <a:noFill/>
        </p:spPr>
        <p:txBody>
          <a:bodyPr wrap="square">
            <a:spAutoFit/>
          </a:bodyPr>
          <a:lstStyle/>
          <a:p>
            <a:pPr algn="ctr"/>
            <a:r>
              <a:rPr lang="en-US" sz="2400" b="1" i="0" dirty="0" err="1">
                <a:solidFill>
                  <a:srgbClr val="F8901F"/>
                </a:solidFill>
                <a:effectLst/>
                <a:latin typeface="Arial" panose="020B0604020202020204" pitchFamily="34" charset="0"/>
              </a:rPr>
              <a:t>aamc.org</a:t>
            </a:r>
            <a:r>
              <a:rPr lang="en-US" sz="2400" b="1" i="0" dirty="0">
                <a:solidFill>
                  <a:srgbClr val="F8901F"/>
                </a:solidFill>
                <a:effectLst/>
                <a:latin typeface="Arial" panose="020B0604020202020204" pitchFamily="34" charset="0"/>
              </a:rPr>
              <a:t>/cim</a:t>
            </a:r>
            <a:endParaRPr lang="en-US" sz="2400" dirty="0"/>
          </a:p>
        </p:txBody>
      </p:sp>
      <p:pic>
        <p:nvPicPr>
          <p:cNvPr id="5" name="Picture 2">
            <a:extLst>
              <a:ext uri="{FF2B5EF4-FFF2-40B4-BE49-F238E27FC236}">
                <a16:creationId xmlns:a16="http://schemas.microsoft.com/office/drawing/2014/main" id="{95551E4A-F192-2985-4CDC-8E3996CC2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059" y="572543"/>
            <a:ext cx="10432584" cy="592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189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439E7B0-CAEA-0C19-B875-DE2D9FF9E3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43"/>
          <a:stretch/>
        </p:blipFill>
        <p:spPr bwMode="auto">
          <a:xfrm>
            <a:off x="0" y="0"/>
            <a:ext cx="12192000" cy="629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95767"/>
      </p:ext>
    </p:extLst>
  </p:cSld>
  <p:clrMapOvr>
    <a:masterClrMapping/>
  </p:clrMapOvr>
</p:sld>
</file>

<file path=ppt/theme/theme1.xml><?xml version="1.0" encoding="utf-8"?>
<a:theme xmlns:a="http://schemas.openxmlformats.org/drawingml/2006/main" name="AAFP">
  <a:themeElements>
    <a:clrScheme name="AAFP">
      <a:dk1>
        <a:sysClr val="windowText" lastClr="000000"/>
      </a:dk1>
      <a:lt1>
        <a:sysClr val="window" lastClr="FFFFFF"/>
      </a:lt1>
      <a:dk2>
        <a:srgbClr val="44546A"/>
      </a:dk2>
      <a:lt2>
        <a:srgbClr val="E7E6E6"/>
      </a:lt2>
      <a:accent1>
        <a:srgbClr val="4472C4"/>
      </a:accent1>
      <a:accent2>
        <a:srgbClr val="F7901E"/>
      </a:accent2>
      <a:accent3>
        <a:srgbClr val="474C55"/>
      </a:accent3>
      <a:accent4>
        <a:srgbClr val="FFC000"/>
      </a:accent4>
      <a:accent5>
        <a:srgbClr val="008FB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FP" id="{F9E6D068-A0E5-4BAC-9EC9-BCFA0E0972A3}" vid="{00CE1E39-BE67-43AA-A9F4-D31941681F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7901E"/>
    </a:accent1>
    <a:accent2>
      <a:srgbClr val="474C55"/>
    </a:accent2>
    <a:accent3>
      <a:srgbClr val="008FB4"/>
    </a:accent3>
    <a:accent4>
      <a:srgbClr val="F2BA7F"/>
    </a:accent4>
    <a:accent5>
      <a:srgbClr val="82858C"/>
    </a:accent5>
    <a:accent6>
      <a:srgbClr val="65B0CA"/>
    </a:accent6>
    <a:hlink>
      <a:srgbClr val="F6CFA4"/>
    </a:hlink>
    <a:folHlink>
      <a:srgbClr val="A4A6A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c4ee0a6-d59a-46e9-a179-f8646db3f753" xsi:nil="true"/>
    <lcf76f155ced4ddcb4097134ff3c332f xmlns="1fce3d7d-2a57-4931-a9ad-3835514ccbb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CC75EC39AE7A40AA95D648F4FA26C1" ma:contentTypeVersion="15" ma:contentTypeDescription="Create a new document." ma:contentTypeScope="" ma:versionID="fea36aa4ca067e421eeff983b726e2fb">
  <xsd:schema xmlns:xsd="http://www.w3.org/2001/XMLSchema" xmlns:xs="http://www.w3.org/2001/XMLSchema" xmlns:p="http://schemas.microsoft.com/office/2006/metadata/properties" xmlns:ns2="1fce3d7d-2a57-4931-a9ad-3835514ccbbf" xmlns:ns3="7c4ee0a6-d59a-46e9-a179-f8646db3f753" targetNamespace="http://schemas.microsoft.com/office/2006/metadata/properties" ma:root="true" ma:fieldsID="afbe20855171129ec02bb6784ffe7fa8" ns2:_="" ns3:_="">
    <xsd:import namespace="1fce3d7d-2a57-4931-a9ad-3835514ccbbf"/>
    <xsd:import namespace="7c4ee0a6-d59a-46e9-a179-f8646db3f7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ce3d7d-2a57-4931-a9ad-3835514cc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755e86-b6d7-493a-8939-31b0d5785f5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4ee0a6-d59a-46e9-a179-f8646db3f75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5fcffe-3339-45dc-aa0b-1b0de35301b3}" ma:internalName="TaxCatchAll" ma:showField="CatchAllData" ma:web="7c4ee0a6-d59a-46e9-a179-f8646db3f75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65C474-7A20-40BE-9D16-085353141E79}">
  <ds:schemaRefs>
    <ds:schemaRef ds:uri="http://schemas.microsoft.com/sharepoint/v3/contenttype/forms"/>
  </ds:schemaRefs>
</ds:datastoreItem>
</file>

<file path=customXml/itemProps2.xml><?xml version="1.0" encoding="utf-8"?>
<ds:datastoreItem xmlns:ds="http://schemas.openxmlformats.org/officeDocument/2006/customXml" ds:itemID="{2B324940-DF19-43B5-A900-EEDFD8F7CD1C}">
  <ds:schemaRefs>
    <ds:schemaRef ds:uri="5a1b9879-2287-4bb2-a9ed-a17bddab4943"/>
    <ds:schemaRef ds:uri="5c66086b-e5ad-455c-91c9-fb4d673327a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A9F9520-1E9B-4E64-BF48-F17A524DB421}"/>
</file>

<file path=docProps/app.xml><?xml version="1.0" encoding="utf-8"?>
<Properties xmlns="http://schemas.openxmlformats.org/officeDocument/2006/extended-properties" xmlns:vt="http://schemas.openxmlformats.org/officeDocument/2006/docPropsVTypes">
  <Template>AAFP</Template>
  <TotalTime>35128</TotalTime>
  <Words>3215</Words>
  <Application>Microsoft Office PowerPoint</Application>
  <PresentationFormat>Widescreen</PresentationFormat>
  <Paragraphs>282</Paragraphs>
  <Slides>37</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Roboto</vt:lpstr>
      <vt:lpstr>Times New Roman</vt:lpstr>
      <vt:lpstr>Wingdings</vt:lpstr>
      <vt:lpstr>AAFP</vt:lpstr>
      <vt:lpstr>Personal Finance</vt:lpstr>
      <vt:lpstr>Learning Objectives</vt:lpstr>
      <vt:lpstr>My Story</vt:lpstr>
      <vt:lpstr>My Story</vt:lpstr>
      <vt:lpstr>Physician earnings</vt:lpstr>
      <vt:lpstr>Physician earnings</vt:lpstr>
      <vt:lpstr>PowerPoint Presentation</vt:lpstr>
      <vt:lpstr>PowerPoint Presentation</vt:lpstr>
      <vt:lpstr>PowerPoint Presentation</vt:lpstr>
      <vt:lpstr>PowerPoint Presentation</vt:lpstr>
      <vt:lpstr>PowerPoint Presentation</vt:lpstr>
      <vt:lpstr>Perspective</vt:lpstr>
      <vt:lpstr>Perspective</vt:lpstr>
      <vt:lpstr>Perspective</vt:lpstr>
      <vt:lpstr>Choosing Family Medicine</vt:lpstr>
      <vt:lpstr>Choosing Family Medicine</vt:lpstr>
      <vt:lpstr>Improving financial wellbeing</vt:lpstr>
      <vt:lpstr>PowerPoint Presentation</vt:lpstr>
      <vt:lpstr>Improving financial wellbeing</vt:lpstr>
      <vt:lpstr>Personal finance pillars</vt:lpstr>
      <vt:lpstr>AAMC FIRST Program</vt:lpstr>
      <vt:lpstr>Personal finance pillars</vt:lpstr>
      <vt:lpstr>Personal finance pillars</vt:lpstr>
      <vt:lpstr>MedLoans® Organizer and Calculator (MLOC)</vt:lpstr>
      <vt:lpstr>PowerPoint Presentation</vt:lpstr>
      <vt:lpstr>PowerPoint Presentation</vt:lpstr>
      <vt:lpstr>PowerPoint Presentation</vt:lpstr>
      <vt:lpstr>Personal finance pillars</vt:lpstr>
      <vt:lpstr>Personal finance pillars</vt:lpstr>
      <vt:lpstr>Personal finance pillars</vt:lpstr>
      <vt:lpstr>Personal finance pillars</vt:lpstr>
      <vt:lpstr>AAMC Personal Finance and Borrowing Tips</vt:lpstr>
      <vt:lpstr>AAMC Financial Wellness Program</vt:lpstr>
      <vt:lpstr>PowerPoint Presentation</vt:lpstr>
      <vt:lpstr>AAMC Advocacy  and Policy</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Hoog</dc:creator>
  <cp:lastModifiedBy>Ginnie Flynn</cp:lastModifiedBy>
  <cp:revision>488</cp:revision>
  <dcterms:created xsi:type="dcterms:W3CDTF">2023-04-18T15:15:03Z</dcterms:created>
  <dcterms:modified xsi:type="dcterms:W3CDTF">2024-02-28T21:32:40Z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0x01010054CC75EC39AE7A40AA95D648F4FA26C1</vt:lpwstr>
  </property>
  <property fmtid="{D5CDD505-2E9C-101B-9397-08002B2CF9AE}" pid="3" name="MediaServiceImageTags">
    <vt:lpwstr/>
  </property>
</Properties>
</file>