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7"/>
  </p:notesMasterIdLst>
  <p:sldIdLst>
    <p:sldId id="452" r:id="rId5"/>
    <p:sldId id="476" r:id="rId6"/>
    <p:sldId id="541" r:id="rId7"/>
    <p:sldId id="478" r:id="rId8"/>
    <p:sldId id="480" r:id="rId9"/>
    <p:sldId id="542" r:id="rId10"/>
    <p:sldId id="543" r:id="rId11"/>
    <p:sldId id="481" r:id="rId12"/>
    <p:sldId id="562" r:id="rId13"/>
    <p:sldId id="501" r:id="rId14"/>
    <p:sldId id="484" r:id="rId15"/>
    <p:sldId id="511" r:id="rId16"/>
    <p:sldId id="539" r:id="rId17"/>
    <p:sldId id="557" r:id="rId18"/>
    <p:sldId id="505" r:id="rId19"/>
    <p:sldId id="491" r:id="rId20"/>
    <p:sldId id="493" r:id="rId21"/>
    <p:sldId id="487" r:id="rId22"/>
    <p:sldId id="496" r:id="rId23"/>
    <p:sldId id="503" r:id="rId24"/>
    <p:sldId id="506" r:id="rId25"/>
    <p:sldId id="509" r:id="rId26"/>
    <p:sldId id="556" r:id="rId27"/>
    <p:sldId id="544" r:id="rId28"/>
    <p:sldId id="497" r:id="rId29"/>
    <p:sldId id="552" r:id="rId30"/>
    <p:sldId id="492" r:id="rId31"/>
    <p:sldId id="558" r:id="rId32"/>
    <p:sldId id="555" r:id="rId33"/>
    <p:sldId id="563" r:id="rId34"/>
    <p:sldId id="276" r:id="rId35"/>
    <p:sldId id="26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e Muin" initials="MM" lastIdx="2" clrIdx="0">
    <p:extLst>
      <p:ext uri="{19B8F6BF-5375-455C-9EA6-DF929625EA0E}">
        <p15:presenceInfo xmlns:p15="http://schemas.microsoft.com/office/powerpoint/2012/main" userId="S::mmuin@aafp.org::f7d19c5f-5147-405e-ab7b-2b235ee6bf80" providerId="AD"/>
      </p:ext>
    </p:extLst>
  </p:cmAuthor>
  <p:cmAuthor id="2" name="Kevin Kovach" initials="KK" lastIdx="32" clrIdx="1">
    <p:extLst>
      <p:ext uri="{19B8F6BF-5375-455C-9EA6-DF929625EA0E}">
        <p15:presenceInfo xmlns:p15="http://schemas.microsoft.com/office/powerpoint/2012/main" userId="S::KKovach@aafp.org::26d5f924-d825-4e83-8ec0-651b303b34fc" providerId="AD"/>
      </p:ext>
    </p:extLst>
  </p:cmAuthor>
  <p:cmAuthor id="3" name="Reshana Peterson" initials="RP" lastIdx="9" clrIdx="2">
    <p:extLst>
      <p:ext uri="{19B8F6BF-5375-455C-9EA6-DF929625EA0E}">
        <p15:presenceInfo xmlns:p15="http://schemas.microsoft.com/office/powerpoint/2012/main" userId="S::rpeterson@aafp.org::62d3c5f3-51b7-44c1-8220-b620759d8b67" providerId="AD"/>
      </p:ext>
    </p:extLst>
  </p:cmAuthor>
  <p:cmAuthor id="4" name="Kat Istas" initials="KI" lastIdx="1" clrIdx="3">
    <p:extLst>
      <p:ext uri="{19B8F6BF-5375-455C-9EA6-DF929625EA0E}">
        <p15:presenceInfo xmlns:p15="http://schemas.microsoft.com/office/powerpoint/2012/main" userId="S::kistas@aafp.org::07024935-c8e1-43ba-b533-9f2128253adb" providerId="AD"/>
      </p:ext>
    </p:extLst>
  </p:cmAuthor>
  <p:cmAuthor id="5" name="Abby Squires" initials="AS" lastIdx="2" clrIdx="4">
    <p:extLst>
      <p:ext uri="{19B8F6BF-5375-455C-9EA6-DF929625EA0E}">
        <p15:presenceInfo xmlns:p15="http://schemas.microsoft.com/office/powerpoint/2012/main" userId="S::asquires@aafp.org::06d59cc4-f22d-4c7c-9f6b-80c8a9c036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6BF"/>
    <a:srgbClr val="000000"/>
    <a:srgbClr val="8B929E"/>
    <a:srgbClr val="FFDD54"/>
    <a:srgbClr val="F5BA7F"/>
    <a:srgbClr val="96C6DB"/>
    <a:srgbClr val="C7E0EB"/>
    <a:srgbClr val="65B0CA"/>
    <a:srgbClr val="CCCED2"/>
    <a:srgbClr val="FAE6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CB1379-24FA-453D-A2FE-130ABF19665B}" v="284" dt="2022-12-20T20:00:44.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62162" autoAdjust="0"/>
  </p:normalViewPr>
  <p:slideViewPr>
    <p:cSldViewPr snapToGrid="0">
      <p:cViewPr varScale="1">
        <p:scale>
          <a:sx n="52" d="100"/>
          <a:sy n="52" d="100"/>
        </p:scale>
        <p:origin x="1848" y="29"/>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nnie Flynn" userId="ea39d57e-3073-4140-8dd4-c378c599429e" providerId="ADAL" clId="{D1CB1379-24FA-453D-A2FE-130ABF19665B}"/>
    <pc:docChg chg="custSel addSld delSld modSld">
      <pc:chgData name="Ginnie Flynn" userId="ea39d57e-3073-4140-8dd4-c378c599429e" providerId="ADAL" clId="{D1CB1379-24FA-453D-A2FE-130ABF19665B}" dt="2022-12-20T20:01:53.632" v="488" actId="47"/>
      <pc:docMkLst>
        <pc:docMk/>
      </pc:docMkLst>
      <pc:sldChg chg="modSp del mod">
        <pc:chgData name="Ginnie Flynn" userId="ea39d57e-3073-4140-8dd4-c378c599429e" providerId="ADAL" clId="{D1CB1379-24FA-453D-A2FE-130ABF19665B}" dt="2022-12-20T20:01:53.632" v="488" actId="47"/>
        <pc:sldMkLst>
          <pc:docMk/>
          <pc:sldMk cId="1533636813" sldId="267"/>
        </pc:sldMkLst>
        <pc:spChg chg="mod">
          <ac:chgData name="Ginnie Flynn" userId="ea39d57e-3073-4140-8dd4-c378c599429e" providerId="ADAL" clId="{D1CB1379-24FA-453D-A2FE-130ABF19665B}" dt="2022-12-20T19:23:44.779" v="0" actId="6549"/>
          <ac:spMkLst>
            <pc:docMk/>
            <pc:sldMk cId="1533636813" sldId="267"/>
            <ac:spMk id="4" creationId="{C87A734C-E453-4903-B912-7C1BC4A96E77}"/>
          </ac:spMkLst>
        </pc:spChg>
      </pc:sldChg>
      <pc:sldChg chg="del">
        <pc:chgData name="Ginnie Flynn" userId="ea39d57e-3073-4140-8dd4-c378c599429e" providerId="ADAL" clId="{D1CB1379-24FA-453D-A2FE-130ABF19665B}" dt="2022-12-20T19:56:05.678" v="297" actId="47"/>
        <pc:sldMkLst>
          <pc:docMk/>
          <pc:sldMk cId="1055675970" sldId="494"/>
        </pc:sldMkLst>
      </pc:sldChg>
      <pc:sldChg chg="del">
        <pc:chgData name="Ginnie Flynn" userId="ea39d57e-3073-4140-8dd4-c378c599429e" providerId="ADAL" clId="{D1CB1379-24FA-453D-A2FE-130ABF19665B}" dt="2022-12-20T19:56:05.678" v="297" actId="47"/>
        <pc:sldMkLst>
          <pc:docMk/>
          <pc:sldMk cId="4247660596" sldId="495"/>
        </pc:sldMkLst>
      </pc:sldChg>
      <pc:sldChg chg="modSp mod modAnim">
        <pc:chgData name="Ginnie Flynn" userId="ea39d57e-3073-4140-8dd4-c378c599429e" providerId="ADAL" clId="{D1CB1379-24FA-453D-A2FE-130ABF19665B}" dt="2022-12-20T19:41:57.706" v="295" actId="20577"/>
        <pc:sldMkLst>
          <pc:docMk/>
          <pc:sldMk cId="1307314074" sldId="501"/>
        </pc:sldMkLst>
        <pc:spChg chg="mod">
          <ac:chgData name="Ginnie Flynn" userId="ea39d57e-3073-4140-8dd4-c378c599429e" providerId="ADAL" clId="{D1CB1379-24FA-453D-A2FE-130ABF19665B}" dt="2022-12-20T19:41:57.706" v="295" actId="20577"/>
          <ac:spMkLst>
            <pc:docMk/>
            <pc:sldMk cId="1307314074" sldId="501"/>
            <ac:spMk id="12" creationId="{C6C615AE-8D40-4E8A-BA87-AC2B00ADA9C4}"/>
          </ac:spMkLst>
        </pc:spChg>
      </pc:sldChg>
      <pc:sldChg chg="del">
        <pc:chgData name="Ginnie Flynn" userId="ea39d57e-3073-4140-8dd4-c378c599429e" providerId="ADAL" clId="{D1CB1379-24FA-453D-A2FE-130ABF19665B}" dt="2022-12-20T19:56:05.678" v="297" actId="47"/>
        <pc:sldMkLst>
          <pc:docMk/>
          <pc:sldMk cId="3609544801" sldId="536"/>
        </pc:sldMkLst>
      </pc:sldChg>
      <pc:sldChg chg="del">
        <pc:chgData name="Ginnie Flynn" userId="ea39d57e-3073-4140-8dd4-c378c599429e" providerId="ADAL" clId="{D1CB1379-24FA-453D-A2FE-130ABF19665B}" dt="2022-12-20T19:56:05.678" v="297" actId="47"/>
        <pc:sldMkLst>
          <pc:docMk/>
          <pc:sldMk cId="3943014340" sldId="537"/>
        </pc:sldMkLst>
      </pc:sldChg>
      <pc:sldChg chg="del">
        <pc:chgData name="Ginnie Flynn" userId="ea39d57e-3073-4140-8dd4-c378c599429e" providerId="ADAL" clId="{D1CB1379-24FA-453D-A2FE-130ABF19665B}" dt="2022-12-20T19:56:05.678" v="297" actId="47"/>
        <pc:sldMkLst>
          <pc:docMk/>
          <pc:sldMk cId="1468532769" sldId="538"/>
        </pc:sldMkLst>
      </pc:sldChg>
      <pc:sldChg chg="del">
        <pc:chgData name="Ginnie Flynn" userId="ea39d57e-3073-4140-8dd4-c378c599429e" providerId="ADAL" clId="{D1CB1379-24FA-453D-A2FE-130ABF19665B}" dt="2022-12-20T19:49:07.607" v="296" actId="47"/>
        <pc:sldMkLst>
          <pc:docMk/>
          <pc:sldMk cId="4019460776" sldId="548"/>
        </pc:sldMkLst>
      </pc:sldChg>
      <pc:sldChg chg="del">
        <pc:chgData name="Ginnie Flynn" userId="ea39d57e-3073-4140-8dd4-c378c599429e" providerId="ADAL" clId="{D1CB1379-24FA-453D-A2FE-130ABF19665B}" dt="2022-12-20T19:56:05.678" v="297" actId="47"/>
        <pc:sldMkLst>
          <pc:docMk/>
          <pc:sldMk cId="3987365324" sldId="549"/>
        </pc:sldMkLst>
      </pc:sldChg>
      <pc:sldChg chg="del">
        <pc:chgData name="Ginnie Flynn" userId="ea39d57e-3073-4140-8dd4-c378c599429e" providerId="ADAL" clId="{D1CB1379-24FA-453D-A2FE-130ABF19665B}" dt="2022-12-20T19:56:05.678" v="297" actId="47"/>
        <pc:sldMkLst>
          <pc:docMk/>
          <pc:sldMk cId="3931595834" sldId="559"/>
        </pc:sldMkLst>
      </pc:sldChg>
      <pc:sldChg chg="del">
        <pc:chgData name="Ginnie Flynn" userId="ea39d57e-3073-4140-8dd4-c378c599429e" providerId="ADAL" clId="{D1CB1379-24FA-453D-A2FE-130ABF19665B}" dt="2022-12-20T19:56:05.678" v="297" actId="47"/>
        <pc:sldMkLst>
          <pc:docMk/>
          <pc:sldMk cId="2654337685" sldId="560"/>
        </pc:sldMkLst>
      </pc:sldChg>
      <pc:sldChg chg="del">
        <pc:chgData name="Ginnie Flynn" userId="ea39d57e-3073-4140-8dd4-c378c599429e" providerId="ADAL" clId="{D1CB1379-24FA-453D-A2FE-130ABF19665B}" dt="2022-12-20T19:56:05.678" v="297" actId="47"/>
        <pc:sldMkLst>
          <pc:docMk/>
          <pc:sldMk cId="143799060" sldId="561"/>
        </pc:sldMkLst>
      </pc:sldChg>
      <pc:sldChg chg="addSp delSp modSp add mod delAnim modAnim">
        <pc:chgData name="Ginnie Flynn" userId="ea39d57e-3073-4140-8dd4-c378c599429e" providerId="ADAL" clId="{D1CB1379-24FA-453D-A2FE-130ABF19665B}" dt="2022-12-20T19:34:08.966" v="67" actId="14100"/>
        <pc:sldMkLst>
          <pc:docMk/>
          <pc:sldMk cId="129843982" sldId="562"/>
        </pc:sldMkLst>
        <pc:spChg chg="mod">
          <ac:chgData name="Ginnie Flynn" userId="ea39d57e-3073-4140-8dd4-c378c599429e" providerId="ADAL" clId="{D1CB1379-24FA-453D-A2FE-130ABF19665B}" dt="2022-12-20T19:33:58.726" v="66"/>
          <ac:spMkLst>
            <pc:docMk/>
            <pc:sldMk cId="129843982" sldId="562"/>
            <ac:spMk id="3" creationId="{A6A88757-B529-4B46-B101-28F3B09C3BB9}"/>
          </ac:spMkLst>
        </pc:spChg>
        <pc:picChg chg="del">
          <ac:chgData name="Ginnie Flynn" userId="ea39d57e-3073-4140-8dd4-c378c599429e" providerId="ADAL" clId="{D1CB1379-24FA-453D-A2FE-130ABF19665B}" dt="2022-12-20T19:30:09.656" v="3" actId="478"/>
          <ac:picMkLst>
            <pc:docMk/>
            <pc:sldMk cId="129843982" sldId="562"/>
            <ac:picMk id="6" creationId="{83CF1B0E-AB14-4EBF-9287-DCF4F97D00CE}"/>
          </ac:picMkLst>
        </pc:picChg>
        <pc:picChg chg="add mod">
          <ac:chgData name="Ginnie Flynn" userId="ea39d57e-3073-4140-8dd4-c378c599429e" providerId="ADAL" clId="{D1CB1379-24FA-453D-A2FE-130ABF19665B}" dt="2022-12-20T19:34:08.966" v="67" actId="14100"/>
          <ac:picMkLst>
            <pc:docMk/>
            <pc:sldMk cId="129843982" sldId="562"/>
            <ac:picMk id="8" creationId="{D8073644-4998-DDCD-D066-5E5054533B7A}"/>
          </ac:picMkLst>
        </pc:picChg>
        <pc:picChg chg="add mod">
          <ac:chgData name="Ginnie Flynn" userId="ea39d57e-3073-4140-8dd4-c378c599429e" providerId="ADAL" clId="{D1CB1379-24FA-453D-A2FE-130ABF19665B}" dt="2022-12-20T19:33:48.907" v="65" actId="1076"/>
          <ac:picMkLst>
            <pc:docMk/>
            <pc:sldMk cId="129843982" sldId="562"/>
            <ac:picMk id="11" creationId="{6BE1F216-715B-2B41-F484-57FF122AD3E4}"/>
          </ac:picMkLst>
        </pc:picChg>
      </pc:sldChg>
      <pc:sldChg chg="addSp delSp modSp new mod setBg">
        <pc:chgData name="Ginnie Flynn" userId="ea39d57e-3073-4140-8dd4-c378c599429e" providerId="ADAL" clId="{D1CB1379-24FA-453D-A2FE-130ABF19665B}" dt="2022-12-20T20:01:31.448" v="487" actId="14100"/>
        <pc:sldMkLst>
          <pc:docMk/>
          <pc:sldMk cId="1262661837" sldId="563"/>
        </pc:sldMkLst>
        <pc:spChg chg="mod">
          <ac:chgData name="Ginnie Flynn" userId="ea39d57e-3073-4140-8dd4-c378c599429e" providerId="ADAL" clId="{D1CB1379-24FA-453D-A2FE-130ABF19665B}" dt="2022-12-20T20:01:04.841" v="481" actId="26606"/>
          <ac:spMkLst>
            <pc:docMk/>
            <pc:sldMk cId="1262661837" sldId="563"/>
            <ac:spMk id="2" creationId="{B796757D-B12E-4E63-772C-8B17845F79B9}"/>
          </ac:spMkLst>
        </pc:spChg>
        <pc:spChg chg="del">
          <ac:chgData name="Ginnie Flynn" userId="ea39d57e-3073-4140-8dd4-c378c599429e" providerId="ADAL" clId="{D1CB1379-24FA-453D-A2FE-130ABF19665B}" dt="2022-12-20T19:57:20.011" v="330" actId="931"/>
          <ac:spMkLst>
            <pc:docMk/>
            <pc:sldMk cId="1262661837" sldId="563"/>
            <ac:spMk id="3" creationId="{8CDBC2CA-A959-5845-AE16-6249DCF27668}"/>
          </ac:spMkLst>
        </pc:spChg>
        <pc:spChg chg="mod">
          <ac:chgData name="Ginnie Flynn" userId="ea39d57e-3073-4140-8dd4-c378c599429e" providerId="ADAL" clId="{D1CB1379-24FA-453D-A2FE-130ABF19665B}" dt="2022-12-20T20:01:04.841" v="481" actId="26606"/>
          <ac:spMkLst>
            <pc:docMk/>
            <pc:sldMk cId="1262661837" sldId="563"/>
            <ac:spMk id="4" creationId="{AA99F203-7653-06FA-C561-D859F13A6230}"/>
          </ac:spMkLst>
        </pc:spChg>
        <pc:spChg chg="add mod ord">
          <ac:chgData name="Ginnie Flynn" userId="ea39d57e-3073-4140-8dd4-c378c599429e" providerId="ADAL" clId="{D1CB1379-24FA-453D-A2FE-130ABF19665B}" dt="2022-12-20T20:01:26.260" v="486" actId="12"/>
          <ac:spMkLst>
            <pc:docMk/>
            <pc:sldMk cId="1262661837" sldId="563"/>
            <ac:spMk id="7" creationId="{B5A1C2D4-68CF-4D7F-F8B3-44094AC61FD5}"/>
          </ac:spMkLst>
        </pc:spChg>
        <pc:spChg chg="add del mod">
          <ac:chgData name="Ginnie Flynn" userId="ea39d57e-3073-4140-8dd4-c378c599429e" providerId="ADAL" clId="{D1CB1379-24FA-453D-A2FE-130ABF19665B}" dt="2022-12-20T19:57:37.932" v="337" actId="767"/>
          <ac:spMkLst>
            <pc:docMk/>
            <pc:sldMk cId="1262661837" sldId="563"/>
            <ac:spMk id="8" creationId="{61C4A8C1-5AB8-06B4-B16C-DC8B8FA494CC}"/>
          </ac:spMkLst>
        </pc:spChg>
        <pc:spChg chg="add">
          <ac:chgData name="Ginnie Flynn" userId="ea39d57e-3073-4140-8dd4-c378c599429e" providerId="ADAL" clId="{D1CB1379-24FA-453D-A2FE-130ABF19665B}" dt="2022-12-20T20:01:04.841" v="481" actId="26606"/>
          <ac:spMkLst>
            <pc:docMk/>
            <pc:sldMk cId="1262661837" sldId="563"/>
            <ac:spMk id="12" creationId="{0E3596DD-156A-473E-9BB3-C6A29F7574E9}"/>
          </ac:spMkLst>
        </pc:spChg>
        <pc:spChg chg="add">
          <ac:chgData name="Ginnie Flynn" userId="ea39d57e-3073-4140-8dd4-c378c599429e" providerId="ADAL" clId="{D1CB1379-24FA-453D-A2FE-130ABF19665B}" dt="2022-12-20T20:01:04.841" v="481" actId="26606"/>
          <ac:spMkLst>
            <pc:docMk/>
            <pc:sldMk cId="1262661837" sldId="563"/>
            <ac:spMk id="14" creationId="{2C46C4D6-C474-4E92-B52E-944C1118F7B6}"/>
          </ac:spMkLst>
        </pc:spChg>
        <pc:picChg chg="add mod">
          <ac:chgData name="Ginnie Flynn" userId="ea39d57e-3073-4140-8dd4-c378c599429e" providerId="ADAL" clId="{D1CB1379-24FA-453D-A2FE-130ABF19665B}" dt="2022-12-20T20:01:31.448" v="487" actId="14100"/>
          <ac:picMkLst>
            <pc:docMk/>
            <pc:sldMk cId="1262661837" sldId="563"/>
            <ac:picMk id="6" creationId="{1F2FC46D-1B14-6260-2781-98A826EF15A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A598A7-D375-4418-9D87-46311329AA5C}" type="datetimeFigureOut">
              <a:rPr lang="en-US" smtClean="0"/>
              <a:t>12/20/2022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99F744-FD9C-44F3-92AB-510D9A2A268B}" type="slidenum">
              <a:rPr lang="en-US" smtClean="0"/>
              <a:t>‹#›</a:t>
            </a:fld>
            <a:endParaRPr lang="en-US" dirty="0"/>
          </a:p>
        </p:txBody>
      </p:sp>
    </p:spTree>
    <p:extLst>
      <p:ext uri="{BB962C8B-B14F-4D97-AF65-F5344CB8AC3E}">
        <p14:creationId xmlns:p14="http://schemas.microsoft.com/office/powerpoint/2010/main" val="197631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note: At the end of the slide, reiterate that death and disease caused by tobacco use is 100% preventable. </a:t>
            </a:r>
          </a:p>
        </p:txBody>
      </p:sp>
      <p:sp>
        <p:nvSpPr>
          <p:cNvPr id="4" name="Slide Number Placeholder 3"/>
          <p:cNvSpPr>
            <a:spLocks noGrp="1"/>
          </p:cNvSpPr>
          <p:nvPr>
            <p:ph type="sldNum" sz="quarter" idx="5"/>
          </p:nvPr>
        </p:nvSpPr>
        <p:spPr/>
        <p:txBody>
          <a:bodyPr/>
          <a:lstStyle/>
          <a:p>
            <a:fld id="{C099F744-FD9C-44F3-92AB-510D9A2A268B}" type="slidenum">
              <a:rPr lang="en-US" smtClean="0"/>
              <a:t>5</a:t>
            </a:fld>
            <a:endParaRPr lang="en-US" dirty="0"/>
          </a:p>
        </p:txBody>
      </p:sp>
    </p:spTree>
    <p:extLst>
      <p:ext uri="{BB962C8B-B14F-4D97-AF65-F5344CB8AC3E}">
        <p14:creationId xmlns:p14="http://schemas.microsoft.com/office/powerpoint/2010/main" val="3446594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note: No, it is not easy to identify a vaping device. There are numerous types of devices, and some are made to look like other common things or to be hidden. Ways vaping devices are concealed include made to look like a USB drive or pen, or made to be concealed in sweatshirts, backpacks, cell phones, and smart watches.</a:t>
            </a:r>
          </a:p>
        </p:txBody>
      </p:sp>
      <p:sp>
        <p:nvSpPr>
          <p:cNvPr id="4" name="Slide Number Placeholder 3"/>
          <p:cNvSpPr>
            <a:spLocks noGrp="1"/>
          </p:cNvSpPr>
          <p:nvPr>
            <p:ph type="sldNum" sz="quarter" idx="5"/>
          </p:nvPr>
        </p:nvSpPr>
        <p:spPr/>
        <p:txBody>
          <a:bodyPr/>
          <a:lstStyle/>
          <a:p>
            <a:fld id="{C099F744-FD9C-44F3-92AB-510D9A2A268B}" type="slidenum">
              <a:rPr lang="en-US" smtClean="0"/>
              <a:t>18</a:t>
            </a:fld>
            <a:endParaRPr lang="en-US" dirty="0"/>
          </a:p>
        </p:txBody>
      </p:sp>
    </p:spTree>
    <p:extLst>
      <p:ext uri="{BB962C8B-B14F-4D97-AF65-F5344CB8AC3E}">
        <p14:creationId xmlns:p14="http://schemas.microsoft.com/office/powerpoint/2010/main" val="1908942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99F744-FD9C-44F3-92AB-510D9A2A268B}" type="slidenum">
              <a:rPr lang="en-US" smtClean="0"/>
              <a:t>20</a:t>
            </a:fld>
            <a:endParaRPr lang="en-US" dirty="0"/>
          </a:p>
        </p:txBody>
      </p:sp>
    </p:spTree>
    <p:extLst>
      <p:ext uri="{BB962C8B-B14F-4D97-AF65-F5344CB8AC3E}">
        <p14:creationId xmlns:p14="http://schemas.microsoft.com/office/powerpoint/2010/main" val="862742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note: </a:t>
            </a:r>
            <a:r>
              <a:rPr lang="en-US" altLang="en-US" sz="1200" dirty="0"/>
              <a:t>Tobacco companies intentionally make tobacco products look like candy to appeal to kids. </a:t>
            </a:r>
            <a:r>
              <a:rPr lang="en-US" sz="1200" dirty="0"/>
              <a:t>Have the students see if they can identify the candy products from the tobacco products. </a:t>
            </a:r>
            <a:endParaRPr lang="en-US" dirty="0"/>
          </a:p>
        </p:txBody>
      </p:sp>
      <p:sp>
        <p:nvSpPr>
          <p:cNvPr id="4" name="Slide Number Placeholder 3"/>
          <p:cNvSpPr>
            <a:spLocks noGrp="1"/>
          </p:cNvSpPr>
          <p:nvPr>
            <p:ph type="sldNum" sz="quarter" idx="5"/>
          </p:nvPr>
        </p:nvSpPr>
        <p:spPr/>
        <p:txBody>
          <a:bodyPr/>
          <a:lstStyle/>
          <a:p>
            <a:fld id="{C099F744-FD9C-44F3-92AB-510D9A2A268B}" type="slidenum">
              <a:rPr lang="en-US" smtClean="0"/>
              <a:t>22</a:t>
            </a:fld>
            <a:endParaRPr lang="en-US" dirty="0"/>
          </a:p>
        </p:txBody>
      </p:sp>
    </p:spTree>
    <p:extLst>
      <p:ext uri="{BB962C8B-B14F-4D97-AF65-F5344CB8AC3E}">
        <p14:creationId xmlns:p14="http://schemas.microsoft.com/office/powerpoint/2010/main" val="2635167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These are all forms of e-cigarettes or vapes.</a:t>
            </a:r>
          </a:p>
          <a:p>
            <a:endParaRPr lang="en-US" dirty="0">
              <a:cs typeface="Calibri"/>
            </a:endParaRPr>
          </a:p>
          <a:p>
            <a:r>
              <a:rPr lang="en-US" dirty="0">
                <a:cs typeface="Calibri"/>
              </a:rPr>
              <a:t>Making these sound fun is a marketing technique. It's also why the names are constantly changing. As we educate children about the dangers and raise awareness about e-cigarettes/vapes, there's a new product on the market.</a:t>
            </a:r>
          </a:p>
          <a:p>
            <a:endParaRPr lang="en-US" dirty="0">
              <a:cs typeface="Calibri"/>
            </a:endParaRPr>
          </a:p>
          <a:p>
            <a:r>
              <a:rPr lang="en-US" dirty="0">
                <a:cs typeface="Calibri"/>
              </a:rPr>
              <a:t>Approximately 3.6 million middle and high school students reported being current users of e-cigarettes in 2020. Of those, more than 80% used fruit, mint, candy, or methanol flavors. </a:t>
            </a:r>
          </a:p>
          <a:p>
            <a:endParaRPr lang="en-US" dirty="0">
              <a:cs typeface="Calibri"/>
            </a:endParaRPr>
          </a:p>
          <a:p>
            <a:r>
              <a:rPr lang="en-US" dirty="0">
                <a:cs typeface="Calibri"/>
              </a:rPr>
              <a:t>Help students understand that they are being </a:t>
            </a:r>
            <a:r>
              <a:rPr lang="en-US" i="1" dirty="0">
                <a:cs typeface="Calibri"/>
              </a:rPr>
              <a:t>bamboozled</a:t>
            </a:r>
            <a:r>
              <a:rPr lang="en-US" b="1" i="1" dirty="0">
                <a:cs typeface="Calibri"/>
              </a:rPr>
              <a:t> </a:t>
            </a:r>
            <a:r>
              <a:rPr lang="en-US" dirty="0">
                <a:cs typeface="Calibri"/>
              </a:rPr>
              <a:t>and taken advantage of by the tobacco industry. There is more in the marketing section later, and these questions are to initiate the thinking of the students on their own.</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Source: </a:t>
            </a:r>
            <a:r>
              <a:rPr lang="en-US" dirty="0"/>
              <a:t>Wang TW, Neff LJ, Park-Lee E, Ren C, Cullen KA, King BA. E-cigarette use among middle and high school students — United States, 2020. </a:t>
            </a:r>
            <a:r>
              <a:rPr lang="en-US" i="1" dirty="0"/>
              <a:t>MMWR.</a:t>
            </a:r>
            <a:r>
              <a:rPr lang="en-US" dirty="0"/>
              <a:t> 2020;69:1310-1312.</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099F744-FD9C-44F3-92AB-510D9A2A268B}" type="slidenum">
              <a:rPr lang="en-US" smtClean="0"/>
              <a:t>27</a:t>
            </a:fld>
            <a:endParaRPr lang="en-US" dirty="0"/>
          </a:p>
        </p:txBody>
      </p:sp>
    </p:spTree>
    <p:extLst>
      <p:ext uri="{BB962C8B-B14F-4D97-AF65-F5344CB8AC3E}">
        <p14:creationId xmlns:p14="http://schemas.microsoft.com/office/powerpoint/2010/main" val="2284195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note: </a:t>
            </a:r>
            <a:r>
              <a:rPr lang="en-US" sz="1200" dirty="0"/>
              <a:t>JUUL extensively used hashtags, including #juul, to expand the reach of the company’s postings on Instagram. The popularity of #juul increased the visibility of the product among youth. Enthusiasm for #juul also encouraged several youthful users of the product to post their own images to the hashtag.</a:t>
            </a:r>
          </a:p>
          <a:p>
            <a:endParaRPr lang="en-US" dirty="0"/>
          </a:p>
        </p:txBody>
      </p:sp>
      <p:sp>
        <p:nvSpPr>
          <p:cNvPr id="4" name="Slide Number Placeholder 3"/>
          <p:cNvSpPr>
            <a:spLocks noGrp="1"/>
          </p:cNvSpPr>
          <p:nvPr>
            <p:ph type="sldNum" sz="quarter" idx="5"/>
          </p:nvPr>
        </p:nvSpPr>
        <p:spPr/>
        <p:txBody>
          <a:bodyPr/>
          <a:lstStyle/>
          <a:p>
            <a:fld id="{C099F744-FD9C-44F3-92AB-510D9A2A268B}" type="slidenum">
              <a:rPr lang="en-US" smtClean="0"/>
              <a:t>29</a:t>
            </a:fld>
            <a:endParaRPr lang="en-US" dirty="0"/>
          </a:p>
        </p:txBody>
      </p:sp>
    </p:spTree>
    <p:extLst>
      <p:ext uri="{BB962C8B-B14F-4D97-AF65-F5344CB8AC3E}">
        <p14:creationId xmlns:p14="http://schemas.microsoft.com/office/powerpoint/2010/main" val="252482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 The Love Your Lungs Video shows how smoke affects lungs. It is about five minutes long. The video is hosted here: www.youtube.com/watch?v=96PiRqFPLqs. Instructions for the straw breathing exercise are shown below. This activity also aligns with Activity #4 in the Tar Wars Presenter’s Guide.</a:t>
            </a:r>
          </a:p>
          <a:p>
            <a:pPr marL="228600" indent="-228600">
              <a:buFont typeface="+mj-lt"/>
              <a:buAutoNum type="arabicPeriod"/>
            </a:pPr>
            <a:endParaRPr lang="en-US" dirty="0"/>
          </a:p>
          <a:p>
            <a:pPr marL="0" indent="0">
              <a:buFont typeface="+mj-lt"/>
              <a:buNone/>
            </a:pPr>
            <a:r>
              <a:rPr lang="en-US" b="1" dirty="0"/>
              <a:t>Activity Instructions</a:t>
            </a:r>
          </a:p>
          <a:p>
            <a:pPr marL="0" indent="0">
              <a:buFont typeface="+mj-lt"/>
              <a:buNone/>
            </a:pPr>
            <a:r>
              <a:rPr lang="en-US" b="1" dirty="0"/>
              <a:t>Effects on Breathing – Straw Breathing Exercise</a:t>
            </a:r>
          </a:p>
          <a:p>
            <a:pPr marL="171450" indent="-171450">
              <a:buFont typeface="Arial" panose="020B0604020202020204" pitchFamily="34" charset="0"/>
              <a:buChar char="•"/>
            </a:pPr>
            <a:r>
              <a:rPr lang="en-US" b="1" dirty="0"/>
              <a:t>Purpose</a:t>
            </a:r>
            <a:r>
              <a:rPr lang="en-US" dirty="0"/>
              <a:t>: This exercise demonstrates to students how smoking decreases lung capacity and the ability to hold enough oxygen. The only supplies needed are drinking straws.</a:t>
            </a:r>
          </a:p>
          <a:p>
            <a:pPr marL="171450" indent="-171450">
              <a:buFont typeface="Arial" panose="020B0604020202020204" pitchFamily="34" charset="0"/>
              <a:buChar char="•"/>
            </a:pPr>
            <a:r>
              <a:rPr lang="en-US" b="1" dirty="0"/>
              <a:t>Instructions</a:t>
            </a:r>
            <a:r>
              <a:rPr lang="en-US" dirty="0"/>
              <a:t>: (1) Hand out drinking straws to students. (2) Instruct them to place the straw in their mouth, hold their noses, and breathe through the straw only. (3) Instruct students to stand and run-in place for 15 to 30 seconds while breathing through the straw. </a:t>
            </a:r>
          </a:p>
          <a:p>
            <a:pPr marL="171450" indent="-171450">
              <a:buFont typeface="Arial" panose="020B0604020202020204" pitchFamily="34" charset="0"/>
              <a:buChar char="•"/>
            </a:pPr>
            <a:r>
              <a:rPr lang="en-US" b="1" dirty="0"/>
              <a:t>Special Considerations</a:t>
            </a:r>
            <a:r>
              <a:rPr lang="en-US" dirty="0"/>
              <a:t>: Students with asthma or other respiratory conditions may not want or be able to participate in this exercise. You could have them participate by handing out the straws or time fellow students who are running in place.</a:t>
            </a:r>
          </a:p>
          <a:p>
            <a:pPr marL="171450" indent="-171450">
              <a:buFont typeface="Arial" panose="020B0604020202020204" pitchFamily="34" charset="0"/>
              <a:buChar char="•"/>
            </a:pPr>
            <a:r>
              <a:rPr lang="en-US" b="1" dirty="0"/>
              <a:t>Required Items</a:t>
            </a:r>
            <a:r>
              <a:rPr lang="en-US" dirty="0"/>
              <a:t>: Drinking straws.</a:t>
            </a:r>
          </a:p>
          <a:p>
            <a:endParaRPr lang="en-US" dirty="0"/>
          </a:p>
        </p:txBody>
      </p:sp>
      <p:sp>
        <p:nvSpPr>
          <p:cNvPr id="4" name="Slide Number Placeholder 3"/>
          <p:cNvSpPr>
            <a:spLocks noGrp="1"/>
          </p:cNvSpPr>
          <p:nvPr>
            <p:ph type="sldNum" sz="quarter" idx="5"/>
          </p:nvPr>
        </p:nvSpPr>
        <p:spPr/>
        <p:txBody>
          <a:bodyPr/>
          <a:lstStyle/>
          <a:p>
            <a:fld id="{C099F744-FD9C-44F3-92AB-510D9A2A268B}" type="slidenum">
              <a:rPr lang="en-US" smtClean="0"/>
              <a:t>6</a:t>
            </a:fld>
            <a:endParaRPr lang="en-US" dirty="0"/>
          </a:p>
        </p:txBody>
      </p:sp>
    </p:spTree>
    <p:extLst>
      <p:ext uri="{BB962C8B-B14F-4D97-AF65-F5344CB8AC3E}">
        <p14:creationId xmlns:p14="http://schemas.microsoft.com/office/powerpoint/2010/main" val="2442275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 If you choose, this would be a good time to do Activity #2: “Sticky Person” in the Tar Wars Presenter’s Guide. The Tar Wars Presenter’s Guide can be found here: www.aafp.org/dam/AAFP/documents/patient_care/tobacco/tar_wars/2020-21-Tar-Wars-Program-Guide.pdf. </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Activity Instructions</a:t>
            </a:r>
          </a:p>
          <a:p>
            <a:pPr marL="0" indent="0">
              <a:buFont typeface="Arial" panose="020B0604020202020204" pitchFamily="34" charset="0"/>
              <a:buNone/>
            </a:pPr>
            <a:r>
              <a:rPr lang="en-US" b="1" dirty="0"/>
              <a:t>“Sticky Person” – Effects of Tobacco 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Purpose</a:t>
            </a:r>
            <a:r>
              <a:rPr lang="en-US" sz="1200" b="0" i="0" u="none" strike="noStrike" kern="1200" baseline="0" dirty="0">
                <a:solidFill>
                  <a:schemeClr val="tx1"/>
                </a:solidFill>
                <a:latin typeface="+mn-lt"/>
                <a:ea typeface="+mn-ea"/>
                <a:cs typeface="+mn-cs"/>
              </a:rPr>
              <a:t>: This activity increases students’ knowledge about the immediate short-term health effects of tobacco use.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Instructions</a:t>
            </a:r>
            <a:r>
              <a:rPr lang="en-US" sz="1200" b="0" i="0" u="none" strike="noStrike" kern="1200" baseline="0" dirty="0">
                <a:solidFill>
                  <a:schemeClr val="tx1"/>
                </a:solidFill>
                <a:latin typeface="+mn-lt"/>
                <a:ea typeface="+mn-ea"/>
                <a:cs typeface="+mn-cs"/>
              </a:rPr>
              <a:t>: Divide the class into teams. Ask one person on each team to write the responses, and one person to act as the “sticky person.” When an individual has written the team’s response on a sticky note, someone places it on the “sticky person.” Teams are given one minute to write as many responses as possible. The “sticky person” for each team comes to the front of the class and presents the team’s responses. The team with the most responses wins.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Required Items</a:t>
            </a:r>
            <a:r>
              <a:rPr lang="en-US" sz="1200" b="0" i="0" u="none" strike="noStrike" kern="1200" baseline="0" dirty="0">
                <a:solidFill>
                  <a:schemeClr val="tx1"/>
                </a:solidFill>
                <a:latin typeface="+mn-lt"/>
                <a:ea typeface="+mn-ea"/>
                <a:cs typeface="+mn-cs"/>
              </a:rPr>
              <a:t>: A picture of a person (a stick figure on the white board will work). Post-it notes. Pens or markers.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Possible Answers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1.Difficulty breathing/wheezing</a:t>
            </a:r>
          </a:p>
          <a:p>
            <a:r>
              <a:rPr lang="en-US" sz="1200" b="0" i="0" u="none" strike="noStrike" kern="1200" baseline="0" dirty="0">
                <a:solidFill>
                  <a:schemeClr val="tx1"/>
                </a:solidFill>
                <a:latin typeface="+mn-lt"/>
                <a:ea typeface="+mn-ea"/>
                <a:cs typeface="+mn-cs"/>
              </a:rPr>
              <a:t>2.Coughing/Hacking phlegm</a:t>
            </a:r>
          </a:p>
          <a:p>
            <a:r>
              <a:rPr lang="en-US" sz="1200" b="0" i="0" u="none" strike="noStrike" kern="1200" baseline="0" dirty="0">
                <a:solidFill>
                  <a:schemeClr val="tx1"/>
                </a:solidFill>
                <a:latin typeface="+mn-lt"/>
                <a:ea typeface="+mn-ea"/>
                <a:cs typeface="+mn-cs"/>
              </a:rPr>
              <a:t>3.Bad breath/zoo breath</a:t>
            </a:r>
          </a:p>
          <a:p>
            <a:r>
              <a:rPr lang="en-US" sz="1200" b="0" i="0" u="none" strike="noStrike" kern="1200" baseline="0" dirty="0">
                <a:solidFill>
                  <a:schemeClr val="tx1"/>
                </a:solidFill>
                <a:latin typeface="+mn-lt"/>
                <a:ea typeface="+mn-ea"/>
                <a:cs typeface="+mn-cs"/>
              </a:rPr>
              <a:t>4.Tobacco smoke odor on clothes and hair</a:t>
            </a:r>
          </a:p>
          <a:p>
            <a:r>
              <a:rPr lang="en-US" sz="1200" b="0" i="0" u="none" strike="noStrike" kern="1200" baseline="0" dirty="0">
                <a:solidFill>
                  <a:schemeClr val="tx1"/>
                </a:solidFill>
                <a:latin typeface="+mn-lt"/>
                <a:ea typeface="+mn-ea"/>
                <a:cs typeface="+mn-cs"/>
              </a:rPr>
              <a:t>5.Burn holes in clothes</a:t>
            </a:r>
          </a:p>
          <a:p>
            <a:r>
              <a:rPr lang="en-US" sz="1200" b="0" i="0" u="none" strike="noStrike" kern="1200" baseline="0" dirty="0">
                <a:solidFill>
                  <a:schemeClr val="tx1"/>
                </a:solidFill>
                <a:latin typeface="+mn-lt"/>
                <a:ea typeface="+mn-ea"/>
                <a:cs typeface="+mn-cs"/>
              </a:rPr>
              <a:t>6.Tobacco-stained teeth and fingers</a:t>
            </a:r>
          </a:p>
          <a:p>
            <a:r>
              <a:rPr lang="en-US" sz="1200" b="0" i="0" u="none" strike="noStrike" kern="1200" baseline="0" dirty="0">
                <a:solidFill>
                  <a:schemeClr val="tx1"/>
                </a:solidFill>
                <a:latin typeface="+mn-lt"/>
                <a:ea typeface="+mn-ea"/>
                <a:cs typeface="+mn-cs"/>
              </a:rPr>
              <a:t>7.Increased facial wrinkles and premature aging</a:t>
            </a:r>
          </a:p>
          <a:p>
            <a:r>
              <a:rPr lang="en-US" sz="1200" b="0" i="0" u="none" strike="noStrike" kern="1200" baseline="0" dirty="0">
                <a:solidFill>
                  <a:schemeClr val="tx1"/>
                </a:solidFill>
                <a:latin typeface="+mn-lt"/>
                <a:ea typeface="+mn-ea"/>
                <a:cs typeface="+mn-cs"/>
              </a:rPr>
              <a:t>8. Spit stains on clothes and shoes from chewing tobacco</a:t>
            </a:r>
          </a:p>
          <a:p>
            <a:r>
              <a:rPr lang="en-US" sz="1200" b="0" i="0" u="none" strike="noStrike" kern="1200" baseline="0" dirty="0">
                <a:solidFill>
                  <a:schemeClr val="tx1"/>
                </a:solidFill>
                <a:latin typeface="+mn-lt"/>
                <a:ea typeface="+mn-ea"/>
                <a:cs typeface="+mn-cs"/>
              </a:rPr>
              <a:t>9.Affects heart rate, blood pressure, and circulation</a:t>
            </a:r>
          </a:p>
          <a:p>
            <a:r>
              <a:rPr lang="en-US" sz="1200" b="0" i="0" u="none" strike="noStrike" kern="1200" baseline="0" dirty="0">
                <a:solidFill>
                  <a:schemeClr val="tx1"/>
                </a:solidFill>
                <a:latin typeface="+mn-lt"/>
                <a:ea typeface="+mn-ea"/>
                <a:cs typeface="+mn-cs"/>
              </a:rPr>
              <a:t>10.Affects taste and smell</a:t>
            </a:r>
            <a:endParaRPr lang="en-US" b="1" dirty="0"/>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C099F744-FD9C-44F3-92AB-510D9A2A268B}" type="slidenum">
              <a:rPr lang="en-US" smtClean="0"/>
              <a:t>8</a:t>
            </a:fld>
            <a:endParaRPr lang="en-US" dirty="0"/>
          </a:p>
        </p:txBody>
      </p:sp>
    </p:spTree>
    <p:extLst>
      <p:ext uri="{BB962C8B-B14F-4D97-AF65-F5344CB8AC3E}">
        <p14:creationId xmlns:p14="http://schemas.microsoft.com/office/powerpoint/2010/main" val="98824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 If you choose, this would be a good time to do Activity #2: “Sticky Person” in the Tar Wars Presenter’s Guide. The Tar Wars Presenter’s Guide can be found here: www.aafp.org/dam/AAFP/documents/patient_care/tobacco/tar_wars/2020-21-Tar-Wars-Program-Guide.pdf. </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Activity Instructions</a:t>
            </a:r>
          </a:p>
          <a:p>
            <a:pPr marL="0" indent="0">
              <a:buFont typeface="Arial" panose="020B0604020202020204" pitchFamily="34" charset="0"/>
              <a:buNone/>
            </a:pPr>
            <a:r>
              <a:rPr lang="en-US" b="1" dirty="0"/>
              <a:t>“Sticky Person” – Effects of Tobacco 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Purpose</a:t>
            </a:r>
            <a:r>
              <a:rPr lang="en-US" sz="1200" b="0" i="0" u="none" strike="noStrike" kern="1200" baseline="0" dirty="0">
                <a:solidFill>
                  <a:schemeClr val="tx1"/>
                </a:solidFill>
                <a:latin typeface="+mn-lt"/>
                <a:ea typeface="+mn-ea"/>
                <a:cs typeface="+mn-cs"/>
              </a:rPr>
              <a:t>: This activity increases students’ knowledge about the immediate short-term health effects of tobacco use.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Instructions</a:t>
            </a:r>
            <a:r>
              <a:rPr lang="en-US" sz="1200" b="0" i="0" u="none" strike="noStrike" kern="1200" baseline="0" dirty="0">
                <a:solidFill>
                  <a:schemeClr val="tx1"/>
                </a:solidFill>
                <a:latin typeface="+mn-lt"/>
                <a:ea typeface="+mn-ea"/>
                <a:cs typeface="+mn-cs"/>
              </a:rPr>
              <a:t>: Divide the class into teams. Ask one person on each team to write the responses, and one person to act as the “sticky person.” When an individual has written the team’s response on a sticky note, someone places it on the “sticky person.” Teams are given one minute to write as many responses as possible. The “sticky person” for each team comes to the front of the class and presents the team’s responses. The team with the most responses wins.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Required Items</a:t>
            </a:r>
            <a:r>
              <a:rPr lang="en-US" sz="1200" b="0" i="0" u="none" strike="noStrike" kern="1200" baseline="0" dirty="0">
                <a:solidFill>
                  <a:schemeClr val="tx1"/>
                </a:solidFill>
                <a:latin typeface="+mn-lt"/>
                <a:ea typeface="+mn-ea"/>
                <a:cs typeface="+mn-cs"/>
              </a:rPr>
              <a:t>: A picture of a person (a stick figure on the white board will work). Post-it notes. Pens or markers.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Possible Answers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1.Difficulty breathing/wheezing</a:t>
            </a:r>
          </a:p>
          <a:p>
            <a:r>
              <a:rPr lang="en-US" sz="1200" b="0" i="0" u="none" strike="noStrike" kern="1200" baseline="0" dirty="0">
                <a:solidFill>
                  <a:schemeClr val="tx1"/>
                </a:solidFill>
                <a:latin typeface="+mn-lt"/>
                <a:ea typeface="+mn-ea"/>
                <a:cs typeface="+mn-cs"/>
              </a:rPr>
              <a:t>2.Coughing/Hacking phlegm</a:t>
            </a:r>
          </a:p>
          <a:p>
            <a:r>
              <a:rPr lang="en-US" sz="1200" b="0" i="0" u="none" strike="noStrike" kern="1200" baseline="0" dirty="0">
                <a:solidFill>
                  <a:schemeClr val="tx1"/>
                </a:solidFill>
                <a:latin typeface="+mn-lt"/>
                <a:ea typeface="+mn-ea"/>
                <a:cs typeface="+mn-cs"/>
              </a:rPr>
              <a:t>3.Bad breath/zoo breath</a:t>
            </a:r>
          </a:p>
          <a:p>
            <a:r>
              <a:rPr lang="en-US" sz="1200" b="0" i="0" u="none" strike="noStrike" kern="1200" baseline="0" dirty="0">
                <a:solidFill>
                  <a:schemeClr val="tx1"/>
                </a:solidFill>
                <a:latin typeface="+mn-lt"/>
                <a:ea typeface="+mn-ea"/>
                <a:cs typeface="+mn-cs"/>
              </a:rPr>
              <a:t>4.Tobacco smoke odor on clothes and hair</a:t>
            </a:r>
          </a:p>
          <a:p>
            <a:r>
              <a:rPr lang="en-US" sz="1200" b="0" i="0" u="none" strike="noStrike" kern="1200" baseline="0" dirty="0">
                <a:solidFill>
                  <a:schemeClr val="tx1"/>
                </a:solidFill>
                <a:latin typeface="+mn-lt"/>
                <a:ea typeface="+mn-ea"/>
                <a:cs typeface="+mn-cs"/>
              </a:rPr>
              <a:t>5.Burn holes in clothes</a:t>
            </a:r>
          </a:p>
          <a:p>
            <a:r>
              <a:rPr lang="en-US" sz="1200" b="0" i="0" u="none" strike="noStrike" kern="1200" baseline="0" dirty="0">
                <a:solidFill>
                  <a:schemeClr val="tx1"/>
                </a:solidFill>
                <a:latin typeface="+mn-lt"/>
                <a:ea typeface="+mn-ea"/>
                <a:cs typeface="+mn-cs"/>
              </a:rPr>
              <a:t>6.Tobacco-stained teeth and fingers</a:t>
            </a:r>
          </a:p>
          <a:p>
            <a:r>
              <a:rPr lang="en-US" sz="1200" b="0" i="0" u="none" strike="noStrike" kern="1200" baseline="0" dirty="0">
                <a:solidFill>
                  <a:schemeClr val="tx1"/>
                </a:solidFill>
                <a:latin typeface="+mn-lt"/>
                <a:ea typeface="+mn-ea"/>
                <a:cs typeface="+mn-cs"/>
              </a:rPr>
              <a:t>7.Increased facial wrinkles and premature aging</a:t>
            </a:r>
          </a:p>
          <a:p>
            <a:r>
              <a:rPr lang="en-US" sz="1200" b="0" i="0" u="none" strike="noStrike" kern="1200" baseline="0" dirty="0">
                <a:solidFill>
                  <a:schemeClr val="tx1"/>
                </a:solidFill>
                <a:latin typeface="+mn-lt"/>
                <a:ea typeface="+mn-ea"/>
                <a:cs typeface="+mn-cs"/>
              </a:rPr>
              <a:t>8. Spit stains on clothes and shoes from chewing tobacco</a:t>
            </a:r>
          </a:p>
          <a:p>
            <a:r>
              <a:rPr lang="en-US" sz="1200" b="0" i="0" u="none" strike="noStrike" kern="1200" baseline="0" dirty="0">
                <a:solidFill>
                  <a:schemeClr val="tx1"/>
                </a:solidFill>
                <a:latin typeface="+mn-lt"/>
                <a:ea typeface="+mn-ea"/>
                <a:cs typeface="+mn-cs"/>
              </a:rPr>
              <a:t>9.Affects heart rate, blood pressure, and circulation</a:t>
            </a:r>
          </a:p>
          <a:p>
            <a:r>
              <a:rPr lang="en-US" sz="1200" b="0" i="0" u="none" strike="noStrike" kern="1200" baseline="0" dirty="0">
                <a:solidFill>
                  <a:schemeClr val="tx1"/>
                </a:solidFill>
                <a:latin typeface="+mn-lt"/>
                <a:ea typeface="+mn-ea"/>
                <a:cs typeface="+mn-cs"/>
              </a:rPr>
              <a:t>10.Affects taste and smell</a:t>
            </a:r>
            <a:endParaRPr lang="en-US" b="1" dirty="0"/>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C099F744-FD9C-44F3-92AB-510D9A2A268B}" type="slidenum">
              <a:rPr lang="en-US" smtClean="0"/>
              <a:t>9</a:t>
            </a:fld>
            <a:endParaRPr lang="en-US" dirty="0"/>
          </a:p>
        </p:txBody>
      </p:sp>
    </p:spTree>
    <p:extLst>
      <p:ext uri="{BB962C8B-B14F-4D97-AF65-F5344CB8AC3E}">
        <p14:creationId xmlns:p14="http://schemas.microsoft.com/office/powerpoint/2010/main" val="611550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 If you choose, this would be a good time to do Activity #3 “Financial Impact” in the Tar Wars Presenter’s Guide. The Tar Wars Presenter’s Guide can be found here: www.aafp.org/dam/AAFP/documents/patient_care/tobacco/tar_wars/2020-21-Tar-Wars-Program-Guide.pdf. </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Activity Instructions</a:t>
            </a:r>
            <a:endParaRPr lang="en-US" dirty="0"/>
          </a:p>
          <a:p>
            <a:r>
              <a:rPr lang="en-US" sz="1200" b="1" i="0" u="none" strike="noStrike" kern="1200" baseline="0" dirty="0">
                <a:solidFill>
                  <a:schemeClr val="tx1"/>
                </a:solidFill>
                <a:latin typeface="+mn-lt"/>
                <a:ea typeface="+mn-ea"/>
                <a:cs typeface="+mn-cs"/>
              </a:rPr>
              <a:t>Financial Impact of Tobacco Use</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Purpose</a:t>
            </a:r>
            <a:r>
              <a:rPr lang="en-US" sz="1200" b="0" i="0" u="none" strike="noStrike" kern="1200" baseline="0" dirty="0">
                <a:solidFill>
                  <a:schemeClr val="tx1"/>
                </a:solidFill>
                <a:latin typeface="+mn-lt"/>
                <a:ea typeface="+mn-ea"/>
                <a:cs typeface="+mn-cs"/>
              </a:rPr>
              <a:t>: Students learn how much it costs to use tobacco. </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Instructions</a:t>
            </a:r>
            <a:r>
              <a:rPr lang="en-US" sz="1200" b="0" i="0" u="none" strike="noStrike" kern="1200" baseline="0" dirty="0">
                <a:solidFill>
                  <a:schemeClr val="tx1"/>
                </a:solidFill>
                <a:latin typeface="+mn-lt"/>
                <a:ea typeface="+mn-ea"/>
                <a:cs typeface="+mn-cs"/>
              </a:rPr>
              <a:t>: (1) Ask students how much they think one pack of cigarettes or other tobacco products cost. Then calculate the cost on a weekly, monthly, and yearly basis. This information is provided in the slide and animated so that it appears one after the other. (2) Ask students what they would do with $2,352. After they volunteer answers and discuss, you can list these on the board. Ask them if they can believe that’s how much it costs to smoke a pack of cigarettes a day for a year.</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Required Items</a:t>
            </a:r>
            <a:r>
              <a:rPr lang="en-US" sz="1200" b="0" i="0" u="none" strike="noStrike" kern="1200" baseline="0" dirty="0">
                <a:solidFill>
                  <a:schemeClr val="tx1"/>
                </a:solidFill>
                <a:latin typeface="+mn-lt"/>
                <a:ea typeface="+mn-ea"/>
                <a:cs typeface="+mn-cs"/>
              </a:rPr>
              <a:t>: A white board and dry erase marker. </a:t>
            </a:r>
          </a:p>
        </p:txBody>
      </p:sp>
      <p:sp>
        <p:nvSpPr>
          <p:cNvPr id="4" name="Slide Number Placeholder 3"/>
          <p:cNvSpPr>
            <a:spLocks noGrp="1"/>
          </p:cNvSpPr>
          <p:nvPr>
            <p:ph type="sldNum" sz="quarter" idx="5"/>
          </p:nvPr>
        </p:nvSpPr>
        <p:spPr/>
        <p:txBody>
          <a:bodyPr/>
          <a:lstStyle/>
          <a:p>
            <a:fld id="{C099F744-FD9C-44F3-92AB-510D9A2A268B}" type="slidenum">
              <a:rPr lang="en-US" smtClean="0"/>
              <a:t>10</a:t>
            </a:fld>
            <a:endParaRPr lang="en-US" dirty="0"/>
          </a:p>
        </p:txBody>
      </p:sp>
    </p:spTree>
    <p:extLst>
      <p:ext uri="{BB962C8B-B14F-4D97-AF65-F5344CB8AC3E}">
        <p14:creationId xmlns:p14="http://schemas.microsoft.com/office/powerpoint/2010/main" val="2279235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note: Bringing a copy of the Truth Initiative’s Vaping Lingo Dictionary to teachers may be a good way to educate them and might be useful for the students as well. The link to the Vaping Lingo Dictionary is: https://truthinitiative.org/research-resources/emerging-tobacco-products/vaping-lingo-dictionary </a:t>
            </a:r>
          </a:p>
        </p:txBody>
      </p:sp>
      <p:sp>
        <p:nvSpPr>
          <p:cNvPr id="4" name="Slide Number Placeholder 3"/>
          <p:cNvSpPr>
            <a:spLocks noGrp="1"/>
          </p:cNvSpPr>
          <p:nvPr>
            <p:ph type="sldNum" sz="quarter" idx="5"/>
          </p:nvPr>
        </p:nvSpPr>
        <p:spPr/>
        <p:txBody>
          <a:bodyPr/>
          <a:lstStyle/>
          <a:p>
            <a:fld id="{C099F744-FD9C-44F3-92AB-510D9A2A268B}" type="slidenum">
              <a:rPr lang="en-US" smtClean="0"/>
              <a:t>12</a:t>
            </a:fld>
            <a:endParaRPr lang="en-US" dirty="0"/>
          </a:p>
        </p:txBody>
      </p:sp>
    </p:spTree>
    <p:extLst>
      <p:ext uri="{BB962C8B-B14F-4D97-AF65-F5344CB8AC3E}">
        <p14:creationId xmlns:p14="http://schemas.microsoft.com/office/powerpoint/2010/main" val="62172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 If you choose, this would be a good time to do Activity #9 “Effects of Vaping on the Body” in the Tar Wars Presenter’s Guide. The Tar Wars Presenter’s Guide can be found here: www.aafp.org/dam/AAFP/documents/patient_care/tobacco/tar_wars/2020-21-Tar-Wars-Program-Guide.pdf. </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Activity Instructions</a:t>
            </a:r>
            <a:endParaRPr lang="en-US" dirty="0"/>
          </a:p>
          <a:p>
            <a:r>
              <a:rPr lang="en-US" sz="1200" b="1" i="0" u="none" strike="noStrike" kern="1200" baseline="0" dirty="0">
                <a:solidFill>
                  <a:schemeClr val="tx1"/>
                </a:solidFill>
                <a:latin typeface="+mn-lt"/>
                <a:ea typeface="+mn-ea"/>
                <a:cs typeface="+mn-cs"/>
              </a:rPr>
              <a:t>Effects of Vaping on the Body</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Purpose</a:t>
            </a:r>
            <a:r>
              <a:rPr lang="en-US" sz="1200" b="0" i="0" u="none" strike="noStrike" kern="1200" baseline="0" dirty="0">
                <a:solidFill>
                  <a:schemeClr val="tx1"/>
                </a:solidFill>
                <a:latin typeface="+mn-lt"/>
                <a:ea typeface="+mn-ea"/>
                <a:cs typeface="+mn-cs"/>
              </a:rPr>
              <a:t>: Students learn how vaping can affect their body.</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Instructions</a:t>
            </a:r>
            <a:r>
              <a:rPr lang="en-US" sz="1200" b="0" i="0" u="none" strike="noStrike" kern="1200" baseline="0" dirty="0">
                <a:solidFill>
                  <a:schemeClr val="tx1"/>
                </a:solidFill>
                <a:latin typeface="+mn-lt"/>
                <a:ea typeface="+mn-ea"/>
                <a:cs typeface="+mn-cs"/>
              </a:rPr>
              <a:t>: (1) Break students into two or three groups and hand out the printout from the Tar Wars Presenter’s Guide, (2) have each group brainstorm how they think vaping would affect the different parts of their body, (3) have groups report out and discuss.</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Required Items</a:t>
            </a:r>
            <a:r>
              <a:rPr lang="en-US" sz="1200" b="0" i="0" u="none" strike="noStrike" kern="1200" baseline="0" dirty="0">
                <a:solidFill>
                  <a:schemeClr val="tx1"/>
                </a:solidFill>
                <a:latin typeface="+mn-lt"/>
                <a:ea typeface="+mn-ea"/>
                <a:cs typeface="+mn-cs"/>
              </a:rPr>
              <a:t>: Printouts of Activity #9 in the Tar Wars Presenter’s Guide, a white board and dry erase marker. </a:t>
            </a:r>
          </a:p>
          <a:p>
            <a:endParaRPr lang="en-US" dirty="0"/>
          </a:p>
        </p:txBody>
      </p:sp>
      <p:sp>
        <p:nvSpPr>
          <p:cNvPr id="4" name="Slide Number Placeholder 3"/>
          <p:cNvSpPr>
            <a:spLocks noGrp="1"/>
          </p:cNvSpPr>
          <p:nvPr>
            <p:ph type="sldNum" sz="quarter" idx="5"/>
          </p:nvPr>
        </p:nvSpPr>
        <p:spPr/>
        <p:txBody>
          <a:bodyPr/>
          <a:lstStyle/>
          <a:p>
            <a:fld id="{C099F744-FD9C-44F3-92AB-510D9A2A268B}" type="slidenum">
              <a:rPr lang="en-US" smtClean="0"/>
              <a:t>15</a:t>
            </a:fld>
            <a:endParaRPr lang="en-US" dirty="0"/>
          </a:p>
        </p:txBody>
      </p:sp>
    </p:spTree>
    <p:extLst>
      <p:ext uri="{BB962C8B-B14F-4D97-AF65-F5344CB8AC3E}">
        <p14:creationId xmlns:p14="http://schemas.microsoft.com/office/powerpoint/2010/main" val="2026423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 note: Please see the FDA’s Tips to Help Avoid “Vape” Battery Explosions (www.fda.gov/tobacco-products/products-ingredients-components/tips-help-avoid-vape-battery-explosions). </a:t>
            </a:r>
          </a:p>
        </p:txBody>
      </p:sp>
      <p:sp>
        <p:nvSpPr>
          <p:cNvPr id="4" name="Slide Number Placeholder 3"/>
          <p:cNvSpPr>
            <a:spLocks noGrp="1"/>
          </p:cNvSpPr>
          <p:nvPr>
            <p:ph type="sldNum" sz="quarter" idx="5"/>
          </p:nvPr>
        </p:nvSpPr>
        <p:spPr/>
        <p:txBody>
          <a:bodyPr/>
          <a:lstStyle/>
          <a:p>
            <a:fld id="{C099F744-FD9C-44F3-92AB-510D9A2A268B}" type="slidenum">
              <a:rPr lang="en-US" smtClean="0"/>
              <a:t>16</a:t>
            </a:fld>
            <a:endParaRPr lang="en-US" dirty="0"/>
          </a:p>
        </p:txBody>
      </p:sp>
    </p:spTree>
    <p:extLst>
      <p:ext uri="{BB962C8B-B14F-4D97-AF65-F5344CB8AC3E}">
        <p14:creationId xmlns:p14="http://schemas.microsoft.com/office/powerpoint/2010/main" val="1776322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note: Communicate with the students that the aerosol from e-cigarettes is not just water vapor. </a:t>
            </a:r>
          </a:p>
        </p:txBody>
      </p:sp>
      <p:sp>
        <p:nvSpPr>
          <p:cNvPr id="4" name="Slide Number Placeholder 3"/>
          <p:cNvSpPr>
            <a:spLocks noGrp="1"/>
          </p:cNvSpPr>
          <p:nvPr>
            <p:ph type="sldNum" sz="quarter" idx="5"/>
          </p:nvPr>
        </p:nvSpPr>
        <p:spPr/>
        <p:txBody>
          <a:bodyPr/>
          <a:lstStyle/>
          <a:p>
            <a:fld id="{C099F744-FD9C-44F3-92AB-510D9A2A268B}" type="slidenum">
              <a:rPr lang="en-US" smtClean="0"/>
              <a:t>17</a:t>
            </a:fld>
            <a:endParaRPr lang="en-US" dirty="0"/>
          </a:p>
        </p:txBody>
      </p:sp>
    </p:spTree>
    <p:extLst>
      <p:ext uri="{BB962C8B-B14F-4D97-AF65-F5344CB8AC3E}">
        <p14:creationId xmlns:p14="http://schemas.microsoft.com/office/powerpoint/2010/main" val="37570088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CE6E-202A-480B-BA54-5D98F99FE4DF}"/>
              </a:ext>
            </a:extLst>
          </p:cNvPr>
          <p:cNvSpPr>
            <a:spLocks noGrp="1"/>
          </p:cNvSpPr>
          <p:nvPr>
            <p:ph type="ctrTitle" hasCustomPrompt="1"/>
          </p:nvPr>
        </p:nvSpPr>
        <p:spPr>
          <a:xfrm>
            <a:off x="520700" y="1295399"/>
            <a:ext cx="7518400" cy="2214563"/>
          </a:xfrm>
        </p:spPr>
        <p:txBody>
          <a:bodyPr anchor="b"/>
          <a:lstStyle>
            <a:lvl1pPr algn="l">
              <a:defRPr sz="6000">
                <a:solidFill>
                  <a:schemeClr val="bg1"/>
                </a:solidFill>
              </a:defRPr>
            </a:lvl1pPr>
          </a:lstStyle>
          <a:p>
            <a:r>
              <a:rPr lang="en-US"/>
              <a:t>Title: Arial Bold, 40-60 / white</a:t>
            </a:r>
          </a:p>
        </p:txBody>
      </p:sp>
      <p:sp>
        <p:nvSpPr>
          <p:cNvPr id="3" name="Subtitle 2">
            <a:extLst>
              <a:ext uri="{FF2B5EF4-FFF2-40B4-BE49-F238E27FC236}">
                <a16:creationId xmlns:a16="http://schemas.microsoft.com/office/drawing/2014/main" id="{EF1FC547-C509-46CB-9E66-6AA01C27ED12}"/>
              </a:ext>
            </a:extLst>
          </p:cNvPr>
          <p:cNvSpPr>
            <a:spLocks noGrp="1"/>
          </p:cNvSpPr>
          <p:nvPr>
            <p:ph type="subTitle" idx="1" hasCustomPrompt="1"/>
          </p:nvPr>
        </p:nvSpPr>
        <p:spPr>
          <a:xfrm>
            <a:off x="520700" y="3552191"/>
            <a:ext cx="7518400" cy="1198562"/>
          </a:xfrm>
        </p:spPr>
        <p:txBody>
          <a:bodyPr anchor="b">
            <a:normAutofit/>
          </a:bodyPr>
          <a:lstStyle>
            <a:lvl1pPr marL="0" indent="0" algn="l">
              <a:buNone/>
              <a:defRPr sz="36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Arial Bold, 24-36 / orange</a:t>
            </a:r>
          </a:p>
        </p:txBody>
      </p:sp>
      <p:sp>
        <p:nvSpPr>
          <p:cNvPr id="5" name="Text Placeholder 4">
            <a:extLst>
              <a:ext uri="{FF2B5EF4-FFF2-40B4-BE49-F238E27FC236}">
                <a16:creationId xmlns:a16="http://schemas.microsoft.com/office/drawing/2014/main" id="{88FC5653-E33E-4AF1-9770-669F9F0F001F}"/>
              </a:ext>
            </a:extLst>
          </p:cNvPr>
          <p:cNvSpPr>
            <a:spLocks noGrp="1"/>
          </p:cNvSpPr>
          <p:nvPr>
            <p:ph type="body" sz="quarter" idx="10" hasCustomPrompt="1"/>
          </p:nvPr>
        </p:nvSpPr>
        <p:spPr>
          <a:xfrm>
            <a:off x="520700" y="4792982"/>
            <a:ext cx="7518400" cy="521968"/>
          </a:xfrm>
        </p:spPr>
        <p:txBody>
          <a:bodyPr anchor="b">
            <a:normAutofit/>
          </a:bodyPr>
          <a:lstStyle>
            <a:lvl1pPr marL="0" indent="0">
              <a:buNone/>
              <a:defRPr sz="2400">
                <a:solidFill>
                  <a:schemeClr val="bg1"/>
                </a:solidFill>
              </a:defRPr>
            </a:lvl1pPr>
          </a:lstStyle>
          <a:p>
            <a:pPr lvl="0"/>
            <a:r>
              <a:rPr lang="en-US"/>
              <a:t>Presenter and Date, Arial Bold, 18-24 / white</a:t>
            </a:r>
          </a:p>
        </p:txBody>
      </p:sp>
    </p:spTree>
    <p:extLst>
      <p:ext uri="{BB962C8B-B14F-4D97-AF65-F5344CB8AC3E}">
        <p14:creationId xmlns:p14="http://schemas.microsoft.com/office/powerpoint/2010/main" val="1170362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388056-F1AF-4D00-8876-6F9D99943082}"/>
              </a:ext>
            </a:extLst>
          </p:cNvPr>
          <p:cNvSpPr>
            <a:spLocks noGrp="1"/>
          </p:cNvSpPr>
          <p:nvPr>
            <p:ph type="sldNum" sz="quarter" idx="10"/>
          </p:nvPr>
        </p:nvSpPr>
        <p:spPr>
          <a:xfrm>
            <a:off x="294968" y="6278255"/>
            <a:ext cx="403122" cy="409575"/>
          </a:xfrm>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3878879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FF51-24AA-475C-8ED0-958F6759D5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FD707C-7F9C-4C5A-AA20-C7479542AA04}"/>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2984DA-660F-4ACB-A870-86EA3DACE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89668A8D-9152-454A-81DE-03D95A0AFD8D}"/>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1996908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0E86-6534-4FCB-9096-AF7BD6B0CB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8FC382-6BA5-49E4-8ED4-12086863D0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808A7DD-380C-4B6C-A1CE-5D348E56D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C0E1477E-6872-4DFA-8FD1-3DB0A6DA948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134956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4ACC8-5CA2-4882-BD40-22F53D769298}"/>
              </a:ext>
            </a:extLst>
          </p:cNvPr>
          <p:cNvSpPr>
            <a:spLocks noGrp="1"/>
          </p:cNvSpPr>
          <p:nvPr>
            <p:ph type="title" hasCustomPrompt="1"/>
          </p:nvPr>
        </p:nvSpPr>
        <p:spPr/>
        <p:txBody>
          <a:bodyPr/>
          <a:lstStyle/>
          <a:p>
            <a:r>
              <a:rPr lang="en-US"/>
              <a:t>Headline: Arial Bold, 36-48 / black</a:t>
            </a:r>
          </a:p>
        </p:txBody>
      </p:sp>
      <p:sp>
        <p:nvSpPr>
          <p:cNvPr id="3" name="Vertical Text Placeholder 2">
            <a:extLst>
              <a:ext uri="{FF2B5EF4-FFF2-40B4-BE49-F238E27FC236}">
                <a16:creationId xmlns:a16="http://schemas.microsoft.com/office/drawing/2014/main" id="{6DE0703C-BF51-4AB1-A60B-175EEABDC8B7}"/>
              </a:ext>
            </a:extLst>
          </p:cNvPr>
          <p:cNvSpPr>
            <a:spLocks noGrp="1"/>
          </p:cNvSpPr>
          <p:nvPr>
            <p:ph type="body" orient="vert" idx="1" hasCustomPrompt="1"/>
          </p:nvPr>
        </p:nvSpPr>
        <p:spPr/>
        <p:txBody>
          <a:bodyPr vert="eaVert"/>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B89B93E-A616-4E52-A408-0B730D70B872}"/>
              </a:ext>
            </a:extLst>
          </p:cNvPr>
          <p:cNvSpPr>
            <a:spLocks noGrp="1"/>
          </p:cNvSpPr>
          <p:nvPr>
            <p:ph type="sldNum" sz="quarter" idx="10"/>
          </p:nvPr>
        </p:nvSpPr>
        <p:spPr>
          <a:xfrm>
            <a:off x="304800" y="6280560"/>
            <a:ext cx="403122" cy="409575"/>
          </a:xfrm>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658990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6DB986-04B1-47E5-B445-197AEA1A7F6C}"/>
              </a:ext>
            </a:extLst>
          </p:cNvPr>
          <p:cNvSpPr>
            <a:spLocks noGrp="1"/>
          </p:cNvSpPr>
          <p:nvPr>
            <p:ph type="title" orient="vert" hasCustomPrompt="1"/>
          </p:nvPr>
        </p:nvSpPr>
        <p:spPr>
          <a:xfrm>
            <a:off x="8724900" y="365125"/>
            <a:ext cx="2628900" cy="5811838"/>
          </a:xfrm>
        </p:spPr>
        <p:txBody>
          <a:bodyPr vert="eaVert"/>
          <a:lstStyle/>
          <a:p>
            <a:r>
              <a:rPr lang="en-US"/>
              <a:t>Headline: Arial Bold, 36-48 / black</a:t>
            </a:r>
          </a:p>
        </p:txBody>
      </p:sp>
      <p:sp>
        <p:nvSpPr>
          <p:cNvPr id="3" name="Vertical Text Placeholder 2">
            <a:extLst>
              <a:ext uri="{FF2B5EF4-FFF2-40B4-BE49-F238E27FC236}">
                <a16:creationId xmlns:a16="http://schemas.microsoft.com/office/drawing/2014/main" id="{4BAAB312-AD17-4AEE-B816-49BAE59013CB}"/>
              </a:ext>
            </a:extLst>
          </p:cNvPr>
          <p:cNvSpPr>
            <a:spLocks noGrp="1"/>
          </p:cNvSpPr>
          <p:nvPr>
            <p:ph type="body" orient="vert" idx="1" hasCustomPrompt="1"/>
          </p:nvPr>
        </p:nvSpPr>
        <p:spPr>
          <a:xfrm>
            <a:off x="838200" y="365125"/>
            <a:ext cx="7734300" cy="5811838"/>
          </a:xfrm>
        </p:spPr>
        <p:txBody>
          <a:bodyPr vert="eaVert"/>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C033124-2937-4B5A-B3E4-72ECE66916C3}"/>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542455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6">
            <a:extLst>
              <a:ext uri="{FF2B5EF4-FFF2-40B4-BE49-F238E27FC236}">
                <a16:creationId xmlns:a16="http://schemas.microsoft.com/office/drawing/2014/main" id="{6C37B173-1BCA-4FF7-956B-0BC3B673BDFE}"/>
              </a:ext>
            </a:extLst>
          </p:cNvPr>
          <p:cNvSpPr>
            <a:spLocks noGrp="1"/>
          </p:cNvSpPr>
          <p:nvPr>
            <p:ph type="sldNum" sz="quarter" idx="10"/>
          </p:nvPr>
        </p:nvSpPr>
        <p:spPr/>
        <p:txBody>
          <a:bodyPr/>
          <a:lstStyle/>
          <a:p>
            <a:fld id="{C48602F5-FA46-4288-92A4-423959D7C262}" type="slidenum">
              <a:rPr lang="en-US" smtClean="0"/>
              <a:pPr/>
              <a:t>‹#›</a:t>
            </a:fld>
            <a:endParaRPr lang="en-US" dirty="0"/>
          </a:p>
        </p:txBody>
      </p:sp>
    </p:spTree>
    <p:extLst>
      <p:ext uri="{BB962C8B-B14F-4D97-AF65-F5344CB8AC3E}">
        <p14:creationId xmlns:p14="http://schemas.microsoft.com/office/powerpoint/2010/main" val="3535875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A752-8AF5-43D4-A5D4-F173BA465AB6}"/>
              </a:ext>
            </a:extLst>
          </p:cNvPr>
          <p:cNvSpPr>
            <a:spLocks noGrp="1"/>
          </p:cNvSpPr>
          <p:nvPr>
            <p:ph type="title" hasCustomPrompt="1"/>
          </p:nvPr>
        </p:nvSpPr>
        <p:spPr/>
        <p:txBody>
          <a:bodyPr/>
          <a:lstStyle>
            <a:lvl1pPr>
              <a:defRPr/>
            </a:lvl1pPr>
          </a:lstStyle>
          <a:p>
            <a:r>
              <a:rPr lang="en-US"/>
              <a:t>Headline: Arial Bold, 36-48 / black</a:t>
            </a:r>
          </a:p>
        </p:txBody>
      </p:sp>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p:txBody>
          <a:bodyPr/>
          <a:lstStyle>
            <a:lvl1pPr>
              <a:defRPr/>
            </a:lvl1pPr>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07A7967-B26D-4488-9BF4-D9C8D427BF58}"/>
              </a:ext>
            </a:extLst>
          </p:cNvPr>
          <p:cNvSpPr>
            <a:spLocks noGrp="1"/>
          </p:cNvSpPr>
          <p:nvPr>
            <p:ph type="sldNum" sz="quarter" idx="10"/>
          </p:nvPr>
        </p:nvSpPr>
        <p:spPr>
          <a:xfrm>
            <a:off x="294968" y="6292646"/>
            <a:ext cx="403122" cy="412954"/>
          </a:xfrm>
        </p:spPr>
        <p:txBody>
          <a:bodyPr/>
          <a:lstStyle>
            <a:lvl1pPr algn="ctr">
              <a:defRPr/>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3432530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a:xfrm>
            <a:off x="4754880" y="225425"/>
            <a:ext cx="7143750" cy="4037965"/>
          </a:xfrm>
        </p:spPr>
        <p:txBody>
          <a:bodyPr/>
          <a:lstStyle>
            <a:lvl1pPr>
              <a:defRPr/>
            </a:lvl1pPr>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1131D636-0E1F-40A0-AB1C-D8BCD02B4E4A}"/>
              </a:ext>
            </a:extLst>
          </p:cNvPr>
          <p:cNvSpPr>
            <a:spLocks noGrp="1"/>
          </p:cNvSpPr>
          <p:nvPr>
            <p:ph sz="quarter" idx="10" hasCustomPrompt="1"/>
          </p:nvPr>
        </p:nvSpPr>
        <p:spPr>
          <a:xfrm>
            <a:off x="4011613" y="4594861"/>
            <a:ext cx="4492625" cy="1120140"/>
          </a:xfrm>
        </p:spPr>
        <p:txBody>
          <a:bodyP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Arial Regular, 18 </a:t>
            </a:r>
            <a:r>
              <a:rPr lang="en-US" err="1"/>
              <a:t>pt</a:t>
            </a:r>
            <a:r>
              <a:rPr lang="en-US"/>
              <a:t> / white </a:t>
            </a:r>
          </a:p>
        </p:txBody>
      </p:sp>
      <p:sp>
        <p:nvSpPr>
          <p:cNvPr id="6" name="Slide Number Placeholder 5">
            <a:extLst>
              <a:ext uri="{FF2B5EF4-FFF2-40B4-BE49-F238E27FC236}">
                <a16:creationId xmlns:a16="http://schemas.microsoft.com/office/drawing/2014/main" id="{73E0AF03-4D55-454D-BA0D-17F8DBE8E4B9}"/>
              </a:ext>
            </a:extLst>
          </p:cNvPr>
          <p:cNvSpPr>
            <a:spLocks noGrp="1"/>
          </p:cNvSpPr>
          <p:nvPr>
            <p:ph type="sldNum" sz="quarter" idx="11"/>
          </p:nvPr>
        </p:nvSpPr>
        <p:spPr/>
        <p:txBody>
          <a:bodyPr/>
          <a:lstStyle/>
          <a:p>
            <a:fld id="{AC38F574-C4C0-48B1-B81D-85833E98F04F}" type="slidenum">
              <a:rPr lang="en-US" smtClean="0"/>
              <a:t>‹#›</a:t>
            </a:fld>
            <a:endParaRPr lang="en-US" dirty="0"/>
          </a:p>
        </p:txBody>
      </p:sp>
    </p:spTree>
    <p:extLst>
      <p:ext uri="{BB962C8B-B14F-4D97-AF65-F5344CB8AC3E}">
        <p14:creationId xmlns:p14="http://schemas.microsoft.com/office/powerpoint/2010/main" val="2358185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a:xfrm>
            <a:off x="6309360" y="1865078"/>
            <a:ext cx="5132070" cy="3438442"/>
          </a:xfrm>
        </p:spPr>
        <p:txBody>
          <a:bodyPr/>
          <a:lstStyle>
            <a:lvl1pPr marL="457200" indent="-457200">
              <a:buFont typeface="Wingdings" panose="05000000000000000000" pitchFamily="2" charset="2"/>
              <a:buChar char="§"/>
              <a:defRPr/>
            </a:lvl1pPr>
            <a:lvl2pPr marL="457200" indent="0">
              <a:buNone/>
              <a:defRPr/>
            </a:lvl2pPr>
          </a:lstStyle>
          <a:p>
            <a:pPr lvl="0"/>
            <a:r>
              <a:rPr lang="en-US"/>
              <a:t>Body: Arial Regular, 18-32 / black</a:t>
            </a:r>
          </a:p>
          <a:p>
            <a:pPr lvl="0"/>
            <a:endParaRPr lang="en-US"/>
          </a:p>
        </p:txBody>
      </p:sp>
      <p:sp>
        <p:nvSpPr>
          <p:cNvPr id="4" name="Slide Number Placeholder 3">
            <a:extLst>
              <a:ext uri="{FF2B5EF4-FFF2-40B4-BE49-F238E27FC236}">
                <a16:creationId xmlns:a16="http://schemas.microsoft.com/office/drawing/2014/main" id="{C80FCF73-9439-4A85-92BD-8A6E52BEA29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pic>
        <p:nvPicPr>
          <p:cNvPr id="2" name="Picture 1">
            <a:extLst>
              <a:ext uri="{FF2B5EF4-FFF2-40B4-BE49-F238E27FC236}">
                <a16:creationId xmlns:a16="http://schemas.microsoft.com/office/drawing/2014/main" id="{5440C980-E9FD-4434-8AAB-FEDF9AD8DC49}"/>
              </a:ext>
            </a:extLst>
          </p:cNvPr>
          <p:cNvPicPr>
            <a:picLocks noChangeAspect="1"/>
          </p:cNvPicPr>
          <p:nvPr userDrawn="1"/>
        </p:nvPicPr>
        <p:blipFill>
          <a:blip r:embed="rId3"/>
          <a:stretch>
            <a:fillRect/>
          </a:stretch>
        </p:blipFill>
        <p:spPr>
          <a:xfrm>
            <a:off x="0" y="1865078"/>
            <a:ext cx="5681964" cy="3438442"/>
          </a:xfrm>
          <a:prstGeom prst="rect">
            <a:avLst/>
          </a:prstGeom>
        </p:spPr>
      </p:pic>
      <p:sp>
        <p:nvSpPr>
          <p:cNvPr id="7" name="Picture Placeholder 6">
            <a:extLst>
              <a:ext uri="{FF2B5EF4-FFF2-40B4-BE49-F238E27FC236}">
                <a16:creationId xmlns:a16="http://schemas.microsoft.com/office/drawing/2014/main" id="{BE3CE161-E5BD-453D-A62E-5B104CFEB979}"/>
              </a:ext>
            </a:extLst>
          </p:cNvPr>
          <p:cNvSpPr>
            <a:spLocks noGrp="1"/>
          </p:cNvSpPr>
          <p:nvPr>
            <p:ph type="pic" sz="quarter" idx="11"/>
          </p:nvPr>
        </p:nvSpPr>
        <p:spPr>
          <a:xfrm>
            <a:off x="0" y="1865313"/>
            <a:ext cx="5683250" cy="3438525"/>
          </a:xfrm>
        </p:spPr>
        <p:txBody>
          <a:bodyPr/>
          <a:lstStyle/>
          <a:p>
            <a:endParaRPr lang="en-US" dirty="0"/>
          </a:p>
        </p:txBody>
      </p:sp>
      <p:sp>
        <p:nvSpPr>
          <p:cNvPr id="13" name="Text Placeholder 12">
            <a:extLst>
              <a:ext uri="{FF2B5EF4-FFF2-40B4-BE49-F238E27FC236}">
                <a16:creationId xmlns:a16="http://schemas.microsoft.com/office/drawing/2014/main" id="{8AF396B7-26C9-496A-B925-51A6340C45BE}"/>
              </a:ext>
            </a:extLst>
          </p:cNvPr>
          <p:cNvSpPr>
            <a:spLocks noGrp="1"/>
          </p:cNvSpPr>
          <p:nvPr>
            <p:ph type="body" sz="quarter" idx="12" hasCustomPrompt="1"/>
          </p:nvPr>
        </p:nvSpPr>
        <p:spPr>
          <a:xfrm>
            <a:off x="698500" y="373063"/>
            <a:ext cx="10742613" cy="1258887"/>
          </a:xfrm>
        </p:spPr>
        <p:txBody>
          <a:bodyPr anchor="t">
            <a:normAutofit/>
          </a:bodyPr>
          <a:lstStyle>
            <a:lvl1pPr marL="0" indent="0" algn="ctr">
              <a:buNone/>
              <a:defRPr sz="3600" b="1"/>
            </a:lvl1pPr>
          </a:lstStyle>
          <a:p>
            <a:pPr lvl="0"/>
            <a:r>
              <a:rPr lang="en-US"/>
              <a:t>Headline:  Arial Bold 36-48 </a:t>
            </a:r>
            <a:r>
              <a:rPr lang="en-US" err="1"/>
              <a:t>pt</a:t>
            </a:r>
            <a:r>
              <a:rPr lang="en-US"/>
              <a:t> / black </a:t>
            </a:r>
          </a:p>
        </p:txBody>
      </p:sp>
    </p:spTree>
    <p:extLst>
      <p:ext uri="{BB962C8B-B14F-4D97-AF65-F5344CB8AC3E}">
        <p14:creationId xmlns:p14="http://schemas.microsoft.com/office/powerpoint/2010/main" val="5882374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56" userDrawn="1">
          <p15:clr>
            <a:srgbClr val="FBAE40"/>
          </p15:clr>
        </p15:guide>
        <p15:guide id="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E9A-706C-49E5-ADBE-180CEDDDEBB7}"/>
              </a:ext>
            </a:extLst>
          </p:cNvPr>
          <p:cNvSpPr>
            <a:spLocks noGrp="1"/>
          </p:cNvSpPr>
          <p:nvPr>
            <p:ph type="title"/>
          </p:nvPr>
        </p:nvSpPr>
        <p:spPr>
          <a:xfrm>
            <a:off x="1474470" y="1732598"/>
            <a:ext cx="7360920" cy="3570922"/>
          </a:xfrm>
        </p:spPr>
        <p:txBody>
          <a:bodyPr anchor="t">
            <a:normAutofit/>
          </a:bodyPr>
          <a:lstStyle>
            <a:lvl1pPr>
              <a:defRPr sz="4000">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E0AC78CB-7971-469D-8B53-F376091A7A09}"/>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317727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E9A-706C-49E5-ADBE-180CEDDDEBB7}"/>
              </a:ext>
            </a:extLst>
          </p:cNvPr>
          <p:cNvSpPr>
            <a:spLocks noGrp="1"/>
          </p:cNvSpPr>
          <p:nvPr>
            <p:ph type="title"/>
          </p:nvPr>
        </p:nvSpPr>
        <p:spPr>
          <a:xfrm>
            <a:off x="4057650" y="1629728"/>
            <a:ext cx="7212330" cy="3548062"/>
          </a:xfrm>
        </p:spPr>
        <p:txBody>
          <a:bodyPr anchor="t">
            <a:normAutofit/>
          </a:bodyPr>
          <a:lstStyle>
            <a:lvl1pPr>
              <a:defRPr sz="4000">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5642DBB4-4B7C-43D6-B512-0BABBC5F2473}"/>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406552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5AFE-9400-494B-9609-CA6DADF2094F}"/>
              </a:ext>
            </a:extLst>
          </p:cNvPr>
          <p:cNvSpPr>
            <a:spLocks noGrp="1"/>
          </p:cNvSpPr>
          <p:nvPr>
            <p:ph type="title" hasCustomPrompt="1"/>
          </p:nvPr>
        </p:nvSpPr>
        <p:spPr/>
        <p:txBody>
          <a:bodyPr/>
          <a:lstStyle/>
          <a:p>
            <a:r>
              <a:rPr lang="en-US"/>
              <a:t>Headline: Arial Bold, 36-48 / black</a:t>
            </a:r>
          </a:p>
        </p:txBody>
      </p:sp>
      <p:sp>
        <p:nvSpPr>
          <p:cNvPr id="3" name="Content Placeholder 2">
            <a:extLst>
              <a:ext uri="{FF2B5EF4-FFF2-40B4-BE49-F238E27FC236}">
                <a16:creationId xmlns:a16="http://schemas.microsoft.com/office/drawing/2014/main" id="{6F40CEEB-F1FA-41C6-80C9-AB0D6FF4D609}"/>
              </a:ext>
            </a:extLst>
          </p:cNvPr>
          <p:cNvSpPr>
            <a:spLocks noGrp="1"/>
          </p:cNvSpPr>
          <p:nvPr>
            <p:ph sz="half" idx="1" hasCustomPrompt="1"/>
          </p:nvPr>
        </p:nvSpPr>
        <p:spPr>
          <a:xfrm>
            <a:off x="838200" y="1825625"/>
            <a:ext cx="5181600" cy="4351338"/>
          </a:xfrm>
        </p:spPr>
        <p:txBody>
          <a:bodyPr/>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853783-399C-4952-A52D-2A86A2CBDD96}"/>
              </a:ext>
            </a:extLst>
          </p:cNvPr>
          <p:cNvSpPr>
            <a:spLocks noGrp="1"/>
          </p:cNvSpPr>
          <p:nvPr>
            <p:ph sz="half" idx="2" hasCustomPrompt="1"/>
          </p:nvPr>
        </p:nvSpPr>
        <p:spPr>
          <a:xfrm>
            <a:off x="6172200" y="1825625"/>
            <a:ext cx="5181600" cy="4351338"/>
          </a:xfrm>
        </p:spPr>
        <p:txBody>
          <a:bodyPr/>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4243C010-4CA6-48ED-B79D-8786987BA3B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4063105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17B41-1C13-4D9F-8F4E-1315482B24BC}"/>
              </a:ext>
            </a:extLst>
          </p:cNvPr>
          <p:cNvSpPr>
            <a:spLocks noGrp="1"/>
          </p:cNvSpPr>
          <p:nvPr>
            <p:ph type="title" hasCustomPrompt="1"/>
          </p:nvPr>
        </p:nvSpPr>
        <p:spPr>
          <a:xfrm>
            <a:off x="839788" y="365125"/>
            <a:ext cx="10515600" cy="1325563"/>
          </a:xfrm>
        </p:spPr>
        <p:txBody>
          <a:bodyPr/>
          <a:lstStyle/>
          <a:p>
            <a:r>
              <a:rPr lang="en-US"/>
              <a:t>Headline: Arial Bold, 36-48 / black</a:t>
            </a:r>
          </a:p>
        </p:txBody>
      </p:sp>
      <p:sp>
        <p:nvSpPr>
          <p:cNvPr id="3" name="Text Placeholder 2">
            <a:extLst>
              <a:ext uri="{FF2B5EF4-FFF2-40B4-BE49-F238E27FC236}">
                <a16:creationId xmlns:a16="http://schemas.microsoft.com/office/drawing/2014/main" id="{A7597D80-9373-422B-B4E9-AD0DC050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80BE34-7244-46FD-8CB9-2190D796DE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6C2A3-B873-4C7D-AE1E-5AFFC4691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FC6446-808A-4F61-ADF9-BA2D5029A2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A75DC033-9F66-406F-820E-44815212035F}"/>
              </a:ext>
            </a:extLst>
          </p:cNvPr>
          <p:cNvSpPr/>
          <p:nvPr userDrawn="1"/>
        </p:nvSpPr>
        <p:spPr>
          <a:xfrm>
            <a:off x="275303" y="6331663"/>
            <a:ext cx="452284" cy="307777"/>
          </a:xfrm>
          <a:prstGeom prst="rect">
            <a:avLst/>
          </a:prstGeom>
        </p:spPr>
        <p:txBody>
          <a:bodyPr wrap="square">
            <a:spAutoFit/>
          </a:bodyPr>
          <a:lstStyle/>
          <a:p>
            <a:pPr algn="ctr"/>
            <a:fld id="{AC38F574-C4C0-48B1-B81D-85833E98F04F}" type="slidenum">
              <a:rPr lang="en-US" sz="1400" b="1" smtClean="0">
                <a:solidFill>
                  <a:schemeClr val="bg1"/>
                </a:solidFill>
              </a:rPr>
              <a:pPr algn="ctr"/>
              <a:t>‹#›</a:t>
            </a:fld>
            <a:endParaRPr lang="en-US" sz="1400" b="1" dirty="0">
              <a:solidFill>
                <a:schemeClr val="bg1"/>
              </a:solidFill>
            </a:endParaRPr>
          </a:p>
        </p:txBody>
      </p:sp>
    </p:spTree>
    <p:extLst>
      <p:ext uri="{BB962C8B-B14F-4D97-AF65-F5344CB8AC3E}">
        <p14:creationId xmlns:p14="http://schemas.microsoft.com/office/powerpoint/2010/main" val="235564879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4243-E65E-43D5-A55F-086B6DF40E84}"/>
              </a:ext>
            </a:extLst>
          </p:cNvPr>
          <p:cNvSpPr>
            <a:spLocks noGrp="1"/>
          </p:cNvSpPr>
          <p:nvPr>
            <p:ph type="title" hasCustomPrompt="1"/>
          </p:nvPr>
        </p:nvSpPr>
        <p:spPr/>
        <p:txBody>
          <a:bodyPr/>
          <a:lstStyle/>
          <a:p>
            <a:r>
              <a:rPr lang="en-US"/>
              <a:t>Headline: Arial Bold, 36-48 / black</a:t>
            </a:r>
          </a:p>
        </p:txBody>
      </p:sp>
      <p:sp>
        <p:nvSpPr>
          <p:cNvPr id="6" name="Slide Number Placeholder 5">
            <a:extLst>
              <a:ext uri="{FF2B5EF4-FFF2-40B4-BE49-F238E27FC236}">
                <a16:creationId xmlns:a16="http://schemas.microsoft.com/office/drawing/2014/main" id="{E0E4707D-B6B7-49B3-B18C-B61254E4A1D0}"/>
              </a:ext>
            </a:extLst>
          </p:cNvPr>
          <p:cNvSpPr>
            <a:spLocks noGrp="1"/>
          </p:cNvSpPr>
          <p:nvPr>
            <p:ph type="sldNum" sz="quarter" idx="10"/>
          </p:nvPr>
        </p:nvSpPr>
        <p:spPr>
          <a:xfrm>
            <a:off x="294968" y="6263150"/>
            <a:ext cx="403122" cy="434514"/>
          </a:xfrm>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213798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70A61-5424-4D0F-8315-BB22B8CB5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0D429A-B927-414D-80BD-ADB4F71A5D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6DD56F4-B78E-41CB-8C5D-BE130C082E01}"/>
              </a:ext>
            </a:extLst>
          </p:cNvPr>
          <p:cNvSpPr>
            <a:spLocks noGrp="1"/>
          </p:cNvSpPr>
          <p:nvPr>
            <p:ph type="sldNum" sz="quarter" idx="4"/>
          </p:nvPr>
        </p:nvSpPr>
        <p:spPr>
          <a:xfrm>
            <a:off x="294968" y="6278256"/>
            <a:ext cx="403122" cy="409575"/>
          </a:xfrm>
          <a:prstGeom prst="rect">
            <a:avLst/>
          </a:prstGeom>
        </p:spPr>
        <p:txBody>
          <a:bodyPr vert="horz" lIns="91440" tIns="45720" rIns="91440" bIns="45720" rtlCol="0" anchor="ctr"/>
          <a:lstStyle>
            <a:lvl1pPr algn="ctr">
              <a:defRPr sz="1400" b="1">
                <a:solidFill>
                  <a:schemeClr val="bg1"/>
                </a:solidFill>
              </a:defRPr>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1389189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6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4" r:id="rId15"/>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www.pngall.com/true-and-false-png" TargetMode="External"/><Relationship Id="rId3" Type="http://schemas.openxmlformats.org/officeDocument/2006/relationships/image" Target="../media/image17.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www.noonpost.com/content/34888" TargetMode="External"/><Relationship Id="rId10" Type="http://schemas.openxmlformats.org/officeDocument/2006/relationships/hyperlink" Target="https://commons.wikimedia.org/wiki/File:Blue_check.svg" TargetMode="External"/><Relationship Id="rId4" Type="http://schemas.openxmlformats.org/officeDocument/2006/relationships/hyperlink" Target="https://www.noonpost.com/content/34888" TargetMode="Externa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fda.gov/tobacco-products/products-ingredients-components/tips-help-avoid-vape-battery-explosion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cdc.gov/tobacco/basic_information/e-cigarettes/pdfs/Electronic-Cigarettes-Infographic-508.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commons.wikimedia.org/wiki/File:Blue_check.sv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3.jpeg"/><Relationship Id="rId4" Type="http://schemas.openxmlformats.org/officeDocument/2006/relationships/hyperlink" Target="http://www.pngall.com/true-and-false-pn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commons.wikimedia.org/wiki/File:Blue_check.svg" TargetMode="External"/><Relationship Id="rId5" Type="http://schemas.openxmlformats.org/officeDocument/2006/relationships/image" Target="../media/image10.png"/><Relationship Id="rId10" Type="http://schemas.openxmlformats.org/officeDocument/2006/relationships/hyperlink" Target="https://www.dvidshub.net/image/882293/smokeless-tobacco-no-healthier-than-smoking" TargetMode="External"/><Relationship Id="rId4" Type="http://schemas.openxmlformats.org/officeDocument/2006/relationships/hyperlink" Target="http://www.pngall.com/true-and-false-png" TargetMode="External"/><Relationship Id="rId9"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igitalmedia.hhs.gov/tobacco/educator_hub/students?locale=en" TargetMode="External"/><Relationship Id="rId2" Type="http://schemas.openxmlformats.org/officeDocument/2006/relationships/hyperlink" Target="http://www.quityes.org/" TargetMode="Externa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9.png"/><Relationship Id="rId7" Type="http://schemas.openxmlformats.org/officeDocument/2006/relationships/hyperlink" Target="https://commons.wikimedia.org/wiki/File:Blue_check.sv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www.cdc.gov/tobacco/data_statistics/fact_sheets/fast_facts/index.htm" TargetMode="External"/><Relationship Id="rId4" Type="http://schemas.openxmlformats.org/officeDocument/2006/relationships/hyperlink" Target="http://www.pngall.com/true-and-false-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cdc.gov/tobacco/data_statistics/fact_sheets/fast_facts/index.htm" TargetMode="External"/><Relationship Id="rId5" Type="http://schemas.openxmlformats.org/officeDocument/2006/relationships/hyperlink" Target="https://creativecommons.org/licenses/by-sa/3.0/" TargetMode="External"/><Relationship Id="rId4" Type="http://schemas.openxmlformats.org/officeDocument/2006/relationships/hyperlink" Target="https://www.talkingdrugs.org/es/node/1024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lung.org/quit-smoking/smoking-facts/whats-in-a-cigarett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commons.wikimedia.org/wiki/File:Blue_check.svg" TargetMode="External"/><Relationship Id="rId5" Type="http://schemas.openxmlformats.org/officeDocument/2006/relationships/image" Target="../media/image10.png"/><Relationship Id="rId4" Type="http://schemas.openxmlformats.org/officeDocument/2006/relationships/hyperlink" Target="http://www.pngall.com/true-and-false-pn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9.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ommons.wikimedia.org/wiki/File:Blue_check.svg" TargetMode="External"/><Relationship Id="rId5" Type="http://schemas.openxmlformats.org/officeDocument/2006/relationships/image" Target="../media/image10.png"/><Relationship Id="rId4" Type="http://schemas.openxmlformats.org/officeDocument/2006/relationships/hyperlink" Target="http://www.pngall.com/true-and-false-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D3E21B-B058-4C29-9E2D-2C81EDEFDA70}"/>
              </a:ext>
            </a:extLst>
          </p:cNvPr>
          <p:cNvSpPr>
            <a:spLocks noGrp="1"/>
          </p:cNvSpPr>
          <p:nvPr>
            <p:ph type="sldNum" sz="quarter" idx="10"/>
          </p:nvPr>
        </p:nvSpPr>
        <p:spPr/>
        <p:txBody>
          <a:bodyPr/>
          <a:lstStyle/>
          <a:p>
            <a:fld id="{AC38F574-C4C0-48B1-B81D-85833E98F04F}" type="slidenum">
              <a:rPr lang="en-US" smtClean="0"/>
              <a:pPr/>
              <a:t>1</a:t>
            </a:fld>
            <a:endParaRPr lang="en-US" dirty="0"/>
          </a:p>
        </p:txBody>
      </p:sp>
      <p:pic>
        <p:nvPicPr>
          <p:cNvPr id="5" name="Picture 2" descr="S:\Public Health\Tar Wars\Logos\TWlogo.tagline.jpg">
            <a:extLst>
              <a:ext uri="{FF2B5EF4-FFF2-40B4-BE49-F238E27FC236}">
                <a16:creationId xmlns:a16="http://schemas.microsoft.com/office/drawing/2014/main" id="{B2A3A897-D487-4A19-9F68-12FE44B70F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939785"/>
            <a:ext cx="10515600" cy="467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1083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EFCF-0E5C-4D29-8BB3-1B9F5339E84D}"/>
              </a:ext>
            </a:extLst>
          </p:cNvPr>
          <p:cNvSpPr>
            <a:spLocks noGrp="1"/>
          </p:cNvSpPr>
          <p:nvPr>
            <p:ph type="title"/>
          </p:nvPr>
        </p:nvSpPr>
        <p:spPr>
          <a:xfrm>
            <a:off x="3619497" y="232570"/>
            <a:ext cx="7493013" cy="1325563"/>
          </a:xfrm>
        </p:spPr>
        <p:txBody>
          <a:bodyPr>
            <a:normAutofit/>
          </a:bodyPr>
          <a:lstStyle/>
          <a:p>
            <a:r>
              <a:rPr lang="en-US" dirty="0"/>
              <a:t>Smoking is expensive</a:t>
            </a:r>
          </a:p>
        </p:txBody>
      </p:sp>
      <p:sp>
        <p:nvSpPr>
          <p:cNvPr id="4" name="Slide Number Placeholder 3">
            <a:extLst>
              <a:ext uri="{FF2B5EF4-FFF2-40B4-BE49-F238E27FC236}">
                <a16:creationId xmlns:a16="http://schemas.microsoft.com/office/drawing/2014/main" id="{93C024E9-D90F-4309-AB69-FB04855FDF46}"/>
              </a:ext>
            </a:extLst>
          </p:cNvPr>
          <p:cNvSpPr>
            <a:spLocks noGrp="1"/>
          </p:cNvSpPr>
          <p:nvPr>
            <p:ph type="sldNum" sz="quarter" idx="10"/>
          </p:nvPr>
        </p:nvSpPr>
        <p:spPr/>
        <p:txBody>
          <a:bodyPr/>
          <a:lstStyle/>
          <a:p>
            <a:fld id="{AC38F574-C4C0-48B1-B81D-85833E98F04F}" type="slidenum">
              <a:rPr lang="en-US" smtClean="0"/>
              <a:pPr/>
              <a:t>10</a:t>
            </a:fld>
            <a:endParaRPr lang="en-US" dirty="0"/>
          </a:p>
        </p:txBody>
      </p:sp>
      <p:sp>
        <p:nvSpPr>
          <p:cNvPr id="12" name="Content Placeholder 2">
            <a:extLst>
              <a:ext uri="{FF2B5EF4-FFF2-40B4-BE49-F238E27FC236}">
                <a16:creationId xmlns:a16="http://schemas.microsoft.com/office/drawing/2014/main" id="{C6C615AE-8D40-4E8A-BA87-AC2B00ADA9C4}"/>
              </a:ext>
            </a:extLst>
          </p:cNvPr>
          <p:cNvSpPr>
            <a:spLocks noGrp="1"/>
          </p:cNvSpPr>
          <p:nvPr>
            <p:ph idx="1"/>
          </p:nvPr>
        </p:nvSpPr>
        <p:spPr>
          <a:xfrm>
            <a:off x="5816599" y="1943106"/>
            <a:ext cx="6096001" cy="3783780"/>
          </a:xfrm>
        </p:spPr>
        <p:txBody>
          <a:bodyPr>
            <a:normAutofit fontScale="92500" lnSpcReduction="20000"/>
          </a:bodyPr>
          <a:lstStyle/>
          <a:p>
            <a:pPr marL="0" indent="0">
              <a:buNone/>
            </a:pPr>
            <a:r>
              <a:rPr lang="en-US" sz="3000" b="1" dirty="0"/>
              <a:t>How much does smoking cost?</a:t>
            </a:r>
          </a:p>
          <a:p>
            <a:r>
              <a:rPr lang="en-US" sz="2000" dirty="0"/>
              <a:t>$11 per pack x 7 days = $77 per week</a:t>
            </a:r>
          </a:p>
          <a:p>
            <a:r>
              <a:rPr lang="en-US" sz="2000" dirty="0"/>
              <a:t>$77 per week x 4 weeks = $308 per month</a:t>
            </a:r>
          </a:p>
          <a:p>
            <a:r>
              <a:rPr lang="en-US" sz="2000" dirty="0"/>
              <a:t>$308 per month x 12 months = $3,696 per year</a:t>
            </a:r>
          </a:p>
          <a:p>
            <a:pPr>
              <a:spcAft>
                <a:spcPts val="1200"/>
              </a:spcAft>
            </a:pPr>
            <a:r>
              <a:rPr lang="en-US" sz="2000" dirty="0"/>
              <a:t>Illinois tax on cigarettes is nearly $3/pack – Chicago adds more</a:t>
            </a:r>
          </a:p>
          <a:p>
            <a:pPr>
              <a:spcAft>
                <a:spcPts val="1200"/>
              </a:spcAft>
            </a:pPr>
            <a:r>
              <a:rPr lang="en-US" sz="2000" dirty="0"/>
              <a:t>Illinois also taxes other tobacco products (Vapes, smokeless, cigars etc.)</a:t>
            </a:r>
          </a:p>
          <a:p>
            <a:pPr marL="0" indent="0">
              <a:buNone/>
            </a:pPr>
            <a:r>
              <a:rPr lang="en-US" b="1" dirty="0"/>
              <a:t>What could you buy instead? </a:t>
            </a:r>
          </a:p>
          <a:p>
            <a:pPr marL="0" indent="0">
              <a:buNone/>
            </a:pPr>
            <a:r>
              <a:rPr lang="en-US" sz="2000" dirty="0"/>
              <a:t>Clothes, shoes, concert tickets, a new phone, video games, movies, etc. </a:t>
            </a:r>
          </a:p>
        </p:txBody>
      </p:sp>
      <p:sp>
        <p:nvSpPr>
          <p:cNvPr id="13" name="TextBox 12">
            <a:extLst>
              <a:ext uri="{FF2B5EF4-FFF2-40B4-BE49-F238E27FC236}">
                <a16:creationId xmlns:a16="http://schemas.microsoft.com/office/drawing/2014/main" id="{C8FAFF6B-AFC6-4A29-A622-F5C3BC0CAE83}"/>
              </a:ext>
            </a:extLst>
          </p:cNvPr>
          <p:cNvSpPr txBox="1"/>
          <p:nvPr/>
        </p:nvSpPr>
        <p:spPr>
          <a:xfrm>
            <a:off x="258172" y="5886655"/>
            <a:ext cx="11654428" cy="400110"/>
          </a:xfrm>
          <a:prstGeom prst="rect">
            <a:avLst/>
          </a:prstGeom>
          <a:noFill/>
        </p:spPr>
        <p:txBody>
          <a:bodyPr wrap="square" rtlCol="0">
            <a:spAutoFit/>
          </a:bodyPr>
          <a:lstStyle/>
          <a:p>
            <a:r>
              <a:rPr lang="en-US" sz="1000" dirty="0"/>
              <a:t>Source: Orzechowski and Walker. Tax burden on tobacco, 1970-2019. Centers for Disease Control and Prevention. Accessed June 14, 2021. https://catalog.data.gov/dataset/the-tax-burden-on-tobacco-1970-2018 </a:t>
            </a:r>
          </a:p>
        </p:txBody>
      </p:sp>
      <p:pic>
        <p:nvPicPr>
          <p:cNvPr id="15" name="Picture 14">
            <a:extLst>
              <a:ext uri="{FF2B5EF4-FFF2-40B4-BE49-F238E27FC236}">
                <a16:creationId xmlns:a16="http://schemas.microsoft.com/office/drawing/2014/main" id="{E0978C27-6C6C-4339-8332-A154E6DCF31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9145" y="2003583"/>
            <a:ext cx="5572397" cy="3134474"/>
          </a:xfrm>
          <a:prstGeom prst="rect">
            <a:avLst/>
          </a:prstGeom>
          <a:ln>
            <a:noFill/>
          </a:ln>
          <a:effectLst>
            <a:softEdge rad="112500"/>
          </a:effectLst>
        </p:spPr>
      </p:pic>
      <p:sp>
        <p:nvSpPr>
          <p:cNvPr id="16" name="Rectangle 15">
            <a:extLst>
              <a:ext uri="{FF2B5EF4-FFF2-40B4-BE49-F238E27FC236}">
                <a16:creationId xmlns:a16="http://schemas.microsoft.com/office/drawing/2014/main" id="{9A9853DF-1122-48E2-B503-C600B2387151}"/>
              </a:ext>
            </a:extLst>
          </p:cNvPr>
          <p:cNvSpPr/>
          <p:nvPr/>
        </p:nvSpPr>
        <p:spPr>
          <a:xfrm>
            <a:off x="258171" y="5022641"/>
            <a:ext cx="5174343" cy="230832"/>
          </a:xfrm>
          <a:prstGeom prst="rect">
            <a:avLst/>
          </a:prstGeom>
        </p:spPr>
        <p:txBody>
          <a:bodyPr wrap="square">
            <a:spAutoFit/>
          </a:bodyPr>
          <a:lstStyle/>
          <a:p>
            <a:r>
              <a:rPr lang="en-US" sz="900" dirty="0">
                <a:hlinkClick r:id="rId5" tooltip="http://www.noonpost.com/content/34888"/>
              </a:rPr>
              <a:t>This Photo</a:t>
            </a:r>
            <a:r>
              <a:rPr lang="en-US" sz="900" dirty="0"/>
              <a:t> by Unknown Author is licensed under </a:t>
            </a:r>
            <a:r>
              <a:rPr lang="en-US" sz="900" dirty="0">
                <a:hlinkClick r:id="rId6" tooltip="https://creativecommons.org/licenses/by-nc-nd/3.0/"/>
              </a:rPr>
              <a:t>CC BY-NC-ND</a:t>
            </a:r>
            <a:endParaRPr lang="en-US" sz="900" dirty="0"/>
          </a:p>
        </p:txBody>
      </p:sp>
      <p:pic>
        <p:nvPicPr>
          <p:cNvPr id="8" name="Picture 7" descr="Logo, icon&#10;&#10;Description automatically generated">
            <a:extLst>
              <a:ext uri="{FF2B5EF4-FFF2-40B4-BE49-F238E27FC236}">
                <a16:creationId xmlns:a16="http://schemas.microsoft.com/office/drawing/2014/main" id="{FDABBF41-4F72-4D82-8530-FA4F2E1D847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8088" y="152400"/>
            <a:ext cx="3581411" cy="1790705"/>
          </a:xfrm>
          <a:prstGeom prst="rect">
            <a:avLst/>
          </a:prstGeom>
        </p:spPr>
      </p:pic>
      <p:sp>
        <p:nvSpPr>
          <p:cNvPr id="9" name="TextBox 8">
            <a:extLst>
              <a:ext uri="{FF2B5EF4-FFF2-40B4-BE49-F238E27FC236}">
                <a16:creationId xmlns:a16="http://schemas.microsoft.com/office/drawing/2014/main" id="{FF449C66-02C8-48DE-80A1-ED89343CF8B1}"/>
              </a:ext>
            </a:extLst>
          </p:cNvPr>
          <p:cNvSpPr txBox="1"/>
          <p:nvPr/>
        </p:nvSpPr>
        <p:spPr>
          <a:xfrm>
            <a:off x="1606543" y="863086"/>
            <a:ext cx="444500" cy="369332"/>
          </a:xfrm>
          <a:prstGeom prst="rect">
            <a:avLst/>
          </a:prstGeom>
          <a:noFill/>
        </p:spPr>
        <p:txBody>
          <a:bodyPr wrap="square" rtlCol="0">
            <a:spAutoFit/>
          </a:bodyPr>
          <a:lstStyle/>
          <a:p>
            <a:r>
              <a:rPr lang="en-US" dirty="0"/>
              <a:t>or </a:t>
            </a:r>
          </a:p>
        </p:txBody>
      </p:sp>
      <p:pic>
        <p:nvPicPr>
          <p:cNvPr id="10" name="Picture 9" descr="Shape, arrow&#10;&#10;Description automatically generated">
            <a:extLst>
              <a:ext uri="{FF2B5EF4-FFF2-40B4-BE49-F238E27FC236}">
                <a16:creationId xmlns:a16="http://schemas.microsoft.com/office/drawing/2014/main" id="{A272F47C-998D-42C9-A10A-A7404F18E35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485130" y="365760"/>
            <a:ext cx="1188720" cy="1188720"/>
          </a:xfrm>
          <a:prstGeom prst="rect">
            <a:avLst/>
          </a:prstGeom>
        </p:spPr>
      </p:pic>
    </p:spTree>
    <p:extLst>
      <p:ext uri="{BB962C8B-B14F-4D97-AF65-F5344CB8AC3E}">
        <p14:creationId xmlns:p14="http://schemas.microsoft.com/office/powerpoint/2010/main" val="130731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fade">
                                      <p:cBhvr>
                                        <p:cTn id="25" dur="5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fade">
                                      <p:cBhvr>
                                        <p:cTn id="30" dur="500"/>
                                        <p:tgtEl>
                                          <p:spTgt spid="1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Effect transition="in" filter="fade">
                                      <p:cBhvr>
                                        <p:cTn id="35" dur="500"/>
                                        <p:tgtEl>
                                          <p:spTgt spid="1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Effect transition="in" filter="fade">
                                      <p:cBhvr>
                                        <p:cTn id="40" dur="500"/>
                                        <p:tgtEl>
                                          <p:spTgt spid="1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xEl>
                                              <p:pRg st="5" end="5"/>
                                            </p:txEl>
                                          </p:spTgt>
                                        </p:tgtEl>
                                        <p:attrNameLst>
                                          <p:attrName>style.visibility</p:attrName>
                                        </p:attrNameLst>
                                      </p:cBhvr>
                                      <p:to>
                                        <p:strVal val="visible"/>
                                      </p:to>
                                    </p:set>
                                    <p:animEffect transition="in" filter="fade">
                                      <p:cBhvr>
                                        <p:cTn id="45" dur="500"/>
                                        <p:tgtEl>
                                          <p:spTgt spid="12">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xEl>
                                              <p:pRg st="6" end="6"/>
                                            </p:txEl>
                                          </p:spTgt>
                                        </p:tgtEl>
                                        <p:attrNameLst>
                                          <p:attrName>style.visibility</p:attrName>
                                        </p:attrNameLst>
                                      </p:cBhvr>
                                      <p:to>
                                        <p:strVal val="visible"/>
                                      </p:to>
                                    </p:set>
                                    <p:animEffect transition="in" filter="fade">
                                      <p:cBhvr>
                                        <p:cTn id="50" dur="500"/>
                                        <p:tgtEl>
                                          <p:spTgt spid="12">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xEl>
                                              <p:pRg st="7" end="7"/>
                                            </p:txEl>
                                          </p:spTgt>
                                        </p:tgtEl>
                                        <p:attrNameLst>
                                          <p:attrName>style.visibility</p:attrName>
                                        </p:attrNameLst>
                                      </p:cBhvr>
                                      <p:to>
                                        <p:strVal val="visible"/>
                                      </p:to>
                                    </p:set>
                                    <p:animEffect transition="in" filter="fade">
                                      <p:cBhvr>
                                        <p:cTn id="55" dur="500"/>
                                        <p:tgtEl>
                                          <p:spTgt spid="12">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AF64E8-C626-4194-965A-35CC2C43EC85}"/>
              </a:ext>
            </a:extLst>
          </p:cNvPr>
          <p:cNvSpPr>
            <a:spLocks noGrp="1"/>
          </p:cNvSpPr>
          <p:nvPr>
            <p:ph type="sldNum" sz="quarter" idx="10"/>
          </p:nvPr>
        </p:nvSpPr>
        <p:spPr/>
        <p:txBody>
          <a:bodyPr/>
          <a:lstStyle/>
          <a:p>
            <a:fld id="{AC38F574-C4C0-48B1-B81D-85833E98F04F}" type="slidenum">
              <a:rPr lang="en-US" smtClean="0"/>
              <a:pPr/>
              <a:t>11</a:t>
            </a:fld>
            <a:endParaRPr lang="en-US" dirty="0"/>
          </a:p>
        </p:txBody>
      </p:sp>
      <p:sp>
        <p:nvSpPr>
          <p:cNvPr id="5" name="Rectangle 4">
            <a:extLst>
              <a:ext uri="{FF2B5EF4-FFF2-40B4-BE49-F238E27FC236}">
                <a16:creationId xmlns:a16="http://schemas.microsoft.com/office/drawing/2014/main" id="{1B0B0666-6EDF-4E33-9417-5BA0CDE1E11B}"/>
              </a:ext>
            </a:extLst>
          </p:cNvPr>
          <p:cNvSpPr/>
          <p:nvPr/>
        </p:nvSpPr>
        <p:spPr>
          <a:xfrm>
            <a:off x="1390742" y="2963517"/>
            <a:ext cx="6873643" cy="2889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dirty="0">
              <a:cs typeface="Arial"/>
            </a:endParaRPr>
          </a:p>
        </p:txBody>
      </p:sp>
      <p:sp>
        <p:nvSpPr>
          <p:cNvPr id="9" name="Title 8">
            <a:extLst>
              <a:ext uri="{FF2B5EF4-FFF2-40B4-BE49-F238E27FC236}">
                <a16:creationId xmlns:a16="http://schemas.microsoft.com/office/drawing/2014/main" id="{831CED9E-EE05-4884-B906-47C2E37EC5C4}"/>
              </a:ext>
            </a:extLst>
          </p:cNvPr>
          <p:cNvSpPr>
            <a:spLocks noGrp="1"/>
          </p:cNvSpPr>
          <p:nvPr>
            <p:ph type="title"/>
          </p:nvPr>
        </p:nvSpPr>
        <p:spPr>
          <a:xfrm>
            <a:off x="1389804" y="1676110"/>
            <a:ext cx="7360920" cy="776922"/>
          </a:xfrm>
        </p:spPr>
        <p:txBody>
          <a:bodyPr/>
          <a:lstStyle/>
          <a:p>
            <a:r>
              <a:rPr lang="en-US" dirty="0">
                <a:cs typeface="Arial"/>
              </a:rPr>
              <a:t>E-cigarettes and Vaping</a:t>
            </a:r>
            <a:endParaRPr lang="en-US" dirty="0"/>
          </a:p>
        </p:txBody>
      </p:sp>
    </p:spTree>
    <p:extLst>
      <p:ext uri="{BB962C8B-B14F-4D97-AF65-F5344CB8AC3E}">
        <p14:creationId xmlns:p14="http://schemas.microsoft.com/office/powerpoint/2010/main" val="3236367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6DDA2-C142-40D0-B4D8-FF4961D43C75}"/>
              </a:ext>
            </a:extLst>
          </p:cNvPr>
          <p:cNvSpPr>
            <a:spLocks noGrp="1"/>
          </p:cNvSpPr>
          <p:nvPr>
            <p:ph type="title"/>
          </p:nvPr>
        </p:nvSpPr>
        <p:spPr/>
        <p:txBody>
          <a:bodyPr/>
          <a:lstStyle/>
          <a:p>
            <a:r>
              <a:rPr lang="en-US" dirty="0"/>
              <a:t>Which have you heard of?</a:t>
            </a:r>
            <a:endParaRPr lang="en-US" dirty="0">
              <a:cs typeface="Arial"/>
            </a:endParaRPr>
          </a:p>
        </p:txBody>
      </p:sp>
      <p:sp>
        <p:nvSpPr>
          <p:cNvPr id="3" name="Content Placeholder 2">
            <a:extLst>
              <a:ext uri="{FF2B5EF4-FFF2-40B4-BE49-F238E27FC236}">
                <a16:creationId xmlns:a16="http://schemas.microsoft.com/office/drawing/2014/main" id="{4AEEE5B0-15EA-461F-9701-653EBF1E63ED}"/>
              </a:ext>
            </a:extLst>
          </p:cNvPr>
          <p:cNvSpPr>
            <a:spLocks noGrp="1"/>
          </p:cNvSpPr>
          <p:nvPr>
            <p:ph idx="1"/>
          </p:nvPr>
        </p:nvSpPr>
        <p:spPr>
          <a:xfrm>
            <a:off x="785283" y="1698625"/>
            <a:ext cx="10515600" cy="4044253"/>
          </a:xfrm>
        </p:spPr>
        <p:txBody>
          <a:bodyPr vert="horz" lIns="91440" tIns="45720" rIns="91440" bIns="45720" rtlCol="0" anchor="t">
            <a:noAutofit/>
          </a:bodyPr>
          <a:lstStyle/>
          <a:p>
            <a:pPr>
              <a:buChar char="q"/>
            </a:pPr>
            <a:r>
              <a:rPr lang="en-US" sz="3000" dirty="0">
                <a:cs typeface="Arial"/>
              </a:rPr>
              <a:t>Electronic Cigarette (e-cigarette or e-cig)</a:t>
            </a:r>
          </a:p>
          <a:p>
            <a:pPr>
              <a:buChar char="q"/>
            </a:pPr>
            <a:r>
              <a:rPr lang="en-US" sz="3000" dirty="0">
                <a:cs typeface="Arial"/>
              </a:rPr>
              <a:t>ENDS (Electronic nicotine delivery systems)</a:t>
            </a:r>
          </a:p>
          <a:p>
            <a:pPr>
              <a:buChar char="q"/>
            </a:pPr>
            <a:r>
              <a:rPr lang="en-US" sz="3000" dirty="0">
                <a:ea typeface="+mn-lt"/>
                <a:cs typeface="+mn-lt"/>
              </a:rPr>
              <a:t>Vape</a:t>
            </a:r>
          </a:p>
          <a:p>
            <a:pPr>
              <a:buChar char="q"/>
            </a:pPr>
            <a:r>
              <a:rPr lang="en-US" sz="3000" dirty="0">
                <a:ea typeface="+mn-lt"/>
                <a:cs typeface="+mn-lt"/>
              </a:rPr>
              <a:t>Vape pen</a:t>
            </a:r>
          </a:p>
          <a:p>
            <a:pPr>
              <a:buChar char="q"/>
            </a:pPr>
            <a:r>
              <a:rPr lang="en-US" sz="3000" dirty="0">
                <a:ea typeface="+mn-lt"/>
                <a:cs typeface="+mn-lt"/>
              </a:rPr>
              <a:t>Tanks or Mods</a:t>
            </a:r>
          </a:p>
          <a:p>
            <a:pPr>
              <a:buChar char="q"/>
            </a:pPr>
            <a:r>
              <a:rPr lang="en-US" sz="3000" dirty="0">
                <a:ea typeface="+mn-lt"/>
                <a:cs typeface="+mn-lt"/>
              </a:rPr>
              <a:t>JUUL® or Suorin® (Pod Mods)</a:t>
            </a:r>
          </a:p>
          <a:p>
            <a:pPr>
              <a:buChar char="q"/>
            </a:pPr>
            <a:r>
              <a:rPr lang="en-US" sz="3000" dirty="0">
                <a:ea typeface="+mn-lt"/>
                <a:cs typeface="+mn-lt"/>
              </a:rPr>
              <a:t>Puff Bar</a:t>
            </a:r>
          </a:p>
          <a:p>
            <a:pPr>
              <a:buChar char="q"/>
            </a:pPr>
            <a:endParaRPr lang="en-US" sz="3000" dirty="0">
              <a:ea typeface="+mn-lt"/>
              <a:cs typeface="+mn-lt"/>
            </a:endParaRPr>
          </a:p>
        </p:txBody>
      </p:sp>
      <p:sp>
        <p:nvSpPr>
          <p:cNvPr id="4" name="Slide Number Placeholder 3">
            <a:extLst>
              <a:ext uri="{FF2B5EF4-FFF2-40B4-BE49-F238E27FC236}">
                <a16:creationId xmlns:a16="http://schemas.microsoft.com/office/drawing/2014/main" id="{2C085E2C-A139-465B-B335-B9EDF18506A3}"/>
              </a:ext>
            </a:extLst>
          </p:cNvPr>
          <p:cNvSpPr>
            <a:spLocks noGrp="1"/>
          </p:cNvSpPr>
          <p:nvPr>
            <p:ph type="sldNum" sz="quarter" idx="10"/>
          </p:nvPr>
        </p:nvSpPr>
        <p:spPr/>
        <p:txBody>
          <a:bodyPr/>
          <a:lstStyle/>
          <a:p>
            <a:fld id="{AC38F574-C4C0-48B1-B81D-85833E98F04F}" type="slidenum">
              <a:rPr lang="en-US" smtClean="0"/>
              <a:pPr/>
              <a:t>12</a:t>
            </a:fld>
            <a:endParaRPr lang="en-US" dirty="0"/>
          </a:p>
        </p:txBody>
      </p:sp>
    </p:spTree>
    <p:extLst>
      <p:ext uri="{BB962C8B-B14F-4D97-AF65-F5344CB8AC3E}">
        <p14:creationId xmlns:p14="http://schemas.microsoft.com/office/powerpoint/2010/main" val="11316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74769-FCEB-41F4-B0AA-37100B26885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3B91878-5466-4220-8BBC-5F8FF8200F5E}"/>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C3B7488E-911C-4C48-BA0E-A5BE7936C028}"/>
              </a:ext>
            </a:extLst>
          </p:cNvPr>
          <p:cNvSpPr>
            <a:spLocks noGrp="1"/>
          </p:cNvSpPr>
          <p:nvPr>
            <p:ph type="sldNum" sz="quarter" idx="10"/>
          </p:nvPr>
        </p:nvSpPr>
        <p:spPr/>
        <p:txBody>
          <a:bodyPr/>
          <a:lstStyle/>
          <a:p>
            <a:fld id="{AC38F574-C4C0-48B1-B81D-85833E98F04F}" type="slidenum">
              <a:rPr lang="en-US" smtClean="0"/>
              <a:pPr/>
              <a:t>13</a:t>
            </a:fld>
            <a:endParaRPr lang="en-US" dirty="0"/>
          </a:p>
        </p:txBody>
      </p:sp>
      <p:sp useBgFill="1">
        <p:nvSpPr>
          <p:cNvPr id="5" name="Rectangle 4">
            <a:extLst>
              <a:ext uri="{FF2B5EF4-FFF2-40B4-BE49-F238E27FC236}">
                <a16:creationId xmlns:a16="http://schemas.microsoft.com/office/drawing/2014/main" id="{87429CE3-805A-43DA-8DB9-62BE8CEC9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0">
            <a:extLst>
              <a:ext uri="{FF2B5EF4-FFF2-40B4-BE49-F238E27FC236}">
                <a16:creationId xmlns:a16="http://schemas.microsoft.com/office/drawing/2014/main" id="{7B72ED7E-A531-4987-AFF0-690C678CE576}"/>
              </a:ext>
            </a:extLst>
          </p:cNvPr>
          <p:cNvSpPr txBox="1">
            <a:spLocks/>
          </p:cNvSpPr>
          <p:nvPr/>
        </p:nvSpPr>
        <p:spPr>
          <a:xfrm>
            <a:off x="838201" y="345810"/>
            <a:ext cx="51205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cs typeface="Arial"/>
              </a:rPr>
              <a:t>What's in an        e-cigarette?</a:t>
            </a:r>
            <a:endParaRPr lang="en-US" dirty="0"/>
          </a:p>
        </p:txBody>
      </p:sp>
      <p:sp>
        <p:nvSpPr>
          <p:cNvPr id="7" name="Content Placeholder 2">
            <a:extLst>
              <a:ext uri="{FF2B5EF4-FFF2-40B4-BE49-F238E27FC236}">
                <a16:creationId xmlns:a16="http://schemas.microsoft.com/office/drawing/2014/main" id="{796612C5-3024-4590-8C1C-092F49FE3514}"/>
              </a:ext>
            </a:extLst>
          </p:cNvPr>
          <p:cNvSpPr txBox="1">
            <a:spLocks/>
          </p:cNvSpPr>
          <p:nvPr/>
        </p:nvSpPr>
        <p:spPr>
          <a:xfrm>
            <a:off x="838200" y="1825625"/>
            <a:ext cx="515051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Battery-powered devices used to smoke or “vape” liquid solutions, sometimes called “juice” </a:t>
            </a:r>
            <a:endParaRPr lang="en-US" sz="2600" dirty="0">
              <a:cs typeface="Arial"/>
            </a:endParaRPr>
          </a:p>
          <a:p>
            <a:r>
              <a:rPr lang="en-US" sz="2600" dirty="0"/>
              <a:t>Almost </a:t>
            </a:r>
            <a:r>
              <a:rPr lang="en-US" sz="2600" b="1" i="1" dirty="0"/>
              <a:t>always </a:t>
            </a:r>
            <a:r>
              <a:rPr lang="en-US" sz="2600" dirty="0"/>
              <a:t>contain </a:t>
            </a:r>
            <a:r>
              <a:rPr lang="en-US" sz="2600" u="sng" dirty="0"/>
              <a:t>nicotine</a:t>
            </a:r>
            <a:r>
              <a:rPr lang="en-US" sz="2600" dirty="0"/>
              <a:t>, flavoring, and other chemicals</a:t>
            </a:r>
            <a:endParaRPr lang="en-US" sz="2600" dirty="0">
              <a:cs typeface="Arial"/>
            </a:endParaRPr>
          </a:p>
          <a:p>
            <a:r>
              <a:rPr lang="en-US" sz="2600" dirty="0">
                <a:cs typeface="Arial"/>
              </a:rPr>
              <a:t>All shapes and</a:t>
            </a:r>
            <a:r>
              <a:rPr lang="en-US" sz="2600" dirty="0"/>
              <a:t> sizes: can look like cigarettes, cigars, pipes, USB flash drives, pens, and other common items</a:t>
            </a:r>
            <a:endParaRPr lang="en-US" sz="2600" dirty="0">
              <a:cs typeface="Arial"/>
            </a:endParaRPr>
          </a:p>
        </p:txBody>
      </p:sp>
      <p:sp>
        <p:nvSpPr>
          <p:cNvPr id="8" name="Oval 7">
            <a:extLst>
              <a:ext uri="{FF2B5EF4-FFF2-40B4-BE49-F238E27FC236}">
                <a16:creationId xmlns:a16="http://schemas.microsoft.com/office/drawing/2014/main" id="{FCE60630-2B3F-4D33-AC7A-8AAEA26D2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9E9F3AF5-EB04-4E0E-9702-22ACF55A2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 name="Picture 9" descr="A picture containing colorful&#10;&#10;Description automatically generated">
            <a:extLst>
              <a:ext uri="{FF2B5EF4-FFF2-40B4-BE49-F238E27FC236}">
                <a16:creationId xmlns:a16="http://schemas.microsoft.com/office/drawing/2014/main" id="{C2502D49-FB4A-4EEF-A1A4-F95190A7136E}"/>
              </a:ext>
            </a:extLst>
          </p:cNvPr>
          <p:cNvPicPr>
            <a:picLocks noChangeAspect="1"/>
          </p:cNvPicPr>
          <p:nvPr/>
        </p:nvPicPr>
        <p:blipFill rotWithShape="1">
          <a:blip r:embed="rId2">
            <a:extLst>
              <a:ext uri="{28A0092B-C50C-407E-A947-70E740481C1C}">
                <a14:useLocalDpi xmlns:a14="http://schemas.microsoft.com/office/drawing/2010/main" val="0"/>
              </a:ext>
            </a:extLst>
          </a:blip>
          <a:srcRect t="1505" r="-3" b="5843"/>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2" name="Picture 11" descr="Text&#10;&#10;Description automatically generated">
            <a:extLst>
              <a:ext uri="{FF2B5EF4-FFF2-40B4-BE49-F238E27FC236}">
                <a16:creationId xmlns:a16="http://schemas.microsoft.com/office/drawing/2014/main" id="{08DF781E-26E5-4105-BC4D-7E33B1B75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4768" y="3007910"/>
            <a:ext cx="3574345" cy="3227691"/>
          </a:xfrm>
          <a:prstGeom prst="rect">
            <a:avLst/>
          </a:prstGeom>
        </p:spPr>
      </p:pic>
    </p:spTree>
    <p:extLst>
      <p:ext uri="{BB962C8B-B14F-4D97-AF65-F5344CB8AC3E}">
        <p14:creationId xmlns:p14="http://schemas.microsoft.com/office/powerpoint/2010/main" val="2537560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E5BA77-9181-4C50-B15C-05C70D6591BA}"/>
              </a:ext>
            </a:extLst>
          </p:cNvPr>
          <p:cNvSpPr>
            <a:spLocks noGrp="1"/>
          </p:cNvSpPr>
          <p:nvPr>
            <p:ph type="sldNum" sz="quarter" idx="10"/>
          </p:nvPr>
        </p:nvSpPr>
        <p:spPr/>
        <p:txBody>
          <a:bodyPr/>
          <a:lstStyle/>
          <a:p>
            <a:fld id="{AC38F574-C4C0-48B1-B81D-85833E98F04F}" type="slidenum">
              <a:rPr lang="en-US" smtClean="0"/>
              <a:pPr/>
              <a:t>14</a:t>
            </a:fld>
            <a:endParaRPr lang="en-US" dirty="0"/>
          </a:p>
        </p:txBody>
      </p:sp>
      <p:sp>
        <p:nvSpPr>
          <p:cNvPr id="5" name="Title 10">
            <a:extLst>
              <a:ext uri="{FF2B5EF4-FFF2-40B4-BE49-F238E27FC236}">
                <a16:creationId xmlns:a16="http://schemas.microsoft.com/office/drawing/2014/main" id="{CA7F3126-44B1-4E74-8CFF-C8A06C46B1CC}"/>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spcAft>
                <a:spcPts val="600"/>
              </a:spcAft>
            </a:pPr>
            <a:r>
              <a:rPr lang="en-US" sz="5400" dirty="0"/>
              <a:t>What's the Big Deal?</a:t>
            </a:r>
          </a:p>
        </p:txBody>
      </p:sp>
      <p:sp>
        <p:nvSpPr>
          <p:cNvPr id="6" name="Content Placeholder 2">
            <a:extLst>
              <a:ext uri="{FF2B5EF4-FFF2-40B4-BE49-F238E27FC236}">
                <a16:creationId xmlns:a16="http://schemas.microsoft.com/office/drawing/2014/main" id="{0DC172C9-03AC-48BC-BA5D-F2D84521CC58}"/>
              </a:ext>
            </a:extLst>
          </p:cNvPr>
          <p:cNvSpPr txBox="1">
            <a:spLocks/>
          </p:cNvSpPr>
          <p:nvPr/>
        </p:nvSpPr>
        <p:spPr>
          <a:xfrm>
            <a:off x="294967" y="2476500"/>
            <a:ext cx="5494427" cy="37170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000" dirty="0"/>
              <a:t>Vaporize liquid nicotine or “juice”</a:t>
            </a:r>
          </a:p>
          <a:p>
            <a:pPr lvl="1">
              <a:buFont typeface="Arial" panose="020B0604020202020204" pitchFamily="34" charset="0"/>
              <a:buChar char="•"/>
            </a:pPr>
            <a:r>
              <a:rPr lang="en-US" sz="2000" dirty="0"/>
              <a:t>Very addictive, just like cigarettes</a:t>
            </a:r>
          </a:p>
          <a:p>
            <a:pPr lvl="1">
              <a:buFont typeface="Arial" panose="020B0604020202020204" pitchFamily="34" charset="0"/>
              <a:buChar char="•"/>
            </a:pPr>
            <a:r>
              <a:rPr lang="en-US" sz="2000" dirty="0"/>
              <a:t>Contain dangerous, cancer-causing chemicals, just like cigarettes</a:t>
            </a:r>
          </a:p>
          <a:p>
            <a:pPr>
              <a:buFont typeface="Arial" panose="020B0604020202020204" pitchFamily="34" charset="0"/>
              <a:buChar char="•"/>
            </a:pPr>
            <a:r>
              <a:rPr lang="en-US" sz="2000" dirty="0"/>
              <a:t>Create a vapor from the </a:t>
            </a:r>
            <a:r>
              <a:rPr lang="en-US" sz="2000" u="sng" dirty="0"/>
              <a:t>addictive</a:t>
            </a:r>
            <a:r>
              <a:rPr lang="en-US" sz="2000" dirty="0"/>
              <a:t> liquid</a:t>
            </a:r>
          </a:p>
          <a:p>
            <a:pPr lvl="1">
              <a:buFont typeface="Arial" panose="020B0604020202020204" pitchFamily="34" charset="0"/>
              <a:buChar char="•"/>
            </a:pPr>
            <a:r>
              <a:rPr lang="en-US" sz="2000" b="1" dirty="0"/>
              <a:t>NOT water vapor</a:t>
            </a:r>
            <a:endParaRPr lang="en-US" sz="2000" dirty="0"/>
          </a:p>
          <a:p>
            <a:pPr>
              <a:buFont typeface="Arial" panose="020B0604020202020204" pitchFamily="34" charset="0"/>
              <a:buChar char="•"/>
            </a:pPr>
            <a:r>
              <a:rPr lang="en-US" sz="2000" dirty="0"/>
              <a:t>Bad for your health. Can cause:</a:t>
            </a:r>
          </a:p>
          <a:p>
            <a:pPr lvl="1">
              <a:buFont typeface="Arial" panose="020B0604020202020204" pitchFamily="34" charset="0"/>
              <a:buChar char="•"/>
            </a:pPr>
            <a:r>
              <a:rPr lang="en-US" sz="2000" dirty="0"/>
              <a:t>Lung damage and “popcorn lung”</a:t>
            </a:r>
          </a:p>
          <a:p>
            <a:pPr lvl="1">
              <a:buFont typeface="Arial" panose="020B0604020202020204" pitchFamily="34" charset="0"/>
              <a:buChar char="•"/>
            </a:pPr>
            <a:r>
              <a:rPr lang="en-US" sz="2000" dirty="0"/>
              <a:t>Affects brain development – the brain isn't completely developed until 24-25</a:t>
            </a:r>
          </a:p>
          <a:p>
            <a:pPr lvl="1">
              <a:spcAft>
                <a:spcPts val="1200"/>
              </a:spcAft>
              <a:buFont typeface="Arial" panose="020B0604020202020204" pitchFamily="34" charset="0"/>
              <a:buChar char="•"/>
            </a:pPr>
            <a:r>
              <a:rPr lang="en-US" sz="2000" dirty="0"/>
              <a:t>Nicotine addiction</a:t>
            </a:r>
            <a:endParaRPr lang="en-US" sz="1400" dirty="0"/>
          </a:p>
        </p:txBody>
      </p:sp>
      <p:pic>
        <p:nvPicPr>
          <p:cNvPr id="7" name="Picture 6">
            <a:extLst>
              <a:ext uri="{FF2B5EF4-FFF2-40B4-BE49-F238E27FC236}">
                <a16:creationId xmlns:a16="http://schemas.microsoft.com/office/drawing/2014/main" id="{5978EA52-FB73-4E68-BDEF-A12C42EE3BAF}"/>
              </a:ext>
            </a:extLst>
          </p:cNvPr>
          <p:cNvPicPr>
            <a:picLocks noChangeAspect="1"/>
          </p:cNvPicPr>
          <p:nvPr/>
        </p:nvPicPr>
        <p:blipFill rotWithShape="1">
          <a:blip r:embed="rId2">
            <a:extLst>
              <a:ext uri="{28A0092B-C50C-407E-A947-70E740481C1C}">
                <a14:useLocalDpi xmlns:a14="http://schemas.microsoft.com/office/drawing/2010/main" val="0"/>
              </a:ext>
            </a:extLst>
          </a:blip>
          <a:srcRect t="9996" r="-1" b="9995"/>
          <a:stretch/>
        </p:blipFill>
        <p:spPr>
          <a:xfrm>
            <a:off x="5789394" y="-89094"/>
            <a:ext cx="6401082" cy="638174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9324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500"/>
                                        <p:tgtEl>
                                          <p:spTgt spid="6">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32F0D-C6F0-4367-A70F-2F98223E4A37}"/>
              </a:ext>
            </a:extLst>
          </p:cNvPr>
          <p:cNvSpPr>
            <a:spLocks noGrp="1"/>
          </p:cNvSpPr>
          <p:nvPr>
            <p:ph type="title"/>
          </p:nvPr>
        </p:nvSpPr>
        <p:spPr>
          <a:xfrm>
            <a:off x="1362456" y="122561"/>
            <a:ext cx="10515600" cy="1325563"/>
          </a:xfrm>
        </p:spPr>
        <p:txBody>
          <a:bodyPr/>
          <a:lstStyle/>
          <a:p>
            <a:r>
              <a:rPr lang="en-US" dirty="0"/>
              <a:t>Any source of nicotine is bad for you</a:t>
            </a:r>
          </a:p>
        </p:txBody>
      </p:sp>
      <p:sp>
        <p:nvSpPr>
          <p:cNvPr id="4" name="Slide Number Placeholder 3">
            <a:extLst>
              <a:ext uri="{FF2B5EF4-FFF2-40B4-BE49-F238E27FC236}">
                <a16:creationId xmlns:a16="http://schemas.microsoft.com/office/drawing/2014/main" id="{F878E77B-D588-4D88-B072-E3AD41111055}"/>
              </a:ext>
            </a:extLst>
          </p:cNvPr>
          <p:cNvSpPr>
            <a:spLocks noGrp="1"/>
          </p:cNvSpPr>
          <p:nvPr>
            <p:ph type="sldNum" sz="quarter" idx="10"/>
          </p:nvPr>
        </p:nvSpPr>
        <p:spPr/>
        <p:txBody>
          <a:bodyPr/>
          <a:lstStyle/>
          <a:p>
            <a:fld id="{AC38F574-C4C0-48B1-B81D-85833E98F04F}" type="slidenum">
              <a:rPr lang="en-US" smtClean="0"/>
              <a:pPr/>
              <a:t>15</a:t>
            </a:fld>
            <a:endParaRPr lang="en-US" dirty="0"/>
          </a:p>
        </p:txBody>
      </p:sp>
      <p:pic>
        <p:nvPicPr>
          <p:cNvPr id="3" name="Picture 2">
            <a:extLst>
              <a:ext uri="{FF2B5EF4-FFF2-40B4-BE49-F238E27FC236}">
                <a16:creationId xmlns:a16="http://schemas.microsoft.com/office/drawing/2014/main" id="{55E85D39-D738-4045-9FA2-4C83BE8E2209}"/>
              </a:ext>
            </a:extLst>
          </p:cNvPr>
          <p:cNvPicPr>
            <a:picLocks noChangeAspect="1"/>
          </p:cNvPicPr>
          <p:nvPr/>
        </p:nvPicPr>
        <p:blipFill>
          <a:blip r:embed="rId3"/>
          <a:stretch>
            <a:fillRect/>
          </a:stretch>
        </p:blipFill>
        <p:spPr>
          <a:xfrm>
            <a:off x="4029456" y="1461273"/>
            <a:ext cx="2956560" cy="4460038"/>
          </a:xfrm>
          <a:prstGeom prst="rect">
            <a:avLst/>
          </a:prstGeom>
        </p:spPr>
      </p:pic>
      <p:cxnSp>
        <p:nvCxnSpPr>
          <p:cNvPr id="8" name="Connector: Elbow 7">
            <a:extLst>
              <a:ext uri="{FF2B5EF4-FFF2-40B4-BE49-F238E27FC236}">
                <a16:creationId xmlns:a16="http://schemas.microsoft.com/office/drawing/2014/main" id="{3C0F4BDA-DB06-4F2A-BF67-E0A4E528481F}"/>
              </a:ext>
            </a:extLst>
          </p:cNvPr>
          <p:cNvCxnSpPr>
            <a:cxnSpLocks/>
          </p:cNvCxnSpPr>
          <p:nvPr/>
        </p:nvCxnSpPr>
        <p:spPr>
          <a:xfrm flipV="1">
            <a:off x="1255776" y="2015692"/>
            <a:ext cx="3864864" cy="40686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50044F94-35B0-4812-B192-38B21F586910}"/>
              </a:ext>
            </a:extLst>
          </p:cNvPr>
          <p:cNvCxnSpPr>
            <a:cxnSpLocks/>
          </p:cNvCxnSpPr>
          <p:nvPr/>
        </p:nvCxnSpPr>
        <p:spPr>
          <a:xfrm flipV="1">
            <a:off x="1825752" y="3691292"/>
            <a:ext cx="3828290" cy="57072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5C88F251-453A-4EAC-9437-BA9F025E2A99}"/>
              </a:ext>
            </a:extLst>
          </p:cNvPr>
          <p:cNvCxnSpPr>
            <a:cxnSpLocks/>
          </p:cNvCxnSpPr>
          <p:nvPr/>
        </p:nvCxnSpPr>
        <p:spPr>
          <a:xfrm rot="10800000">
            <a:off x="6096001" y="5014037"/>
            <a:ext cx="4099565" cy="316696"/>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181CC26-9855-438D-B2C2-3ADA15265342}"/>
              </a:ext>
            </a:extLst>
          </p:cNvPr>
          <p:cNvSpPr txBox="1"/>
          <p:nvPr/>
        </p:nvSpPr>
        <p:spPr>
          <a:xfrm>
            <a:off x="3568764" y="3365432"/>
            <a:ext cx="1248918" cy="369332"/>
          </a:xfrm>
          <a:prstGeom prst="rect">
            <a:avLst/>
          </a:prstGeom>
          <a:noFill/>
        </p:spPr>
        <p:txBody>
          <a:bodyPr wrap="square" rtlCol="0">
            <a:spAutoFit/>
          </a:bodyPr>
          <a:lstStyle/>
          <a:p>
            <a:r>
              <a:rPr lang="en-US" b="1" dirty="0"/>
              <a:t>Stomach</a:t>
            </a:r>
          </a:p>
        </p:txBody>
      </p:sp>
      <p:sp>
        <p:nvSpPr>
          <p:cNvPr id="26" name="TextBox 25">
            <a:extLst>
              <a:ext uri="{FF2B5EF4-FFF2-40B4-BE49-F238E27FC236}">
                <a16:creationId xmlns:a16="http://schemas.microsoft.com/office/drawing/2014/main" id="{7DEE9529-09AD-4959-91D8-DC9CDFE07CC5}"/>
              </a:ext>
            </a:extLst>
          </p:cNvPr>
          <p:cNvSpPr txBox="1"/>
          <p:nvPr/>
        </p:nvSpPr>
        <p:spPr>
          <a:xfrm>
            <a:off x="3977640" y="1682692"/>
            <a:ext cx="990600" cy="369332"/>
          </a:xfrm>
          <a:prstGeom prst="rect">
            <a:avLst/>
          </a:prstGeom>
          <a:noFill/>
        </p:spPr>
        <p:txBody>
          <a:bodyPr wrap="square" rtlCol="0">
            <a:spAutoFit/>
          </a:bodyPr>
          <a:lstStyle/>
          <a:p>
            <a:r>
              <a:rPr lang="en-US" b="1" dirty="0"/>
              <a:t>Brain</a:t>
            </a:r>
          </a:p>
        </p:txBody>
      </p:sp>
      <p:sp>
        <p:nvSpPr>
          <p:cNvPr id="29" name="TextBox 28">
            <a:extLst>
              <a:ext uri="{FF2B5EF4-FFF2-40B4-BE49-F238E27FC236}">
                <a16:creationId xmlns:a16="http://schemas.microsoft.com/office/drawing/2014/main" id="{750D0B89-00AA-4E13-AE6F-8F22679C0A91}"/>
              </a:ext>
            </a:extLst>
          </p:cNvPr>
          <p:cNvSpPr txBox="1"/>
          <p:nvPr/>
        </p:nvSpPr>
        <p:spPr>
          <a:xfrm>
            <a:off x="5993024" y="4660889"/>
            <a:ext cx="2442208" cy="369332"/>
          </a:xfrm>
          <a:prstGeom prst="rect">
            <a:avLst/>
          </a:prstGeom>
          <a:noFill/>
        </p:spPr>
        <p:txBody>
          <a:bodyPr wrap="square" rtlCol="0">
            <a:spAutoFit/>
          </a:bodyPr>
          <a:lstStyle/>
          <a:p>
            <a:r>
              <a:rPr lang="en-US" b="1" dirty="0"/>
              <a:t>Muscles and Joints</a:t>
            </a:r>
          </a:p>
        </p:txBody>
      </p:sp>
      <p:cxnSp>
        <p:nvCxnSpPr>
          <p:cNvPr id="30" name="Connector: Elbow 29">
            <a:extLst>
              <a:ext uri="{FF2B5EF4-FFF2-40B4-BE49-F238E27FC236}">
                <a16:creationId xmlns:a16="http://schemas.microsoft.com/office/drawing/2014/main" id="{2E2CFE23-A551-407A-BE55-C36693E244FE}"/>
              </a:ext>
            </a:extLst>
          </p:cNvPr>
          <p:cNvCxnSpPr>
            <a:cxnSpLocks/>
          </p:cNvCxnSpPr>
          <p:nvPr/>
        </p:nvCxnSpPr>
        <p:spPr>
          <a:xfrm rot="10800000">
            <a:off x="5654042" y="3206144"/>
            <a:ext cx="5477254" cy="366569"/>
          </a:xfrm>
          <a:prstGeom prst="bentConnector3">
            <a:avLst>
              <a:gd name="adj1" fmla="val 63356"/>
            </a:avLst>
          </a:prstGeom>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0986041-71DA-4B06-9977-08B0FA9067E0}"/>
              </a:ext>
            </a:extLst>
          </p:cNvPr>
          <p:cNvSpPr txBox="1"/>
          <p:nvPr/>
        </p:nvSpPr>
        <p:spPr>
          <a:xfrm>
            <a:off x="6115684" y="2876299"/>
            <a:ext cx="1977423" cy="369332"/>
          </a:xfrm>
          <a:prstGeom prst="rect">
            <a:avLst/>
          </a:prstGeom>
          <a:noFill/>
        </p:spPr>
        <p:txBody>
          <a:bodyPr wrap="square" rtlCol="0">
            <a:spAutoFit/>
          </a:bodyPr>
          <a:lstStyle/>
          <a:p>
            <a:r>
              <a:rPr lang="en-US" b="1" dirty="0"/>
              <a:t>Heart and Blood</a:t>
            </a:r>
          </a:p>
        </p:txBody>
      </p:sp>
      <p:cxnSp>
        <p:nvCxnSpPr>
          <p:cNvPr id="34" name="Connector: Elbow 33">
            <a:extLst>
              <a:ext uri="{FF2B5EF4-FFF2-40B4-BE49-F238E27FC236}">
                <a16:creationId xmlns:a16="http://schemas.microsoft.com/office/drawing/2014/main" id="{B09F45B2-19BD-455C-B2C9-58FD8C9CC1A7}"/>
              </a:ext>
            </a:extLst>
          </p:cNvPr>
          <p:cNvCxnSpPr>
            <a:cxnSpLocks/>
          </p:cNvCxnSpPr>
          <p:nvPr/>
        </p:nvCxnSpPr>
        <p:spPr>
          <a:xfrm>
            <a:off x="5971032" y="3592661"/>
            <a:ext cx="4066037" cy="477651"/>
          </a:xfrm>
          <a:prstGeom prst="bentConnector3">
            <a:avLst>
              <a:gd name="adj1" fmla="val 37406"/>
            </a:avLst>
          </a:prstGeom>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FF171E5-4856-43BC-A15F-853C3D09F880}"/>
              </a:ext>
            </a:extLst>
          </p:cNvPr>
          <p:cNvSpPr txBox="1"/>
          <p:nvPr/>
        </p:nvSpPr>
        <p:spPr>
          <a:xfrm>
            <a:off x="6458712" y="3256565"/>
            <a:ext cx="990600" cy="369332"/>
          </a:xfrm>
          <a:prstGeom prst="rect">
            <a:avLst/>
          </a:prstGeom>
          <a:noFill/>
        </p:spPr>
        <p:txBody>
          <a:bodyPr wrap="square" rtlCol="0">
            <a:spAutoFit/>
          </a:bodyPr>
          <a:lstStyle/>
          <a:p>
            <a:r>
              <a:rPr lang="en-US" b="1" dirty="0"/>
              <a:t>Lungs</a:t>
            </a:r>
          </a:p>
        </p:txBody>
      </p:sp>
      <p:sp>
        <p:nvSpPr>
          <p:cNvPr id="40" name="TextBox 39">
            <a:extLst>
              <a:ext uri="{FF2B5EF4-FFF2-40B4-BE49-F238E27FC236}">
                <a16:creationId xmlns:a16="http://schemas.microsoft.com/office/drawing/2014/main" id="{C5F80D7C-3700-4BEE-8337-BC0C695D45E3}"/>
              </a:ext>
            </a:extLst>
          </p:cNvPr>
          <p:cNvSpPr txBox="1"/>
          <p:nvPr/>
        </p:nvSpPr>
        <p:spPr>
          <a:xfrm flipH="1">
            <a:off x="1188719" y="1499014"/>
            <a:ext cx="1950721" cy="923330"/>
          </a:xfrm>
          <a:prstGeom prst="rect">
            <a:avLst/>
          </a:prstGeom>
          <a:noFill/>
        </p:spPr>
        <p:txBody>
          <a:bodyPr wrap="square" rtlCol="0">
            <a:spAutoFit/>
          </a:bodyPr>
          <a:lstStyle/>
          <a:p>
            <a:r>
              <a:rPr lang="en-US" dirty="0"/>
              <a:t>Headaches</a:t>
            </a:r>
          </a:p>
          <a:p>
            <a:r>
              <a:rPr lang="en-US" dirty="0"/>
              <a:t>Poor focus</a:t>
            </a:r>
          </a:p>
          <a:p>
            <a:r>
              <a:rPr lang="en-US" dirty="0"/>
              <a:t>Lightheadedness</a:t>
            </a:r>
          </a:p>
        </p:txBody>
      </p:sp>
      <p:sp>
        <p:nvSpPr>
          <p:cNvPr id="43" name="TextBox 42">
            <a:extLst>
              <a:ext uri="{FF2B5EF4-FFF2-40B4-BE49-F238E27FC236}">
                <a16:creationId xmlns:a16="http://schemas.microsoft.com/office/drawing/2014/main" id="{7DD3DC7B-2D26-4110-AF1F-F5E43A04DECB}"/>
              </a:ext>
            </a:extLst>
          </p:cNvPr>
          <p:cNvSpPr txBox="1"/>
          <p:nvPr/>
        </p:nvSpPr>
        <p:spPr>
          <a:xfrm flipH="1">
            <a:off x="8004050" y="3675244"/>
            <a:ext cx="1950721" cy="369332"/>
          </a:xfrm>
          <a:prstGeom prst="rect">
            <a:avLst/>
          </a:prstGeom>
          <a:noFill/>
        </p:spPr>
        <p:txBody>
          <a:bodyPr wrap="square" rtlCol="0">
            <a:spAutoFit/>
          </a:bodyPr>
          <a:lstStyle/>
          <a:p>
            <a:r>
              <a:rPr lang="en-US" dirty="0"/>
              <a:t>Coughing</a:t>
            </a:r>
          </a:p>
        </p:txBody>
      </p:sp>
      <p:sp>
        <p:nvSpPr>
          <p:cNvPr id="46" name="TextBox 45">
            <a:extLst>
              <a:ext uri="{FF2B5EF4-FFF2-40B4-BE49-F238E27FC236}">
                <a16:creationId xmlns:a16="http://schemas.microsoft.com/office/drawing/2014/main" id="{73533568-E91C-4A57-9AB9-8E8AD64FB171}"/>
              </a:ext>
            </a:extLst>
          </p:cNvPr>
          <p:cNvSpPr txBox="1"/>
          <p:nvPr/>
        </p:nvSpPr>
        <p:spPr>
          <a:xfrm flipH="1">
            <a:off x="8148863" y="2616374"/>
            <a:ext cx="3291840" cy="923330"/>
          </a:xfrm>
          <a:prstGeom prst="rect">
            <a:avLst/>
          </a:prstGeom>
          <a:noFill/>
        </p:spPr>
        <p:txBody>
          <a:bodyPr wrap="square" rtlCol="0">
            <a:spAutoFit/>
          </a:bodyPr>
          <a:lstStyle/>
          <a:p>
            <a:r>
              <a:rPr lang="en-US" dirty="0"/>
              <a:t>Blood clotting</a:t>
            </a:r>
          </a:p>
          <a:p>
            <a:r>
              <a:rPr lang="en-US" dirty="0"/>
              <a:t>Change in heartrate</a:t>
            </a:r>
          </a:p>
          <a:p>
            <a:r>
              <a:rPr lang="en-US" dirty="0"/>
              <a:t>Increased blood pressure</a:t>
            </a:r>
          </a:p>
        </p:txBody>
      </p:sp>
      <p:sp>
        <p:nvSpPr>
          <p:cNvPr id="47" name="TextBox 46">
            <a:extLst>
              <a:ext uri="{FF2B5EF4-FFF2-40B4-BE49-F238E27FC236}">
                <a16:creationId xmlns:a16="http://schemas.microsoft.com/office/drawing/2014/main" id="{D1D2DCA4-6F61-44F1-BE2C-5AB96713F3BE}"/>
              </a:ext>
            </a:extLst>
          </p:cNvPr>
          <p:cNvSpPr txBox="1"/>
          <p:nvPr/>
        </p:nvSpPr>
        <p:spPr>
          <a:xfrm flipH="1">
            <a:off x="1740789" y="3315400"/>
            <a:ext cx="1950721" cy="923330"/>
          </a:xfrm>
          <a:prstGeom prst="rect">
            <a:avLst/>
          </a:prstGeom>
          <a:noFill/>
        </p:spPr>
        <p:txBody>
          <a:bodyPr wrap="square" rtlCol="0">
            <a:spAutoFit/>
          </a:bodyPr>
          <a:lstStyle/>
          <a:p>
            <a:r>
              <a:rPr lang="en-US" dirty="0"/>
              <a:t>Nausea </a:t>
            </a:r>
          </a:p>
          <a:p>
            <a:r>
              <a:rPr lang="en-US" dirty="0"/>
              <a:t>Diarrhea</a:t>
            </a:r>
          </a:p>
          <a:p>
            <a:r>
              <a:rPr lang="en-US" dirty="0"/>
              <a:t>Heartburn</a:t>
            </a:r>
          </a:p>
        </p:txBody>
      </p:sp>
      <p:sp>
        <p:nvSpPr>
          <p:cNvPr id="48" name="TextBox 47">
            <a:extLst>
              <a:ext uri="{FF2B5EF4-FFF2-40B4-BE49-F238E27FC236}">
                <a16:creationId xmlns:a16="http://schemas.microsoft.com/office/drawing/2014/main" id="{4771D459-75EA-4177-9247-58DBD4FD2529}"/>
              </a:ext>
            </a:extLst>
          </p:cNvPr>
          <p:cNvSpPr txBox="1"/>
          <p:nvPr/>
        </p:nvSpPr>
        <p:spPr>
          <a:xfrm flipH="1">
            <a:off x="8275327" y="4638243"/>
            <a:ext cx="1950721" cy="646331"/>
          </a:xfrm>
          <a:prstGeom prst="rect">
            <a:avLst/>
          </a:prstGeom>
          <a:noFill/>
        </p:spPr>
        <p:txBody>
          <a:bodyPr wrap="square" rtlCol="0">
            <a:spAutoFit/>
          </a:bodyPr>
          <a:lstStyle/>
          <a:p>
            <a:r>
              <a:rPr lang="en-US" dirty="0"/>
              <a:t>Tremor</a:t>
            </a:r>
          </a:p>
          <a:p>
            <a:r>
              <a:rPr lang="en-US" dirty="0"/>
              <a:t>Soreness</a:t>
            </a:r>
          </a:p>
        </p:txBody>
      </p:sp>
      <p:cxnSp>
        <p:nvCxnSpPr>
          <p:cNvPr id="53" name="Connector: Elbow 52">
            <a:extLst>
              <a:ext uri="{FF2B5EF4-FFF2-40B4-BE49-F238E27FC236}">
                <a16:creationId xmlns:a16="http://schemas.microsoft.com/office/drawing/2014/main" id="{BF315964-01E7-4AF3-81AF-2E35E32FECD2}"/>
              </a:ext>
            </a:extLst>
          </p:cNvPr>
          <p:cNvCxnSpPr>
            <a:cxnSpLocks/>
          </p:cNvCxnSpPr>
          <p:nvPr/>
        </p:nvCxnSpPr>
        <p:spPr>
          <a:xfrm flipV="1">
            <a:off x="1426086" y="2692449"/>
            <a:ext cx="3864864" cy="40686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DAB3F12-F984-4105-AA20-617AFC750E16}"/>
              </a:ext>
            </a:extLst>
          </p:cNvPr>
          <p:cNvSpPr txBox="1"/>
          <p:nvPr/>
        </p:nvSpPr>
        <p:spPr>
          <a:xfrm>
            <a:off x="4008120" y="2344033"/>
            <a:ext cx="990600" cy="369332"/>
          </a:xfrm>
          <a:prstGeom prst="rect">
            <a:avLst/>
          </a:prstGeom>
          <a:noFill/>
        </p:spPr>
        <p:txBody>
          <a:bodyPr wrap="square" rtlCol="0">
            <a:spAutoFit/>
          </a:bodyPr>
          <a:lstStyle/>
          <a:p>
            <a:r>
              <a:rPr lang="en-US" b="1" dirty="0"/>
              <a:t>Mouth</a:t>
            </a:r>
          </a:p>
        </p:txBody>
      </p:sp>
      <p:sp>
        <p:nvSpPr>
          <p:cNvPr id="55" name="TextBox 54">
            <a:extLst>
              <a:ext uri="{FF2B5EF4-FFF2-40B4-BE49-F238E27FC236}">
                <a16:creationId xmlns:a16="http://schemas.microsoft.com/office/drawing/2014/main" id="{8B9D6793-117C-435E-8085-DB4CD4FAEE12}"/>
              </a:ext>
            </a:extLst>
          </p:cNvPr>
          <p:cNvSpPr txBox="1"/>
          <p:nvPr/>
        </p:nvSpPr>
        <p:spPr>
          <a:xfrm flipH="1">
            <a:off x="1740789" y="2692233"/>
            <a:ext cx="1950721" cy="369332"/>
          </a:xfrm>
          <a:prstGeom prst="rect">
            <a:avLst/>
          </a:prstGeom>
          <a:noFill/>
        </p:spPr>
        <p:txBody>
          <a:bodyPr wrap="square" rtlCol="0">
            <a:spAutoFit/>
          </a:bodyPr>
          <a:lstStyle/>
          <a:p>
            <a:r>
              <a:rPr lang="en-US" dirty="0"/>
              <a:t>Dry mouth</a:t>
            </a:r>
          </a:p>
        </p:txBody>
      </p:sp>
    </p:spTree>
    <p:extLst>
      <p:ext uri="{BB962C8B-B14F-4D97-AF65-F5344CB8AC3E}">
        <p14:creationId xmlns:p14="http://schemas.microsoft.com/office/powerpoint/2010/main" val="189312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par>
                                <p:cTn id="16" presetID="10" presetClass="entr" presetSubtype="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par>
                                <p:cTn id="40" presetID="10"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par>
                                <p:cTn id="48" presetID="10"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46" grpId="0"/>
      <p:bldP spid="47" grpId="0"/>
      <p:bldP spid="48" grpId="0"/>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colorful&#10;&#10;Description automatically generated">
            <a:extLst>
              <a:ext uri="{FF2B5EF4-FFF2-40B4-BE49-F238E27FC236}">
                <a16:creationId xmlns:a16="http://schemas.microsoft.com/office/drawing/2014/main" id="{EF4D4891-6537-49D9-B42B-4F50BD187261}"/>
              </a:ext>
            </a:extLst>
          </p:cNvPr>
          <p:cNvPicPr>
            <a:picLocks noChangeAspect="1"/>
          </p:cNvPicPr>
          <p:nvPr/>
        </p:nvPicPr>
        <p:blipFill rotWithShape="1">
          <a:blip r:embed="rId3">
            <a:alphaModFix amt="18000"/>
            <a:extLst>
              <a:ext uri="{28A0092B-C50C-407E-A947-70E740481C1C}">
                <a14:useLocalDpi xmlns:a14="http://schemas.microsoft.com/office/drawing/2010/main" val="0"/>
              </a:ext>
            </a:extLst>
          </a:blip>
          <a:srcRect t="17341" b="21683"/>
          <a:stretch/>
        </p:blipFill>
        <p:spPr>
          <a:xfrm>
            <a:off x="-1" y="10"/>
            <a:ext cx="12192000" cy="5881288"/>
          </a:xfrm>
          <a:prstGeom prst="rect">
            <a:avLst/>
          </a:prstGeom>
          <a:noFill/>
        </p:spPr>
      </p:pic>
      <p:sp>
        <p:nvSpPr>
          <p:cNvPr id="5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ADC8EFCF-0E5C-4D29-8BB3-1B9F5339E84D}"/>
              </a:ext>
            </a:extLst>
          </p:cNvPr>
          <p:cNvSpPr>
            <a:spLocks noGrp="1"/>
          </p:cNvSpPr>
          <p:nvPr>
            <p:ph type="title"/>
          </p:nvPr>
        </p:nvSpPr>
        <p:spPr>
          <a:xfrm>
            <a:off x="235398" y="1736151"/>
            <a:ext cx="5038725" cy="1342754"/>
          </a:xfrm>
        </p:spPr>
        <p:txBody>
          <a:bodyPr>
            <a:normAutofit/>
          </a:bodyPr>
          <a:lstStyle/>
          <a:p>
            <a:pPr algn="ctr"/>
            <a:r>
              <a:rPr lang="en-US" sz="3600" dirty="0"/>
              <a:t>Vaping is </a:t>
            </a:r>
            <a:r>
              <a:rPr lang="en-US" sz="3600" u="sng" dirty="0"/>
              <a:t>NOT</a:t>
            </a:r>
            <a:r>
              <a:rPr lang="en-US" sz="3600" dirty="0"/>
              <a:t> safe</a:t>
            </a:r>
          </a:p>
        </p:txBody>
      </p:sp>
      <p:cxnSp>
        <p:nvCxnSpPr>
          <p:cNvPr id="53" name="Straight Connector 5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6A88757-B529-4B46-B101-28F3B09C3BB9}"/>
              </a:ext>
            </a:extLst>
          </p:cNvPr>
          <p:cNvSpPr>
            <a:spLocks noGrp="1"/>
          </p:cNvSpPr>
          <p:nvPr>
            <p:ph idx="1"/>
          </p:nvPr>
        </p:nvSpPr>
        <p:spPr>
          <a:xfrm>
            <a:off x="525516" y="3248759"/>
            <a:ext cx="4593021" cy="2619839"/>
          </a:xfrm>
        </p:spPr>
        <p:txBody>
          <a:bodyPr anchor="ctr">
            <a:normAutofit/>
          </a:bodyPr>
          <a:lstStyle/>
          <a:p>
            <a:pPr>
              <a:spcBef>
                <a:spcPts val="600"/>
              </a:spcBef>
            </a:pPr>
            <a:r>
              <a:rPr lang="en-US" sz="1500" b="1" dirty="0"/>
              <a:t>Addictive</a:t>
            </a:r>
            <a:r>
              <a:rPr lang="en-US" sz="1500" dirty="0"/>
              <a:t>:</a:t>
            </a:r>
            <a:r>
              <a:rPr lang="en-US" sz="1500" b="1" dirty="0"/>
              <a:t> </a:t>
            </a:r>
            <a:r>
              <a:rPr lang="en-US" sz="1500" dirty="0"/>
              <a:t>Often contains more nicotine than cigarettes </a:t>
            </a:r>
          </a:p>
          <a:p>
            <a:pPr>
              <a:spcBef>
                <a:spcPts val="600"/>
              </a:spcBef>
            </a:pPr>
            <a:r>
              <a:rPr lang="en-US" sz="1500" b="1" dirty="0"/>
              <a:t>Toxic substances</a:t>
            </a:r>
            <a:r>
              <a:rPr lang="en-US" sz="1500" dirty="0"/>
              <a:t>: Contains ingredients known to be harmful to your health </a:t>
            </a:r>
          </a:p>
          <a:p>
            <a:pPr>
              <a:spcBef>
                <a:spcPts val="600"/>
              </a:spcBef>
            </a:pPr>
            <a:r>
              <a:rPr lang="en-US" sz="1500" b="1" dirty="0"/>
              <a:t>Secondhand exposure</a:t>
            </a:r>
            <a:r>
              <a:rPr lang="en-US" sz="1500" dirty="0"/>
              <a:t>: Bystanders can breathe in aerosol too </a:t>
            </a:r>
          </a:p>
          <a:p>
            <a:pPr>
              <a:spcBef>
                <a:spcPts val="600"/>
              </a:spcBef>
            </a:pPr>
            <a:r>
              <a:rPr lang="en-US" sz="1500" b="1" dirty="0"/>
              <a:t>Not proven to help people quit smoking</a:t>
            </a:r>
            <a:r>
              <a:rPr lang="en-US" sz="1500" dirty="0"/>
              <a:t>:</a:t>
            </a:r>
            <a:r>
              <a:rPr lang="en-US" sz="1500" b="1" dirty="0"/>
              <a:t> </a:t>
            </a:r>
            <a:r>
              <a:rPr lang="en-US" sz="1500" dirty="0"/>
              <a:t>Many people just use both</a:t>
            </a:r>
          </a:p>
          <a:p>
            <a:pPr>
              <a:spcBef>
                <a:spcPts val="600"/>
              </a:spcBef>
            </a:pPr>
            <a:r>
              <a:rPr lang="en-US" sz="1500" b="1" dirty="0"/>
              <a:t>They can explode</a:t>
            </a:r>
            <a:r>
              <a:rPr lang="en-US" sz="1500" dirty="0"/>
              <a:t>:</a:t>
            </a:r>
            <a:r>
              <a:rPr lang="en-US" sz="1500" b="1" dirty="0"/>
              <a:t> </a:t>
            </a:r>
            <a:r>
              <a:rPr lang="en-US" sz="1500" dirty="0">
                <a:hlinkClick r:id="rId4"/>
              </a:rPr>
              <a:t>Tips to help avoid vape battery explosions</a:t>
            </a:r>
            <a:endParaRPr lang="en-US" sz="1500" b="1" dirty="0"/>
          </a:p>
        </p:txBody>
      </p:sp>
      <p:sp>
        <p:nvSpPr>
          <p:cNvPr id="8" name="Rectangle 7">
            <a:extLst>
              <a:ext uri="{FF2B5EF4-FFF2-40B4-BE49-F238E27FC236}">
                <a16:creationId xmlns:a16="http://schemas.microsoft.com/office/drawing/2014/main" id="{79CB6BD9-3765-4CA9-8537-088F1291EF27}"/>
              </a:ext>
            </a:extLst>
          </p:cNvPr>
          <p:cNvSpPr/>
          <p:nvPr/>
        </p:nvSpPr>
        <p:spPr>
          <a:xfrm>
            <a:off x="698090" y="6000258"/>
            <a:ext cx="11198942" cy="461665"/>
          </a:xfrm>
          <a:prstGeom prst="rect">
            <a:avLst/>
          </a:prstGeom>
          <a:solidFill>
            <a:schemeClr val="bg1">
              <a:alpha val="74000"/>
            </a:schemeClr>
          </a:solidFill>
        </p:spPr>
        <p:txBody>
          <a:bodyPr wrap="square">
            <a:spAutoFit/>
          </a:bodyPr>
          <a:lstStyle/>
          <a:p>
            <a:r>
              <a:rPr lang="en-US" sz="800" dirty="0"/>
              <a:t>Sources:</a:t>
            </a:r>
            <a:r>
              <a:rPr lang="en-US" sz="800" dirty="0">
                <a:cs typeface="Calibri"/>
              </a:rPr>
              <a:t> </a:t>
            </a:r>
            <a:r>
              <a:rPr lang="en-US" sz="800" dirty="0"/>
              <a:t>Allen JG, Flanigan SS, LeBlanc M, et al. Flavoring chemicals in e-cigarettes: diacetyl, 2,3-pentanedione, and acetoin in a sample of 51 products, including fruit-, candy-, and cocktail-flavored e-cigarettes. </a:t>
            </a:r>
            <a:r>
              <a:rPr lang="en-US" sz="800" i="1" dirty="0"/>
              <a:t>Environ Health Perspect</a:t>
            </a:r>
            <a:r>
              <a:rPr lang="en-US" sz="800" dirty="0"/>
              <a:t>. 2016;124(6):733-739.  </a:t>
            </a:r>
            <a:endParaRPr lang="en-US" sz="800" dirty="0">
              <a:cs typeface="Calibri"/>
            </a:endParaRPr>
          </a:p>
          <a:p>
            <a:r>
              <a:rPr lang="en-US" sz="800" dirty="0"/>
              <a:t>Jankowski M, Krzystanek M, Zejda JE, et al. E-cigarettes are more addictive than traditional cigarettes – a study in highly educated people. </a:t>
            </a:r>
            <a:r>
              <a:rPr lang="en-US" sz="800" i="1" dirty="0"/>
              <a:t>Int J Environ Res Public Health</a:t>
            </a:r>
            <a:r>
              <a:rPr lang="en-US" sz="800" dirty="0"/>
              <a:t>. 2019;16(13):2279.  </a:t>
            </a:r>
            <a:endParaRPr lang="en-US" sz="800" dirty="0">
              <a:cs typeface="Calibri"/>
            </a:endParaRPr>
          </a:p>
        </p:txBody>
      </p:sp>
      <p:sp>
        <p:nvSpPr>
          <p:cNvPr id="28" name="Slide Number Placeholder 2">
            <a:extLst>
              <a:ext uri="{FF2B5EF4-FFF2-40B4-BE49-F238E27FC236}">
                <a16:creationId xmlns:a16="http://schemas.microsoft.com/office/drawing/2014/main" id="{BFD12F01-1B1C-425F-ACDF-EFFCE156C59D}"/>
              </a:ext>
            </a:extLst>
          </p:cNvPr>
          <p:cNvSpPr txBox="1">
            <a:spLocks/>
          </p:cNvSpPr>
          <p:nvPr/>
        </p:nvSpPr>
        <p:spPr>
          <a:xfrm>
            <a:off x="294968" y="6292646"/>
            <a:ext cx="403122" cy="412954"/>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38F574-C4C0-48B1-B81D-85833E98F04F}" type="slidenum">
              <a:rPr lang="en-US" smtClean="0">
                <a:solidFill>
                  <a:schemeClr val="tx1"/>
                </a:solidFill>
              </a:rPr>
              <a:pPr/>
              <a:t>16</a:t>
            </a:fld>
            <a:endParaRPr lang="en-US" dirty="0">
              <a:solidFill>
                <a:schemeClr val="tx1"/>
              </a:solidFill>
            </a:endParaRPr>
          </a:p>
        </p:txBody>
      </p:sp>
    </p:spTree>
    <p:extLst>
      <p:ext uri="{BB962C8B-B14F-4D97-AF65-F5344CB8AC3E}">
        <p14:creationId xmlns:p14="http://schemas.microsoft.com/office/powerpoint/2010/main" val="240988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C024E9-D90F-4309-AB69-FB04855FDF46}"/>
              </a:ext>
            </a:extLst>
          </p:cNvPr>
          <p:cNvSpPr>
            <a:spLocks noGrp="1"/>
          </p:cNvSpPr>
          <p:nvPr>
            <p:ph type="sldNum" sz="quarter" idx="10"/>
          </p:nvPr>
        </p:nvSpPr>
        <p:spPr/>
        <p:txBody>
          <a:bodyPr/>
          <a:lstStyle/>
          <a:p>
            <a:fld id="{AC38F574-C4C0-48B1-B81D-85833E98F04F}" type="slidenum">
              <a:rPr lang="en-US" smtClean="0"/>
              <a:pPr/>
              <a:t>17</a:t>
            </a:fld>
            <a:endParaRPr lang="en-US" dirty="0"/>
          </a:p>
        </p:txBody>
      </p:sp>
      <p:pic>
        <p:nvPicPr>
          <p:cNvPr id="12" name="Content Placeholder 5" descr="Graphical user interface&#10;&#10;Description automatically generated">
            <a:extLst>
              <a:ext uri="{FF2B5EF4-FFF2-40B4-BE49-F238E27FC236}">
                <a16:creationId xmlns:a16="http://schemas.microsoft.com/office/drawing/2014/main" id="{03130FCD-5398-4B87-ADA9-7B308289BF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1312" y="1531215"/>
            <a:ext cx="9106084" cy="4389120"/>
          </a:xfrm>
        </p:spPr>
      </p:pic>
      <p:sp>
        <p:nvSpPr>
          <p:cNvPr id="14" name="Rectangle 13">
            <a:extLst>
              <a:ext uri="{FF2B5EF4-FFF2-40B4-BE49-F238E27FC236}">
                <a16:creationId xmlns:a16="http://schemas.microsoft.com/office/drawing/2014/main" id="{2FCCBB13-BC47-4ECD-8497-19213285478B}"/>
              </a:ext>
            </a:extLst>
          </p:cNvPr>
          <p:cNvSpPr/>
          <p:nvPr/>
        </p:nvSpPr>
        <p:spPr>
          <a:xfrm>
            <a:off x="707757" y="5920335"/>
            <a:ext cx="11402467" cy="400110"/>
          </a:xfrm>
          <a:prstGeom prst="rect">
            <a:avLst/>
          </a:prstGeom>
        </p:spPr>
        <p:txBody>
          <a:bodyPr wrap="square">
            <a:spAutoFit/>
          </a:bodyPr>
          <a:lstStyle/>
          <a:p>
            <a:r>
              <a:rPr lang="en-US" sz="1000" dirty="0"/>
              <a:t>Image source: Centers for Disease Control and Prevention. Electronic cigarettes. What is in e-cigarette aerosol? Accessed March 22, 2021. </a:t>
            </a:r>
            <a:r>
              <a:rPr lang="en-US" sz="1000" dirty="0">
                <a:solidFill>
                  <a:srgbClr val="0070C0"/>
                </a:solidFill>
                <a:hlinkClick r:id="rId4">
                  <a:extLst>
                    <a:ext uri="{A12FA001-AC4F-418D-AE19-62706E023703}">
                      <ahyp:hlinkClr xmlns:ahyp="http://schemas.microsoft.com/office/drawing/2018/hyperlinkcolor" val="tx"/>
                    </a:ext>
                  </a:extLst>
                </a:hlinkClick>
              </a:rPr>
              <a:t>www.cdc.gov/tobacco/basic_information/e-cigarettes/pdfs/Electronic-Cigarettes-Infographic-508.pdf</a:t>
            </a:r>
            <a:r>
              <a:rPr lang="en-US" sz="1000" dirty="0">
                <a:solidFill>
                  <a:srgbClr val="0070C0"/>
                </a:solidFill>
              </a:rPr>
              <a:t>   </a:t>
            </a:r>
          </a:p>
        </p:txBody>
      </p:sp>
      <p:sp>
        <p:nvSpPr>
          <p:cNvPr id="9" name="Title 1">
            <a:extLst>
              <a:ext uri="{FF2B5EF4-FFF2-40B4-BE49-F238E27FC236}">
                <a16:creationId xmlns:a16="http://schemas.microsoft.com/office/drawing/2014/main" id="{AB688F04-2B86-452B-98A3-75393451803E}"/>
              </a:ext>
            </a:extLst>
          </p:cNvPr>
          <p:cNvSpPr>
            <a:spLocks noGrp="1"/>
          </p:cNvSpPr>
          <p:nvPr>
            <p:ph type="title"/>
          </p:nvPr>
        </p:nvSpPr>
        <p:spPr>
          <a:xfrm>
            <a:off x="847724" y="232570"/>
            <a:ext cx="10753227" cy="1325563"/>
          </a:xfrm>
        </p:spPr>
        <p:txBody>
          <a:bodyPr/>
          <a:lstStyle/>
          <a:p>
            <a:r>
              <a:rPr lang="en-US" dirty="0"/>
              <a:t>Vaping is </a:t>
            </a:r>
            <a:r>
              <a:rPr lang="en-US" u="sng" dirty="0"/>
              <a:t>NOT</a:t>
            </a:r>
            <a:r>
              <a:rPr lang="en-US" dirty="0"/>
              <a:t> safe</a:t>
            </a:r>
          </a:p>
        </p:txBody>
      </p:sp>
    </p:spTree>
    <p:extLst>
      <p:ext uri="{BB962C8B-B14F-4D97-AF65-F5344CB8AC3E}">
        <p14:creationId xmlns:p14="http://schemas.microsoft.com/office/powerpoint/2010/main" val="657275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BF119C-1481-41B9-867F-E6E1EB5B92FE}"/>
              </a:ext>
            </a:extLst>
          </p:cNvPr>
          <p:cNvSpPr>
            <a:spLocks noGrp="1"/>
          </p:cNvSpPr>
          <p:nvPr>
            <p:ph type="sldNum" sz="quarter" idx="10"/>
          </p:nvPr>
        </p:nvSpPr>
        <p:spPr/>
        <p:txBody>
          <a:bodyPr/>
          <a:lstStyle/>
          <a:p>
            <a:fld id="{AC38F574-C4C0-48B1-B81D-85833E98F04F}" type="slidenum">
              <a:rPr lang="en-US" smtClean="0"/>
              <a:pPr/>
              <a:t>18</a:t>
            </a:fld>
            <a:endParaRPr lang="en-US" dirty="0"/>
          </a:p>
        </p:txBody>
      </p:sp>
      <p:sp>
        <p:nvSpPr>
          <p:cNvPr id="5" name="Title 1">
            <a:extLst>
              <a:ext uri="{FF2B5EF4-FFF2-40B4-BE49-F238E27FC236}">
                <a16:creationId xmlns:a16="http://schemas.microsoft.com/office/drawing/2014/main" id="{C4E261E7-5273-4EAC-9EE6-09BE8EAC2271}"/>
              </a:ext>
            </a:extLst>
          </p:cNvPr>
          <p:cNvSpPr txBox="1">
            <a:spLocks/>
          </p:cNvSpPr>
          <p:nvPr/>
        </p:nvSpPr>
        <p:spPr>
          <a:xfrm>
            <a:off x="3619499" y="232570"/>
            <a:ext cx="7493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It is easy to identify a vaping device</a:t>
            </a:r>
          </a:p>
        </p:txBody>
      </p:sp>
      <p:pic>
        <p:nvPicPr>
          <p:cNvPr id="6" name="Picture 5" descr="Logo, icon&#10;&#10;Description automatically generated">
            <a:extLst>
              <a:ext uri="{FF2B5EF4-FFF2-40B4-BE49-F238E27FC236}">
                <a16:creationId xmlns:a16="http://schemas.microsoft.com/office/drawing/2014/main" id="{6DBE59D7-44A9-4E72-9D2B-96C29206020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088" y="152400"/>
            <a:ext cx="3581411" cy="1790705"/>
          </a:xfrm>
          <a:prstGeom prst="rect">
            <a:avLst/>
          </a:prstGeom>
        </p:spPr>
      </p:pic>
      <p:sp>
        <p:nvSpPr>
          <p:cNvPr id="7" name="TextBox 6">
            <a:extLst>
              <a:ext uri="{FF2B5EF4-FFF2-40B4-BE49-F238E27FC236}">
                <a16:creationId xmlns:a16="http://schemas.microsoft.com/office/drawing/2014/main" id="{76942613-D485-4D19-9C26-2EBACB41414C}"/>
              </a:ext>
            </a:extLst>
          </p:cNvPr>
          <p:cNvSpPr txBox="1"/>
          <p:nvPr/>
        </p:nvSpPr>
        <p:spPr>
          <a:xfrm>
            <a:off x="1606543" y="863086"/>
            <a:ext cx="444500" cy="369332"/>
          </a:xfrm>
          <a:prstGeom prst="rect">
            <a:avLst/>
          </a:prstGeom>
          <a:noFill/>
        </p:spPr>
        <p:txBody>
          <a:bodyPr wrap="square" rtlCol="0">
            <a:spAutoFit/>
          </a:bodyPr>
          <a:lstStyle/>
          <a:p>
            <a:r>
              <a:rPr lang="en-US" dirty="0"/>
              <a:t>or </a:t>
            </a:r>
          </a:p>
        </p:txBody>
      </p:sp>
      <p:pic>
        <p:nvPicPr>
          <p:cNvPr id="10" name="Picture 9" descr="A picture containing graphical user interface&#10;&#10;Description automatically generated">
            <a:extLst>
              <a:ext uri="{FF2B5EF4-FFF2-40B4-BE49-F238E27FC236}">
                <a16:creationId xmlns:a16="http://schemas.microsoft.com/office/drawing/2014/main" id="{B0A91D31-63AD-4F3A-9567-9B703C15EE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140" y="2085175"/>
            <a:ext cx="11320667" cy="3886200"/>
          </a:xfrm>
          <a:prstGeom prst="rect">
            <a:avLst/>
          </a:prstGeom>
        </p:spPr>
      </p:pic>
      <p:sp>
        <p:nvSpPr>
          <p:cNvPr id="12" name="Rectangle 11">
            <a:extLst>
              <a:ext uri="{FF2B5EF4-FFF2-40B4-BE49-F238E27FC236}">
                <a16:creationId xmlns:a16="http://schemas.microsoft.com/office/drawing/2014/main" id="{B47A7B91-BD2C-48EB-85C1-9B369B2F7AB1}"/>
              </a:ext>
            </a:extLst>
          </p:cNvPr>
          <p:cNvSpPr/>
          <p:nvPr/>
        </p:nvSpPr>
        <p:spPr>
          <a:xfrm>
            <a:off x="571499" y="5994914"/>
            <a:ext cx="11191308" cy="246221"/>
          </a:xfrm>
          <a:prstGeom prst="rect">
            <a:avLst/>
          </a:prstGeom>
        </p:spPr>
        <p:txBody>
          <a:bodyPr wrap="square">
            <a:spAutoFit/>
          </a:bodyPr>
          <a:lstStyle/>
          <a:p>
            <a:r>
              <a:rPr lang="en-US" sz="1000" dirty="0"/>
              <a:t>Image source: National Institute on Drug Abuse; National Institutes of Health; U.S. Department of Health and Human Services.</a:t>
            </a:r>
          </a:p>
        </p:txBody>
      </p:sp>
      <p:pic>
        <p:nvPicPr>
          <p:cNvPr id="13" name="Picture 12" descr="Shape, arrow&#10;&#10;Description automatically generated">
            <a:extLst>
              <a:ext uri="{FF2B5EF4-FFF2-40B4-BE49-F238E27FC236}">
                <a16:creationId xmlns:a16="http://schemas.microsoft.com/office/drawing/2014/main" id="{E37DD540-6CBA-40B8-A1C7-0F172FDA705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240911" y="369413"/>
            <a:ext cx="1188720" cy="1188720"/>
          </a:xfrm>
          <a:prstGeom prst="rect">
            <a:avLst/>
          </a:prstGeom>
        </p:spPr>
      </p:pic>
    </p:spTree>
    <p:extLst>
      <p:ext uri="{BB962C8B-B14F-4D97-AF65-F5344CB8AC3E}">
        <p14:creationId xmlns:p14="http://schemas.microsoft.com/office/powerpoint/2010/main" val="140213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617EA-5419-4172-8228-870AEF694DC8}"/>
              </a:ext>
            </a:extLst>
          </p:cNvPr>
          <p:cNvSpPr>
            <a:spLocks noGrp="1"/>
          </p:cNvSpPr>
          <p:nvPr>
            <p:ph type="title"/>
          </p:nvPr>
        </p:nvSpPr>
        <p:spPr/>
        <p:txBody>
          <a:bodyPr>
            <a:normAutofit/>
          </a:bodyPr>
          <a:lstStyle/>
          <a:p>
            <a:r>
              <a:rPr lang="en-US" sz="4400" dirty="0"/>
              <a:t>Other Types of Tobacco</a:t>
            </a:r>
          </a:p>
        </p:txBody>
      </p:sp>
      <p:sp>
        <p:nvSpPr>
          <p:cNvPr id="3" name="Slide Number Placeholder 2">
            <a:extLst>
              <a:ext uri="{FF2B5EF4-FFF2-40B4-BE49-F238E27FC236}">
                <a16:creationId xmlns:a16="http://schemas.microsoft.com/office/drawing/2014/main" id="{EE6B9A95-A791-4510-9A1F-6354AC617C98}"/>
              </a:ext>
            </a:extLst>
          </p:cNvPr>
          <p:cNvSpPr>
            <a:spLocks noGrp="1"/>
          </p:cNvSpPr>
          <p:nvPr>
            <p:ph type="sldNum" sz="quarter" idx="10"/>
          </p:nvPr>
        </p:nvSpPr>
        <p:spPr/>
        <p:txBody>
          <a:bodyPr/>
          <a:lstStyle/>
          <a:p>
            <a:fld id="{AC38F574-C4C0-48B1-B81D-85833E98F04F}" type="slidenum">
              <a:rPr lang="en-US" smtClean="0"/>
              <a:pPr/>
              <a:t>19</a:t>
            </a:fld>
            <a:endParaRPr lang="en-US" dirty="0"/>
          </a:p>
        </p:txBody>
      </p:sp>
    </p:spTree>
    <p:extLst>
      <p:ext uri="{BB962C8B-B14F-4D97-AF65-F5344CB8AC3E}">
        <p14:creationId xmlns:p14="http://schemas.microsoft.com/office/powerpoint/2010/main" val="3902419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3E284-7D70-4984-A832-CE456ECEDA5A}"/>
              </a:ext>
            </a:extLst>
          </p:cNvPr>
          <p:cNvSpPr>
            <a:spLocks noGrp="1"/>
          </p:cNvSpPr>
          <p:nvPr>
            <p:ph type="title"/>
          </p:nvPr>
        </p:nvSpPr>
        <p:spPr/>
        <p:txBody>
          <a:bodyPr/>
          <a:lstStyle/>
          <a:p>
            <a:r>
              <a:rPr lang="en-US" dirty="0"/>
              <a:t>What will you learn about today? </a:t>
            </a:r>
          </a:p>
        </p:txBody>
      </p:sp>
      <p:sp>
        <p:nvSpPr>
          <p:cNvPr id="3" name="Content Placeholder 2">
            <a:extLst>
              <a:ext uri="{FF2B5EF4-FFF2-40B4-BE49-F238E27FC236}">
                <a16:creationId xmlns:a16="http://schemas.microsoft.com/office/drawing/2014/main" id="{74423F9C-BA9D-407B-A778-BB2029F7F214}"/>
              </a:ext>
            </a:extLst>
          </p:cNvPr>
          <p:cNvSpPr>
            <a:spLocks noGrp="1"/>
          </p:cNvSpPr>
          <p:nvPr>
            <p:ph idx="1"/>
          </p:nvPr>
        </p:nvSpPr>
        <p:spPr>
          <a:xfrm>
            <a:off x="838200" y="1825625"/>
            <a:ext cx="10515600" cy="4351338"/>
          </a:xfrm>
        </p:spPr>
        <p:txBody>
          <a:bodyPr>
            <a:normAutofit/>
          </a:bodyPr>
          <a:lstStyle/>
          <a:p>
            <a:pPr>
              <a:lnSpc>
                <a:spcPct val="100000"/>
              </a:lnSpc>
              <a:spcBef>
                <a:spcPts val="0"/>
              </a:spcBef>
              <a:spcAft>
                <a:spcPts val="1200"/>
              </a:spcAft>
              <a:buFont typeface="Arial" panose="020B0604020202020204" pitchFamily="34" charset="0"/>
              <a:buChar char="•"/>
            </a:pPr>
            <a:r>
              <a:rPr lang="en-US" sz="3600" dirty="0"/>
              <a:t>How tobacco and vaping are bad for you</a:t>
            </a:r>
          </a:p>
          <a:p>
            <a:pPr>
              <a:lnSpc>
                <a:spcPct val="100000"/>
              </a:lnSpc>
              <a:spcBef>
                <a:spcPts val="0"/>
              </a:spcBef>
              <a:spcAft>
                <a:spcPts val="1200"/>
              </a:spcAft>
              <a:buFont typeface="Arial" panose="020B0604020202020204" pitchFamily="34" charset="0"/>
              <a:buChar char="•"/>
            </a:pPr>
            <a:r>
              <a:rPr lang="en-US" sz="3600" dirty="0"/>
              <a:t>How big tobacco and big vape trick you into using their harmful products</a:t>
            </a:r>
          </a:p>
          <a:p>
            <a:pPr>
              <a:lnSpc>
                <a:spcPct val="100000"/>
              </a:lnSpc>
              <a:spcBef>
                <a:spcPts val="0"/>
              </a:spcBef>
              <a:spcAft>
                <a:spcPts val="1200"/>
              </a:spcAft>
              <a:buFont typeface="Arial" panose="020B0604020202020204" pitchFamily="34" charset="0"/>
              <a:buChar char="•"/>
            </a:pPr>
            <a:r>
              <a:rPr lang="en-US" sz="3600" dirty="0"/>
              <a:t>How to make a smoke- and vape-free school and community</a:t>
            </a:r>
          </a:p>
        </p:txBody>
      </p:sp>
      <p:sp>
        <p:nvSpPr>
          <p:cNvPr id="4" name="Slide Number Placeholder 3">
            <a:extLst>
              <a:ext uri="{FF2B5EF4-FFF2-40B4-BE49-F238E27FC236}">
                <a16:creationId xmlns:a16="http://schemas.microsoft.com/office/drawing/2014/main" id="{27D3B768-9E21-44A4-A94A-B54E131156BB}"/>
              </a:ext>
            </a:extLst>
          </p:cNvPr>
          <p:cNvSpPr>
            <a:spLocks noGrp="1"/>
          </p:cNvSpPr>
          <p:nvPr>
            <p:ph type="sldNum" sz="quarter" idx="10"/>
          </p:nvPr>
        </p:nvSpPr>
        <p:spPr/>
        <p:txBody>
          <a:bodyPr/>
          <a:lstStyle/>
          <a:p>
            <a:fld id="{AC38F574-C4C0-48B1-B81D-85833E98F04F}" type="slidenum">
              <a:rPr lang="en-US" smtClean="0"/>
              <a:pPr/>
              <a:t>2</a:t>
            </a:fld>
            <a:endParaRPr lang="en-US" dirty="0"/>
          </a:p>
        </p:txBody>
      </p:sp>
    </p:spTree>
    <p:extLst>
      <p:ext uri="{BB962C8B-B14F-4D97-AF65-F5344CB8AC3E}">
        <p14:creationId xmlns:p14="http://schemas.microsoft.com/office/powerpoint/2010/main" val="1857437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EFCF-0E5C-4D29-8BB3-1B9F5339E84D}"/>
              </a:ext>
            </a:extLst>
          </p:cNvPr>
          <p:cNvSpPr>
            <a:spLocks noGrp="1"/>
          </p:cNvSpPr>
          <p:nvPr>
            <p:ph type="title"/>
          </p:nvPr>
        </p:nvSpPr>
        <p:spPr>
          <a:xfrm>
            <a:off x="3619499" y="232570"/>
            <a:ext cx="8251076" cy="1325563"/>
          </a:xfrm>
        </p:spPr>
        <p:txBody>
          <a:bodyPr>
            <a:normAutofit fontScale="90000"/>
          </a:bodyPr>
          <a:lstStyle/>
          <a:p>
            <a:r>
              <a:rPr lang="en-US" dirty="0"/>
              <a:t>Smokeless tobacco (chew) is safe because there is no smoke</a:t>
            </a:r>
          </a:p>
        </p:txBody>
      </p:sp>
      <p:sp>
        <p:nvSpPr>
          <p:cNvPr id="3" name="Content Placeholder 2">
            <a:extLst>
              <a:ext uri="{FF2B5EF4-FFF2-40B4-BE49-F238E27FC236}">
                <a16:creationId xmlns:a16="http://schemas.microsoft.com/office/drawing/2014/main" id="{A6A88757-B529-4B46-B101-28F3B09C3BB9}"/>
              </a:ext>
            </a:extLst>
          </p:cNvPr>
          <p:cNvSpPr>
            <a:spLocks noGrp="1"/>
          </p:cNvSpPr>
          <p:nvPr>
            <p:ph idx="1"/>
          </p:nvPr>
        </p:nvSpPr>
        <p:spPr>
          <a:xfrm>
            <a:off x="496531" y="2023275"/>
            <a:ext cx="4514752" cy="3558683"/>
          </a:xfrm>
        </p:spPr>
        <p:txBody>
          <a:bodyPr>
            <a:normAutofit/>
          </a:bodyPr>
          <a:lstStyle/>
          <a:p>
            <a:pPr marL="0" indent="0">
              <a:buNone/>
            </a:pPr>
            <a:r>
              <a:rPr lang="en-US" sz="2400" dirty="0"/>
              <a:t>Smokeless tobacco causes cancer and ruins your teeth. It also: </a:t>
            </a:r>
          </a:p>
          <a:p>
            <a:r>
              <a:rPr lang="en-US" sz="2000" dirty="0"/>
              <a:t>Contains nicotine and is addictive</a:t>
            </a:r>
          </a:p>
          <a:p>
            <a:r>
              <a:rPr lang="en-US" sz="2000" dirty="0"/>
              <a:t>Causes gum disease</a:t>
            </a:r>
          </a:p>
          <a:p>
            <a:r>
              <a:rPr lang="en-US" sz="2000" dirty="0"/>
              <a:t>Causes yellow teeth</a:t>
            </a:r>
          </a:p>
          <a:p>
            <a:r>
              <a:rPr lang="en-US" sz="2000" dirty="0"/>
              <a:t>Causes mouth, throat, and pancreatic cancer</a:t>
            </a:r>
          </a:p>
          <a:p>
            <a:r>
              <a:rPr lang="en-US" sz="2000" dirty="0"/>
              <a:t>Is disgusting to chew and spit</a:t>
            </a:r>
          </a:p>
        </p:txBody>
      </p:sp>
      <p:sp>
        <p:nvSpPr>
          <p:cNvPr id="4" name="Slide Number Placeholder 3">
            <a:extLst>
              <a:ext uri="{FF2B5EF4-FFF2-40B4-BE49-F238E27FC236}">
                <a16:creationId xmlns:a16="http://schemas.microsoft.com/office/drawing/2014/main" id="{93C024E9-D90F-4309-AB69-FB04855FDF46}"/>
              </a:ext>
            </a:extLst>
          </p:cNvPr>
          <p:cNvSpPr>
            <a:spLocks noGrp="1"/>
          </p:cNvSpPr>
          <p:nvPr>
            <p:ph type="sldNum" sz="quarter" idx="10"/>
          </p:nvPr>
        </p:nvSpPr>
        <p:spPr/>
        <p:txBody>
          <a:bodyPr/>
          <a:lstStyle/>
          <a:p>
            <a:fld id="{AC38F574-C4C0-48B1-B81D-85833E98F04F}" type="slidenum">
              <a:rPr lang="en-US" smtClean="0"/>
              <a:pPr/>
              <a:t>20</a:t>
            </a:fld>
            <a:endParaRPr lang="en-US" dirty="0"/>
          </a:p>
        </p:txBody>
      </p:sp>
      <p:pic>
        <p:nvPicPr>
          <p:cNvPr id="7" name="Picture 6" descr="Logo, icon&#10;&#10;Description automatically generated">
            <a:extLst>
              <a:ext uri="{FF2B5EF4-FFF2-40B4-BE49-F238E27FC236}">
                <a16:creationId xmlns:a16="http://schemas.microsoft.com/office/drawing/2014/main" id="{6E19188C-556A-4168-BCA4-2DBD2549412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088" y="152400"/>
            <a:ext cx="3581411" cy="1790705"/>
          </a:xfrm>
          <a:prstGeom prst="rect">
            <a:avLst/>
          </a:prstGeom>
        </p:spPr>
      </p:pic>
      <p:sp>
        <p:nvSpPr>
          <p:cNvPr id="17" name="TextBox 16">
            <a:extLst>
              <a:ext uri="{FF2B5EF4-FFF2-40B4-BE49-F238E27FC236}">
                <a16:creationId xmlns:a16="http://schemas.microsoft.com/office/drawing/2014/main" id="{05566A6A-D700-466D-96FB-DB90C016F75C}"/>
              </a:ext>
            </a:extLst>
          </p:cNvPr>
          <p:cNvSpPr txBox="1"/>
          <p:nvPr/>
        </p:nvSpPr>
        <p:spPr>
          <a:xfrm>
            <a:off x="1606543" y="863086"/>
            <a:ext cx="444500" cy="369332"/>
          </a:xfrm>
          <a:prstGeom prst="rect">
            <a:avLst/>
          </a:prstGeom>
          <a:noFill/>
        </p:spPr>
        <p:txBody>
          <a:bodyPr wrap="square" rtlCol="0">
            <a:spAutoFit/>
          </a:bodyPr>
          <a:lstStyle/>
          <a:p>
            <a:r>
              <a:rPr lang="en-US" dirty="0"/>
              <a:t>or </a:t>
            </a:r>
          </a:p>
        </p:txBody>
      </p:sp>
      <p:pic>
        <p:nvPicPr>
          <p:cNvPr id="10" name="Picture 9" descr="Shape, arrow&#10;&#10;Description automatically generated">
            <a:extLst>
              <a:ext uri="{FF2B5EF4-FFF2-40B4-BE49-F238E27FC236}">
                <a16:creationId xmlns:a16="http://schemas.microsoft.com/office/drawing/2014/main" id="{A2B51444-CAC5-4038-8FC0-6F2287EF0F1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240911" y="369413"/>
            <a:ext cx="1188720" cy="1188720"/>
          </a:xfrm>
          <a:prstGeom prst="rect">
            <a:avLst/>
          </a:prstGeom>
        </p:spPr>
      </p:pic>
      <p:pic>
        <p:nvPicPr>
          <p:cNvPr id="11" name="Picture 2">
            <a:extLst>
              <a:ext uri="{FF2B5EF4-FFF2-40B4-BE49-F238E27FC236}">
                <a16:creationId xmlns:a16="http://schemas.microsoft.com/office/drawing/2014/main" id="{AB13D732-C1FF-4C6F-BB5A-C124A3CCF9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7779" y="1428036"/>
            <a:ext cx="3288229" cy="219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
            <a:extLst>
              <a:ext uri="{FF2B5EF4-FFF2-40B4-BE49-F238E27FC236}">
                <a16:creationId xmlns:a16="http://schemas.microsoft.com/office/drawing/2014/main" id="{307D9514-B134-4758-8A53-6FA0FF8CF384}"/>
              </a:ext>
            </a:extLst>
          </p:cNvPr>
          <p:cNvSpPr txBox="1">
            <a:spLocks noChangeArrowheads="1"/>
          </p:cNvSpPr>
          <p:nvPr/>
        </p:nvSpPr>
        <p:spPr bwMode="auto">
          <a:xfrm>
            <a:off x="5285354" y="3752417"/>
            <a:ext cx="30130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400" i="1" dirty="0"/>
              <a:t>This baseball player had part of his jaw removed after getting mouth cancer from using smokeless tobacco</a:t>
            </a:r>
          </a:p>
        </p:txBody>
      </p:sp>
      <p:pic>
        <p:nvPicPr>
          <p:cNvPr id="15" name="Picture 7">
            <a:extLst>
              <a:ext uri="{FF2B5EF4-FFF2-40B4-BE49-F238E27FC236}">
                <a16:creationId xmlns:a16="http://schemas.microsoft.com/office/drawing/2014/main" id="{8700DC7D-5575-44DC-B705-58F1DA76D8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2609" y="4720564"/>
            <a:ext cx="2118568" cy="1418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28253986-4AA2-4D7D-8731-5FB31FC424A2}"/>
              </a:ext>
            </a:extLst>
          </p:cNvPr>
          <p:cNvSpPr/>
          <p:nvPr/>
        </p:nvSpPr>
        <p:spPr>
          <a:xfrm>
            <a:off x="496531" y="5538881"/>
            <a:ext cx="5154564" cy="553998"/>
          </a:xfrm>
          <a:prstGeom prst="rect">
            <a:avLst/>
          </a:prstGeom>
        </p:spPr>
        <p:txBody>
          <a:bodyPr wrap="square">
            <a:spAutoFit/>
          </a:bodyPr>
          <a:lstStyle/>
          <a:p>
            <a:r>
              <a:rPr lang="en-US" sz="1000" dirty="0">
                <a:latin typeface="Arial" panose="020B0604020202020204" pitchFamily="34" charset="0"/>
              </a:rPr>
              <a:t>Source: Centers for Disease Control and Prevention. Smoking &amp; Tobacco Use. Smokeless tobacco: health effects. Accessed June 18, 2021. www.cdc.gov/tobacco/data_statistics/fact_sheets/smokeless/health_effects/index.htm </a:t>
            </a:r>
            <a:endParaRPr lang="en-US" sz="1000" dirty="0"/>
          </a:p>
        </p:txBody>
      </p:sp>
      <p:pic>
        <p:nvPicPr>
          <p:cNvPr id="8" name="Picture 7">
            <a:extLst>
              <a:ext uri="{FF2B5EF4-FFF2-40B4-BE49-F238E27FC236}">
                <a16:creationId xmlns:a16="http://schemas.microsoft.com/office/drawing/2014/main" id="{8A22D8CE-6750-4FD2-9485-1C1DFDBECC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72503" y="1412151"/>
            <a:ext cx="3013078" cy="4564812"/>
          </a:xfrm>
          <a:prstGeom prst="rect">
            <a:avLst/>
          </a:prstGeom>
        </p:spPr>
      </p:pic>
      <p:sp>
        <p:nvSpPr>
          <p:cNvPr id="6" name="Rectangle 5">
            <a:extLst>
              <a:ext uri="{FF2B5EF4-FFF2-40B4-BE49-F238E27FC236}">
                <a16:creationId xmlns:a16="http://schemas.microsoft.com/office/drawing/2014/main" id="{021BC53D-F5F3-44A6-8603-31F33F93B11D}"/>
              </a:ext>
            </a:extLst>
          </p:cNvPr>
          <p:cNvSpPr/>
          <p:nvPr/>
        </p:nvSpPr>
        <p:spPr>
          <a:xfrm>
            <a:off x="8572503" y="5967521"/>
            <a:ext cx="3013078" cy="415498"/>
          </a:xfrm>
          <a:prstGeom prst="rect">
            <a:avLst/>
          </a:prstGeom>
        </p:spPr>
        <p:txBody>
          <a:bodyPr wrap="square">
            <a:spAutoFit/>
          </a:bodyPr>
          <a:lstStyle/>
          <a:p>
            <a:r>
              <a:rPr lang="en-US" sz="700" dirty="0"/>
              <a:t>Image source: Defense Visual Information Distribution Service: U.S. Department of Defense, </a:t>
            </a:r>
            <a:r>
              <a:rPr lang="en-US" sz="700" dirty="0">
                <a:hlinkClick r:id="rId10"/>
              </a:rPr>
              <a:t>www.dvidshub.net/image/882293/ smokeless-tobacco-no-healthier-than-smoking</a:t>
            </a:r>
            <a:r>
              <a:rPr lang="en-US" sz="700" dirty="0"/>
              <a:t> </a:t>
            </a:r>
          </a:p>
        </p:txBody>
      </p:sp>
    </p:spTree>
    <p:extLst>
      <p:ext uri="{BB962C8B-B14F-4D97-AF65-F5344CB8AC3E}">
        <p14:creationId xmlns:p14="http://schemas.microsoft.com/office/powerpoint/2010/main" val="209483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500"/>
                                        <p:tgtEl>
                                          <p:spTgt spid="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500"/>
                                        <p:tgtEl>
                                          <p:spTgt spid="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500"/>
                                        <p:tgtEl>
                                          <p:spTgt spid="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500"/>
                                        <p:tgtEl>
                                          <p:spTgt spid="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fade">
                                      <p:cBhvr>
                                        <p:cTn id="5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79F6B5-B11F-4852-842F-3287B60431A2}"/>
              </a:ext>
            </a:extLst>
          </p:cNvPr>
          <p:cNvSpPr>
            <a:spLocks noGrp="1"/>
          </p:cNvSpPr>
          <p:nvPr>
            <p:ph type="title"/>
          </p:nvPr>
        </p:nvSpPr>
        <p:spPr/>
        <p:txBody>
          <a:bodyPr/>
          <a:lstStyle/>
          <a:p>
            <a:r>
              <a:rPr lang="en-US" altLang="en-US" dirty="0">
                <a:ea typeface="ヒラギノ角ゴ Pro W3" pitchFamily="122" charset="-128"/>
              </a:rPr>
              <a:t>Smokeless Flavored Tobacco Is Not A Safe Alternative To Cigarettes</a:t>
            </a:r>
            <a:endParaRPr lang="en-US" dirty="0"/>
          </a:p>
        </p:txBody>
      </p:sp>
      <p:sp>
        <p:nvSpPr>
          <p:cNvPr id="5" name="Content Placeholder 4">
            <a:extLst>
              <a:ext uri="{FF2B5EF4-FFF2-40B4-BE49-F238E27FC236}">
                <a16:creationId xmlns:a16="http://schemas.microsoft.com/office/drawing/2014/main" id="{924EDB7B-ED86-46CE-82F7-1D282E37A1EF}"/>
              </a:ext>
            </a:extLst>
          </p:cNvPr>
          <p:cNvSpPr>
            <a:spLocks noGrp="1"/>
          </p:cNvSpPr>
          <p:nvPr>
            <p:ph idx="1"/>
          </p:nvPr>
        </p:nvSpPr>
        <p:spPr>
          <a:xfrm>
            <a:off x="838200" y="1825625"/>
            <a:ext cx="5410201" cy="4394881"/>
          </a:xfrm>
        </p:spPr>
        <p:txBody>
          <a:bodyPr vert="horz" lIns="91440" tIns="45720" rIns="91440" bIns="45720" rtlCol="0" anchor="t">
            <a:normAutofit fontScale="85000" lnSpcReduction="20000"/>
          </a:bodyPr>
          <a:lstStyle/>
          <a:p>
            <a:pPr marL="489585" indent="-489585" defTabSz="1306220">
              <a:lnSpc>
                <a:spcPct val="125000"/>
              </a:lnSpc>
              <a:spcBef>
                <a:spcPts val="1200"/>
              </a:spcBef>
              <a:defRPr/>
            </a:pPr>
            <a:r>
              <a:rPr lang="en-US" dirty="0">
                <a:cs typeface="Arial"/>
              </a:rPr>
              <a:t>Sweet and fruity flavors to mask the taste of nicotine</a:t>
            </a:r>
          </a:p>
          <a:p>
            <a:pPr marL="489585" indent="-489585" defTabSz="1306220">
              <a:lnSpc>
                <a:spcPct val="125000"/>
              </a:lnSpc>
              <a:spcBef>
                <a:spcPts val="1200"/>
              </a:spcBef>
              <a:defRPr/>
            </a:pPr>
            <a:r>
              <a:rPr lang="en-US" dirty="0">
                <a:cs typeface="Arial" panose="020B0604020202020204" pitchFamily="34" charset="0"/>
              </a:rPr>
              <a:t>Available in orbs, sticks, strips, lozenges, snuff, and small bags/cans</a:t>
            </a:r>
          </a:p>
          <a:p>
            <a:pPr marL="489585" indent="-489585" defTabSz="1306220">
              <a:lnSpc>
                <a:spcPct val="114000"/>
              </a:lnSpc>
              <a:spcBef>
                <a:spcPts val="1200"/>
              </a:spcBef>
              <a:defRPr/>
            </a:pPr>
            <a:r>
              <a:rPr lang="en-US" dirty="0">
                <a:cs typeface="Arial" panose="020B0604020202020204" pitchFamily="34" charset="0"/>
              </a:rPr>
              <a:t>Designed to be placed in the mouth to dissolve so nicotine is absorbed into the bloodstream</a:t>
            </a:r>
          </a:p>
          <a:p>
            <a:pPr marL="489585" indent="-489585" defTabSz="1306220">
              <a:lnSpc>
                <a:spcPct val="114000"/>
              </a:lnSpc>
              <a:spcBef>
                <a:spcPts val="1200"/>
              </a:spcBef>
              <a:defRPr/>
            </a:pPr>
            <a:r>
              <a:rPr lang="en-US" dirty="0">
                <a:cs typeface="Arial" panose="020B0604020202020204" pitchFamily="34" charset="0"/>
              </a:rPr>
              <a:t>Snuff is inhaled through the nose or placed in the mouth</a:t>
            </a:r>
          </a:p>
        </p:txBody>
      </p:sp>
      <p:sp>
        <p:nvSpPr>
          <p:cNvPr id="3" name="Slide Number Placeholder 2">
            <a:extLst>
              <a:ext uri="{FF2B5EF4-FFF2-40B4-BE49-F238E27FC236}">
                <a16:creationId xmlns:a16="http://schemas.microsoft.com/office/drawing/2014/main" id="{10ABC0DC-6D11-46A5-8DC1-B0CBA77B0FDC}"/>
              </a:ext>
            </a:extLst>
          </p:cNvPr>
          <p:cNvSpPr>
            <a:spLocks noGrp="1"/>
          </p:cNvSpPr>
          <p:nvPr>
            <p:ph type="sldNum" sz="quarter" idx="10"/>
          </p:nvPr>
        </p:nvSpPr>
        <p:spPr/>
        <p:txBody>
          <a:bodyPr/>
          <a:lstStyle/>
          <a:p>
            <a:fld id="{AC38F574-C4C0-48B1-B81D-85833E98F04F}" type="slidenum">
              <a:rPr lang="en-US" smtClean="0"/>
              <a:pPr/>
              <a:t>21</a:t>
            </a:fld>
            <a:endParaRPr lang="en-US" dirty="0"/>
          </a:p>
        </p:txBody>
      </p:sp>
      <p:pic>
        <p:nvPicPr>
          <p:cNvPr id="6" name="Picture 10" descr="http://si.wsj.net/public/resources/images/P1-AU438_Ivey_F_20100325194541.jpg">
            <a:extLst>
              <a:ext uri="{FF2B5EF4-FFF2-40B4-BE49-F238E27FC236}">
                <a16:creationId xmlns:a16="http://schemas.microsoft.com/office/drawing/2014/main" id="{383CC32A-4EDC-4C6E-A6DC-CEC2AECA6C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88" b="1"/>
          <a:stretch/>
        </p:blipFill>
        <p:spPr bwMode="auto">
          <a:xfrm>
            <a:off x="6381357" y="2616417"/>
            <a:ext cx="5502067" cy="2249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073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19">
            <a:extLst>
              <a:ext uri="{FF2B5EF4-FFF2-40B4-BE49-F238E27FC236}">
                <a16:creationId xmlns:a16="http://schemas.microsoft.com/office/drawing/2014/main" id="{1FBD4BA0-5E13-4403-B4A7-40DF3A018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21">
            <a:extLst>
              <a:ext uri="{FF2B5EF4-FFF2-40B4-BE49-F238E27FC236}">
                <a16:creationId xmlns:a16="http://schemas.microsoft.com/office/drawing/2014/main" id="{622F0806-F5D8-4CCD-A924-6CC3D7BB26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4" name="Freeform 5">
              <a:extLst>
                <a:ext uri="{FF2B5EF4-FFF2-40B4-BE49-F238E27FC236}">
                  <a16:creationId xmlns:a16="http://schemas.microsoft.com/office/drawing/2014/main" id="{C48C9CA8-31F2-4E7F-B5F8-52BB1996D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6">
              <a:extLst>
                <a:ext uri="{FF2B5EF4-FFF2-40B4-BE49-F238E27FC236}">
                  <a16:creationId xmlns:a16="http://schemas.microsoft.com/office/drawing/2014/main" id="{C590ED89-E9C6-402B-8700-DCDA669522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7">
              <a:extLst>
                <a:ext uri="{FF2B5EF4-FFF2-40B4-BE49-F238E27FC236}">
                  <a16:creationId xmlns:a16="http://schemas.microsoft.com/office/drawing/2014/main" id="{1A6861F9-7385-40F8-BA83-B8DFF7F33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8">
              <a:extLst>
                <a:ext uri="{FF2B5EF4-FFF2-40B4-BE49-F238E27FC236}">
                  <a16:creationId xmlns:a16="http://schemas.microsoft.com/office/drawing/2014/main" id="{D41F8744-72EA-46E8-ABFE-852031D4A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9">
              <a:extLst>
                <a:ext uri="{FF2B5EF4-FFF2-40B4-BE49-F238E27FC236}">
                  <a16:creationId xmlns:a16="http://schemas.microsoft.com/office/drawing/2014/main" id="{9F0E0968-3DB0-43C4-8318-A6D9119D4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0">
              <a:extLst>
                <a:ext uri="{FF2B5EF4-FFF2-40B4-BE49-F238E27FC236}">
                  <a16:creationId xmlns:a16="http://schemas.microsoft.com/office/drawing/2014/main" id="{33CE9E31-D43C-454C-BFBE-C030D98E2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1">
              <a:extLst>
                <a:ext uri="{FF2B5EF4-FFF2-40B4-BE49-F238E27FC236}">
                  <a16:creationId xmlns:a16="http://schemas.microsoft.com/office/drawing/2014/main" id="{3927A156-CD49-44E3-BA78-CE0AA02505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2">
              <a:extLst>
                <a:ext uri="{FF2B5EF4-FFF2-40B4-BE49-F238E27FC236}">
                  <a16:creationId xmlns:a16="http://schemas.microsoft.com/office/drawing/2014/main" id="{2B83C26B-3353-4E6D-86D4-9461A7A86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3">
              <a:extLst>
                <a:ext uri="{FF2B5EF4-FFF2-40B4-BE49-F238E27FC236}">
                  <a16:creationId xmlns:a16="http://schemas.microsoft.com/office/drawing/2014/main" id="{2FB70090-1FB7-4335-9B1E-1E7EC6A2FB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2" name="Freeform 14">
              <a:extLst>
                <a:ext uri="{FF2B5EF4-FFF2-40B4-BE49-F238E27FC236}">
                  <a16:creationId xmlns:a16="http://schemas.microsoft.com/office/drawing/2014/main" id="{B862257F-455F-4E18-A480-B22E8EFE1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 name="Freeform 15">
              <a:extLst>
                <a:ext uri="{FF2B5EF4-FFF2-40B4-BE49-F238E27FC236}">
                  <a16:creationId xmlns:a16="http://schemas.microsoft.com/office/drawing/2014/main" id="{3C9DF0C4-8430-481B-B3E7-B8F79BC0F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4" name="Freeform 16">
              <a:extLst>
                <a:ext uri="{FF2B5EF4-FFF2-40B4-BE49-F238E27FC236}">
                  <a16:creationId xmlns:a16="http://schemas.microsoft.com/office/drawing/2014/main" id="{91D50B8E-D94F-4944-9FD2-08DD35E29B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5" name="Freeform 17">
              <a:extLst>
                <a:ext uri="{FF2B5EF4-FFF2-40B4-BE49-F238E27FC236}">
                  <a16:creationId xmlns:a16="http://schemas.microsoft.com/office/drawing/2014/main" id="{9B0A066C-DC3D-4E53-AC63-00DF45416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18">
              <a:extLst>
                <a:ext uri="{FF2B5EF4-FFF2-40B4-BE49-F238E27FC236}">
                  <a16:creationId xmlns:a16="http://schemas.microsoft.com/office/drawing/2014/main" id="{D2D040EF-76C0-496D-8C72-9DB143C3AD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19">
              <a:extLst>
                <a:ext uri="{FF2B5EF4-FFF2-40B4-BE49-F238E27FC236}">
                  <a16:creationId xmlns:a16="http://schemas.microsoft.com/office/drawing/2014/main" id="{15FC8221-21EA-4D83-809B-108B7E0C5B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20">
              <a:extLst>
                <a:ext uri="{FF2B5EF4-FFF2-40B4-BE49-F238E27FC236}">
                  <a16:creationId xmlns:a16="http://schemas.microsoft.com/office/drawing/2014/main" id="{5A181F7D-35FA-49F3-8BCB-5D7250BA4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21">
              <a:extLst>
                <a:ext uri="{FF2B5EF4-FFF2-40B4-BE49-F238E27FC236}">
                  <a16:creationId xmlns:a16="http://schemas.microsoft.com/office/drawing/2014/main" id="{188DFD0A-AECC-43FC-B06B-D2A8A2EB9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22">
              <a:extLst>
                <a:ext uri="{FF2B5EF4-FFF2-40B4-BE49-F238E27FC236}">
                  <a16:creationId xmlns:a16="http://schemas.microsoft.com/office/drawing/2014/main" id="{1769DE60-D3FA-40D0-96A4-6BEAD0C38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1" name="Freeform 23">
              <a:extLst>
                <a:ext uri="{FF2B5EF4-FFF2-40B4-BE49-F238E27FC236}">
                  <a16:creationId xmlns:a16="http://schemas.microsoft.com/office/drawing/2014/main" id="{18E5EA87-065F-44FB-B99A-484483E31A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15" name="Picture 9" descr="Image result for smokeless tobacco candy">
            <a:extLst>
              <a:ext uri="{FF2B5EF4-FFF2-40B4-BE49-F238E27FC236}">
                <a16:creationId xmlns:a16="http://schemas.microsoft.com/office/drawing/2014/main" id="{AB0CAD51-29B8-4E2C-B71F-F72EA493E7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21" r="-1" b="21846"/>
          <a:stretch/>
        </p:blipFill>
        <p:spPr bwMode="auto">
          <a:xfrm>
            <a:off x="20" y="10"/>
            <a:ext cx="12188932" cy="5696067"/>
          </a:xfrm>
          <a:custGeom>
            <a:avLst/>
            <a:gdLst/>
            <a:ahLst/>
            <a:cxnLst/>
            <a:rect l="l" t="t" r="r" b="b"/>
            <a:pathLst>
              <a:path w="12188952" h="5696077">
                <a:moveTo>
                  <a:pt x="0" y="0"/>
                </a:moveTo>
                <a:lnTo>
                  <a:pt x="12188952" y="0"/>
                </a:lnTo>
                <a:lnTo>
                  <a:pt x="12188952" y="4710335"/>
                </a:lnTo>
                <a:lnTo>
                  <a:pt x="12113803" y="4718295"/>
                </a:lnTo>
                <a:cubicBezTo>
                  <a:pt x="10139508" y="4916244"/>
                  <a:pt x="8237152" y="5009247"/>
                  <a:pt x="6753597" y="5041852"/>
                </a:cubicBezTo>
                <a:cubicBezTo>
                  <a:pt x="4940362" y="5081701"/>
                  <a:pt x="2657278" y="5062371"/>
                  <a:pt x="400746" y="4870509"/>
                </a:cubicBezTo>
                <a:lnTo>
                  <a:pt x="3700" y="4833875"/>
                </a:lnTo>
                <a:lnTo>
                  <a:pt x="3700" y="5696077"/>
                </a:lnTo>
                <a:lnTo>
                  <a:pt x="0" y="5696077"/>
                </a:lnTo>
                <a:close/>
              </a:path>
            </a:pathLst>
          </a:cu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4F7BBDC-0DAE-4989-875C-DEE2B638713F}"/>
              </a:ext>
            </a:extLst>
          </p:cNvPr>
          <p:cNvSpPr txBox="1"/>
          <p:nvPr/>
        </p:nvSpPr>
        <p:spPr>
          <a:xfrm>
            <a:off x="1380744" y="5202936"/>
            <a:ext cx="9436608" cy="78638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4000" dirty="0">
                <a:solidFill>
                  <a:schemeClr val="bg1"/>
                </a:solidFill>
                <a:latin typeface="+mj-lt"/>
                <a:ea typeface="+mj-ea"/>
                <a:cs typeface="+mj-cs"/>
              </a:rPr>
              <a:t>Can you spot the tobacco products?​</a:t>
            </a:r>
          </a:p>
        </p:txBody>
      </p:sp>
      <p:sp>
        <p:nvSpPr>
          <p:cNvPr id="4" name="Slide Number Placeholder 3">
            <a:extLst>
              <a:ext uri="{FF2B5EF4-FFF2-40B4-BE49-F238E27FC236}">
                <a16:creationId xmlns:a16="http://schemas.microsoft.com/office/drawing/2014/main" id="{09048B71-2B90-4245-917A-4AB53BED83E7}"/>
              </a:ext>
            </a:extLst>
          </p:cNvPr>
          <p:cNvSpPr>
            <a:spLocks noGrp="1"/>
          </p:cNvSpPr>
          <p:nvPr>
            <p:ph type="sldNum" sz="quarter" idx="10"/>
          </p:nvPr>
        </p:nvSpPr>
        <p:spPr>
          <a:xfrm>
            <a:off x="10469880" y="320040"/>
            <a:ext cx="914400" cy="320040"/>
          </a:xfrm>
        </p:spPr>
        <p:txBody>
          <a:bodyPr vert="horz" lIns="91440" tIns="45720" rIns="91440" bIns="45720" rtlCol="0" anchor="ctr">
            <a:normAutofit/>
          </a:bodyPr>
          <a:lstStyle/>
          <a:p>
            <a:pPr algn="r">
              <a:spcAft>
                <a:spcPts val="600"/>
              </a:spcAft>
              <a:defRPr/>
            </a:pPr>
            <a:fld id="{AC38F574-C4C0-48B1-B81D-85833E98F04F}" type="slidenum">
              <a:rPr lang="en-US" sz="1200" b="0">
                <a:solidFill>
                  <a:srgbClr val="FFFFFF"/>
                </a:solidFill>
                <a:latin typeface="Calibri" panose="020F0502020204030204"/>
              </a:rPr>
              <a:pPr algn="r">
                <a:spcAft>
                  <a:spcPts val="600"/>
                </a:spcAft>
                <a:defRPr/>
              </a:pPr>
              <a:t>22</a:t>
            </a:fld>
            <a:endParaRPr lang="en-US" sz="1200" b="0" dirty="0">
              <a:solidFill>
                <a:srgbClr val="FFFFFF"/>
              </a:solidFill>
              <a:latin typeface="Calibri" panose="020F0502020204030204"/>
            </a:endParaRPr>
          </a:p>
        </p:txBody>
      </p:sp>
      <p:sp>
        <p:nvSpPr>
          <p:cNvPr id="14" name="TextBox 1">
            <a:extLst>
              <a:ext uri="{FF2B5EF4-FFF2-40B4-BE49-F238E27FC236}">
                <a16:creationId xmlns:a16="http://schemas.microsoft.com/office/drawing/2014/main" id="{CED873B7-BE03-4807-90CE-E0FDE6D97053}"/>
              </a:ext>
            </a:extLst>
          </p:cNvPr>
          <p:cNvSpPr txBox="1">
            <a:spLocks noChangeArrowheads="1"/>
          </p:cNvSpPr>
          <p:nvPr/>
        </p:nvSpPr>
        <p:spPr bwMode="auto">
          <a:xfrm>
            <a:off x="8681695" y="2869850"/>
            <a:ext cx="3069735" cy="11190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p>
            <a:pPr>
              <a:lnSpc>
                <a:spcPct val="90000"/>
              </a:lnSpc>
              <a:spcAft>
                <a:spcPts val="600"/>
              </a:spcAft>
            </a:pPr>
            <a:endParaRPr lang="en-US" dirty="0"/>
          </a:p>
        </p:txBody>
      </p:sp>
      <p:sp>
        <p:nvSpPr>
          <p:cNvPr id="45" name="Slide Number Placeholder 2">
            <a:extLst>
              <a:ext uri="{FF2B5EF4-FFF2-40B4-BE49-F238E27FC236}">
                <a16:creationId xmlns:a16="http://schemas.microsoft.com/office/drawing/2014/main" id="{C4F78D05-52F3-485F-BCBE-CBF1FC9AD5AA}"/>
              </a:ext>
            </a:extLst>
          </p:cNvPr>
          <p:cNvSpPr txBox="1">
            <a:spLocks/>
          </p:cNvSpPr>
          <p:nvPr/>
        </p:nvSpPr>
        <p:spPr>
          <a:xfrm>
            <a:off x="294968" y="6292646"/>
            <a:ext cx="403122" cy="412954"/>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38F574-C4C0-48B1-B81D-85833E98F04F}" type="slidenum">
              <a:rPr lang="en-US" smtClean="0"/>
              <a:pPr/>
              <a:t>22</a:t>
            </a:fld>
            <a:endParaRPr lang="en-US" dirty="0"/>
          </a:p>
        </p:txBody>
      </p:sp>
    </p:spTree>
    <p:extLst>
      <p:ext uri="{BB962C8B-B14F-4D97-AF65-F5344CB8AC3E}">
        <p14:creationId xmlns:p14="http://schemas.microsoft.com/office/powerpoint/2010/main" val="3109744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ADF0BF-8701-4C20-B14B-C21384B53564}"/>
              </a:ext>
            </a:extLst>
          </p:cNvPr>
          <p:cNvSpPr>
            <a:spLocks noGrp="1"/>
          </p:cNvSpPr>
          <p:nvPr>
            <p:ph type="sldNum" sz="quarter" idx="10"/>
          </p:nvPr>
        </p:nvSpPr>
        <p:spPr/>
        <p:txBody>
          <a:bodyPr/>
          <a:lstStyle/>
          <a:p>
            <a:fld id="{AC38F574-C4C0-48B1-B81D-85833E98F04F}" type="slidenum">
              <a:rPr lang="en-US" smtClean="0"/>
              <a:pPr/>
              <a:t>23</a:t>
            </a:fld>
            <a:endParaRPr lang="en-US" dirty="0"/>
          </a:p>
        </p:txBody>
      </p:sp>
      <p:sp>
        <p:nvSpPr>
          <p:cNvPr id="5" name="Title 1">
            <a:extLst>
              <a:ext uri="{FF2B5EF4-FFF2-40B4-BE49-F238E27FC236}">
                <a16:creationId xmlns:a16="http://schemas.microsoft.com/office/drawing/2014/main" id="{23219820-18B2-425E-8306-A5D5773F67AD}"/>
              </a:ext>
            </a:extLst>
          </p:cNvPr>
          <p:cNvSpPr txBox="1">
            <a:spLocks/>
          </p:cNvSpPr>
          <p:nvPr/>
        </p:nvSpPr>
        <p:spPr>
          <a:xfrm>
            <a:off x="640080" y="419100"/>
            <a:ext cx="4368602" cy="11296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5400" dirty="0"/>
              <a:t>Hookah</a:t>
            </a:r>
          </a:p>
        </p:txBody>
      </p:sp>
      <p:sp>
        <p:nvSpPr>
          <p:cNvPr id="6" name="Content Placeholder 2">
            <a:extLst>
              <a:ext uri="{FF2B5EF4-FFF2-40B4-BE49-F238E27FC236}">
                <a16:creationId xmlns:a16="http://schemas.microsoft.com/office/drawing/2014/main" id="{B8BD212B-6BF4-46D5-9F84-43AF17576441}"/>
              </a:ext>
            </a:extLst>
          </p:cNvPr>
          <p:cNvSpPr txBox="1">
            <a:spLocks/>
          </p:cNvSpPr>
          <p:nvPr/>
        </p:nvSpPr>
        <p:spPr>
          <a:xfrm>
            <a:off x="640080" y="1847850"/>
            <a:ext cx="4243589" cy="4345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9585">
              <a:spcBef>
                <a:spcPts val="600"/>
              </a:spcBef>
              <a:buFont typeface="Arial" panose="020B0604020202020204" pitchFamily="34" charset="0"/>
              <a:buChar char="•"/>
              <a:defRPr/>
            </a:pPr>
            <a:r>
              <a:rPr lang="en-US" sz="2000" dirty="0"/>
              <a:t>Inhale large amounts of smoke (100-200 times the amount of smoke found in a cigarette) </a:t>
            </a:r>
          </a:p>
          <a:p>
            <a:pPr marL="489585">
              <a:spcBef>
                <a:spcPts val="600"/>
              </a:spcBef>
              <a:buFont typeface="Arial" panose="020B0604020202020204" pitchFamily="34" charset="0"/>
              <a:buChar char="•"/>
              <a:defRPr/>
            </a:pPr>
            <a:r>
              <a:rPr lang="en-US" sz="2000" dirty="0"/>
              <a:t>Are exposed to many toxic substances and more nicotine than cigarette smokers</a:t>
            </a:r>
          </a:p>
          <a:p>
            <a:pPr marL="489585">
              <a:spcBef>
                <a:spcPts val="600"/>
              </a:spcBef>
              <a:buFont typeface="Arial" panose="020B0604020202020204" pitchFamily="34" charset="0"/>
              <a:buChar char="•"/>
              <a:defRPr/>
            </a:pPr>
            <a:r>
              <a:rPr lang="en-US" sz="2000" dirty="0"/>
              <a:t>Incur many of the same health risks as those who use cigarettes</a:t>
            </a:r>
          </a:p>
          <a:p>
            <a:pPr marL="489585">
              <a:spcBef>
                <a:spcPts val="600"/>
              </a:spcBef>
              <a:buFont typeface="Arial" panose="020B0604020202020204" pitchFamily="34" charset="0"/>
              <a:buChar char="•"/>
              <a:defRPr/>
            </a:pPr>
            <a:r>
              <a:rPr lang="en-US" sz="2000" dirty="0"/>
              <a:t>Share mouthpieces and risk getting colds, the flu, herpes, and other illnesses</a:t>
            </a:r>
          </a:p>
        </p:txBody>
      </p:sp>
      <p:sp>
        <p:nvSpPr>
          <p:cNvPr id="9" name="Slide Number Placeholder 3">
            <a:extLst>
              <a:ext uri="{FF2B5EF4-FFF2-40B4-BE49-F238E27FC236}">
                <a16:creationId xmlns:a16="http://schemas.microsoft.com/office/drawing/2014/main" id="{C2E259DB-A997-4C35-A302-77E1CE7ED9A8}"/>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1000" dirty="0">
              <a:solidFill>
                <a:srgbClr val="FFFFFF"/>
              </a:solidFill>
            </a:endParaRPr>
          </a:p>
        </p:txBody>
      </p:sp>
      <p:pic>
        <p:nvPicPr>
          <p:cNvPr id="8" name="Picture 7">
            <a:extLst>
              <a:ext uri="{FF2B5EF4-FFF2-40B4-BE49-F238E27FC236}">
                <a16:creationId xmlns:a16="http://schemas.microsoft.com/office/drawing/2014/main" id="{D7435492-2548-4885-B70A-067D58689EA2}"/>
              </a:ext>
            </a:extLst>
          </p:cNvPr>
          <p:cNvPicPr>
            <a:picLocks noChangeAspect="1"/>
          </p:cNvPicPr>
          <p:nvPr/>
        </p:nvPicPr>
        <p:blipFill rotWithShape="1">
          <a:blip r:embed="rId2"/>
          <a:srcRect r="2" b="2779"/>
          <a:stretch/>
        </p:blipFill>
        <p:spPr>
          <a:xfrm>
            <a:off x="5724526" y="2"/>
            <a:ext cx="6467474" cy="6369280"/>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4092895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EFE306-49C4-4530-A40E-2B7E1B609E21}"/>
              </a:ext>
            </a:extLst>
          </p:cNvPr>
          <p:cNvSpPr>
            <a:spLocks noGrp="1"/>
          </p:cNvSpPr>
          <p:nvPr>
            <p:ph type="sldNum" sz="quarter" idx="10"/>
          </p:nvPr>
        </p:nvSpPr>
        <p:spPr/>
        <p:txBody>
          <a:bodyPr/>
          <a:lstStyle/>
          <a:p>
            <a:fld id="{AC38F574-C4C0-48B1-B81D-85833E98F04F}" type="slidenum">
              <a:rPr lang="en-US" smtClean="0"/>
              <a:pPr/>
              <a:t>24</a:t>
            </a:fld>
            <a:endParaRPr lang="en-US" dirty="0"/>
          </a:p>
        </p:txBody>
      </p:sp>
      <p:sp>
        <p:nvSpPr>
          <p:cNvPr id="5" name="Title 1">
            <a:extLst>
              <a:ext uri="{FF2B5EF4-FFF2-40B4-BE49-F238E27FC236}">
                <a16:creationId xmlns:a16="http://schemas.microsoft.com/office/drawing/2014/main" id="{2CF4399F-1A57-413A-B9C7-FDA2B7A735C3}"/>
              </a:ext>
            </a:extLst>
          </p:cNvPr>
          <p:cNvSpPr txBox="1">
            <a:spLocks/>
          </p:cNvSpPr>
          <p:nvPr/>
        </p:nvSpPr>
        <p:spPr>
          <a:xfrm>
            <a:off x="655320" y="365125"/>
            <a:ext cx="5120114" cy="1692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ltLang="en-US" sz="3700" dirty="0"/>
              <a:t>Flavored Cigars and Cigarillos</a:t>
            </a:r>
            <a:br>
              <a:rPr lang="en-US" altLang="en-US" sz="3700" dirty="0"/>
            </a:br>
            <a:endParaRPr lang="en-US" sz="3700" dirty="0"/>
          </a:p>
        </p:txBody>
      </p:sp>
      <p:sp>
        <p:nvSpPr>
          <p:cNvPr id="6" name="Content Placeholder 2">
            <a:extLst>
              <a:ext uri="{FF2B5EF4-FFF2-40B4-BE49-F238E27FC236}">
                <a16:creationId xmlns:a16="http://schemas.microsoft.com/office/drawing/2014/main" id="{BF8B6D05-8B12-4E51-9AA5-335C0CF5F73A}"/>
              </a:ext>
            </a:extLst>
          </p:cNvPr>
          <p:cNvSpPr txBox="1">
            <a:spLocks/>
          </p:cNvSpPr>
          <p:nvPr/>
        </p:nvSpPr>
        <p:spPr bwMode="auto">
          <a:xfrm>
            <a:off x="655321" y="2057919"/>
            <a:ext cx="5120113" cy="39793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lvl1pPr marL="488950" indent="-488950" algn="l" defTabSz="1304925"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ヒラギノ角ゴ Pro W3" charset="0"/>
                <a:cs typeface="ヒラギノ角ゴ Pro W3" charset="0"/>
              </a:defRPr>
            </a:lvl1pPr>
            <a:lvl2pPr marL="1060450" indent="-407988" algn="l" defTabSz="1304925"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ヒラギノ角ゴ Pro W3" charset="0"/>
                <a:cs typeface="+mn-cs"/>
              </a:defRPr>
            </a:lvl2pPr>
            <a:lvl3pPr marL="1631950" indent="-325438" algn="l" defTabSz="1304925"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ヒラギノ角ゴ Pro W3" charset="0"/>
                <a:cs typeface="+mn-cs"/>
              </a:defRPr>
            </a:lvl3pPr>
            <a:lvl4pPr marL="2284413" indent="-325438" algn="l" defTabSz="1304925"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ヒラギノ角ゴ Pro W3" charset="0"/>
                <a:cs typeface="+mn-cs"/>
              </a:defRPr>
            </a:lvl4pPr>
            <a:lvl5pPr marL="2938463" indent="-325438" algn="l" defTabSz="1304925"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ヒラギノ角ゴ Pro W3" charset="0"/>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a:lstStyle>
          <a:p>
            <a:pPr indent="-228600" defTabSz="914400" eaLnBrk="1" hangingPunct="1">
              <a:lnSpc>
                <a:spcPct val="90000"/>
              </a:lnSpc>
              <a:spcBef>
                <a:spcPts val="1200"/>
              </a:spcBef>
            </a:pPr>
            <a:r>
              <a:rPr lang="en-US" altLang="en-US" sz="2400" dirty="0">
                <a:ea typeface="+mn-ea"/>
                <a:cs typeface="+mn-cs"/>
              </a:rPr>
              <a:t>Sometimes come in fruity and candy flavors</a:t>
            </a:r>
          </a:p>
          <a:p>
            <a:pPr indent="-228600" defTabSz="914400" eaLnBrk="1" hangingPunct="1">
              <a:lnSpc>
                <a:spcPct val="90000"/>
              </a:lnSpc>
              <a:spcBef>
                <a:spcPts val="1200"/>
              </a:spcBef>
            </a:pPr>
            <a:r>
              <a:rPr lang="en-US" altLang="en-US" sz="2400" dirty="0">
                <a:ea typeface="+mn-ea"/>
                <a:cs typeface="+mn-cs"/>
              </a:rPr>
              <a:t>Tobacco companies make these flavors to attract kids to smoke</a:t>
            </a:r>
          </a:p>
          <a:p>
            <a:pPr indent="-228600" defTabSz="914400" eaLnBrk="1" hangingPunct="1">
              <a:lnSpc>
                <a:spcPct val="90000"/>
              </a:lnSpc>
              <a:spcBef>
                <a:spcPts val="1200"/>
              </a:spcBef>
            </a:pPr>
            <a:r>
              <a:rPr lang="en-US" altLang="en-US" sz="2400" dirty="0">
                <a:ea typeface="+mn-ea"/>
                <a:cs typeface="+mn-cs"/>
              </a:rPr>
              <a:t>Tobacco companies want to recruit kids to smoke so they can keep selling their products</a:t>
            </a:r>
          </a:p>
        </p:txBody>
      </p:sp>
      <p:pic>
        <p:nvPicPr>
          <p:cNvPr id="8" name="Picture 2" descr="S:\AAFP SHARED\Tar Wars Posters 2014\Tar Wars Files for Design\Images\Page 15_Flavored Cigars.jpg">
            <a:extLst>
              <a:ext uri="{FF2B5EF4-FFF2-40B4-BE49-F238E27FC236}">
                <a16:creationId xmlns:a16="http://schemas.microsoft.com/office/drawing/2014/main" id="{74F20C2D-4A89-4119-AC6D-5E339178C6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9295"/>
          <a:stretch/>
        </p:blipFill>
        <p:spPr bwMode="auto">
          <a:xfrm>
            <a:off x="6340641" y="11"/>
            <a:ext cx="5851357" cy="6356340"/>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453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9D019-3FB0-4AF2-BCD6-11E4CA2CF358}"/>
              </a:ext>
            </a:extLst>
          </p:cNvPr>
          <p:cNvSpPr>
            <a:spLocks noGrp="1"/>
          </p:cNvSpPr>
          <p:nvPr>
            <p:ph type="title"/>
          </p:nvPr>
        </p:nvSpPr>
        <p:spPr/>
        <p:txBody>
          <a:bodyPr/>
          <a:lstStyle/>
          <a:p>
            <a:r>
              <a:rPr lang="en-US" dirty="0"/>
              <a:t>Big Tobacco – Selling Harmful Substances</a:t>
            </a:r>
          </a:p>
        </p:txBody>
      </p:sp>
      <p:sp>
        <p:nvSpPr>
          <p:cNvPr id="3" name="Slide Number Placeholder 2">
            <a:extLst>
              <a:ext uri="{FF2B5EF4-FFF2-40B4-BE49-F238E27FC236}">
                <a16:creationId xmlns:a16="http://schemas.microsoft.com/office/drawing/2014/main" id="{50F9FE39-2D5B-4B4E-AF95-6DE3B2535022}"/>
              </a:ext>
            </a:extLst>
          </p:cNvPr>
          <p:cNvSpPr>
            <a:spLocks noGrp="1"/>
          </p:cNvSpPr>
          <p:nvPr>
            <p:ph type="sldNum" sz="quarter" idx="10"/>
          </p:nvPr>
        </p:nvSpPr>
        <p:spPr/>
        <p:txBody>
          <a:bodyPr/>
          <a:lstStyle/>
          <a:p>
            <a:fld id="{AC38F574-C4C0-48B1-B81D-85833E98F04F}" type="slidenum">
              <a:rPr lang="en-US" smtClean="0"/>
              <a:pPr/>
              <a:t>25</a:t>
            </a:fld>
            <a:endParaRPr lang="en-US" dirty="0"/>
          </a:p>
        </p:txBody>
      </p:sp>
    </p:spTree>
    <p:extLst>
      <p:ext uri="{BB962C8B-B14F-4D97-AF65-F5344CB8AC3E}">
        <p14:creationId xmlns:p14="http://schemas.microsoft.com/office/powerpoint/2010/main" val="2304926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D89283-4453-4781-8FA9-D6CE3578A8C8}"/>
              </a:ext>
            </a:extLst>
          </p:cNvPr>
          <p:cNvSpPr>
            <a:spLocks noGrp="1"/>
          </p:cNvSpPr>
          <p:nvPr>
            <p:ph type="sldNum" sz="quarter" idx="10"/>
          </p:nvPr>
        </p:nvSpPr>
        <p:spPr/>
        <p:txBody>
          <a:bodyPr/>
          <a:lstStyle/>
          <a:p>
            <a:fld id="{AC38F574-C4C0-48B1-B81D-85833E98F04F}" type="slidenum">
              <a:rPr lang="en-US" smtClean="0"/>
              <a:pPr/>
              <a:t>26</a:t>
            </a:fld>
            <a:endParaRPr lang="en-US" dirty="0"/>
          </a:p>
        </p:txBody>
      </p:sp>
      <p:sp>
        <p:nvSpPr>
          <p:cNvPr id="5" name="Title 1">
            <a:extLst>
              <a:ext uri="{FF2B5EF4-FFF2-40B4-BE49-F238E27FC236}">
                <a16:creationId xmlns:a16="http://schemas.microsoft.com/office/drawing/2014/main" id="{F3A84066-7EFC-41EC-9409-4FFBB61B68D7}"/>
              </a:ext>
            </a:extLst>
          </p:cNvPr>
          <p:cNvSpPr txBox="1">
            <a:spLocks/>
          </p:cNvSpPr>
          <p:nvPr/>
        </p:nvSpPr>
        <p:spPr>
          <a:xfrm>
            <a:off x="481014" y="327025"/>
            <a:ext cx="5053011" cy="19462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dirty="0"/>
              <a:t>Big Tobacco Spends $8 Billion a Year to Get You to Smoke</a:t>
            </a:r>
          </a:p>
        </p:txBody>
      </p:sp>
      <p:sp>
        <p:nvSpPr>
          <p:cNvPr id="6" name="Content Placeholder 9">
            <a:extLst>
              <a:ext uri="{FF2B5EF4-FFF2-40B4-BE49-F238E27FC236}">
                <a16:creationId xmlns:a16="http://schemas.microsoft.com/office/drawing/2014/main" id="{7A2354D4-D045-4F51-9A4C-B016ABA4FB30}"/>
              </a:ext>
            </a:extLst>
          </p:cNvPr>
          <p:cNvSpPr txBox="1">
            <a:spLocks/>
          </p:cNvSpPr>
          <p:nvPr/>
        </p:nvSpPr>
        <p:spPr>
          <a:xfrm>
            <a:off x="481014" y="2614613"/>
            <a:ext cx="5167311" cy="3590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800" dirty="0"/>
              <a:t>What could you buy with $8 billion?</a:t>
            </a:r>
          </a:p>
          <a:p>
            <a:pPr marL="171450" indent="-171450">
              <a:buFont typeface="Arial" panose="020B0604020202020204" pitchFamily="34" charset="0"/>
              <a:buChar char="•"/>
            </a:pPr>
            <a:r>
              <a:rPr lang="en-US" sz="1800" dirty="0"/>
              <a:t>Two professional sports franchises</a:t>
            </a:r>
          </a:p>
          <a:p>
            <a:pPr marL="171450" indent="-171450">
              <a:buFont typeface="Arial" panose="020B0604020202020204" pitchFamily="34" charset="0"/>
              <a:buChar char="•"/>
            </a:pPr>
            <a:r>
              <a:rPr lang="en-US" sz="1800" dirty="0"/>
              <a:t>College for 80,000 kids</a:t>
            </a:r>
          </a:p>
          <a:p>
            <a:pPr marL="171450" indent="-171450">
              <a:buFont typeface="Arial" panose="020B0604020202020204" pitchFamily="34" charset="0"/>
              <a:buChar char="•"/>
            </a:pPr>
            <a:r>
              <a:rPr lang="en-US" sz="1800" dirty="0"/>
              <a:t>A Tesla car for 80,000 people</a:t>
            </a:r>
          </a:p>
          <a:p>
            <a:pPr marL="171450" indent="-171450">
              <a:buFont typeface="Arial" panose="020B0604020202020204" pitchFamily="34" charset="0"/>
              <a:buChar char="•"/>
            </a:pPr>
            <a:r>
              <a:rPr lang="en-US" sz="1800" dirty="0">
                <a:cs typeface="Calibri"/>
              </a:rPr>
              <a:t>The top 15 zoos in the world</a:t>
            </a:r>
          </a:p>
          <a:p>
            <a:pPr marL="171450" indent="-171450">
              <a:buFont typeface="Arial" panose="020B0604020202020204" pitchFamily="34" charset="0"/>
              <a:buChar char="•"/>
            </a:pPr>
            <a:r>
              <a:rPr lang="en-US" sz="1800" dirty="0"/>
              <a:t>A trip to space for everyone in your family, including aunts, uncles, cousins, and grandparents</a:t>
            </a:r>
          </a:p>
          <a:p>
            <a:endParaRPr lang="en-US" sz="1800" dirty="0"/>
          </a:p>
        </p:txBody>
      </p:sp>
      <p:pic>
        <p:nvPicPr>
          <p:cNvPr id="8" name="Picture 7" descr="Diagram, engineering drawing&#10;&#10;Description automatically generated">
            <a:extLst>
              <a:ext uri="{FF2B5EF4-FFF2-40B4-BE49-F238E27FC236}">
                <a16:creationId xmlns:a16="http://schemas.microsoft.com/office/drawing/2014/main" id="{AA176C8F-90A4-46A8-BAC1-A924A6A39272}"/>
              </a:ext>
            </a:extLst>
          </p:cNvPr>
          <p:cNvPicPr>
            <a:picLocks noChangeAspect="1"/>
          </p:cNvPicPr>
          <p:nvPr/>
        </p:nvPicPr>
        <p:blipFill rotWithShape="1">
          <a:blip r:embed="rId2">
            <a:extLst>
              <a:ext uri="{28A0092B-C50C-407E-A947-70E740481C1C}">
                <a14:useLocalDpi xmlns:a14="http://schemas.microsoft.com/office/drawing/2010/main" val="0"/>
              </a:ext>
            </a:extLst>
          </a:blip>
          <a:srcRect l="15009" r="15392"/>
          <a:stretch/>
        </p:blipFill>
        <p:spPr>
          <a:xfrm>
            <a:off x="5715000" y="1"/>
            <a:ext cx="6477000" cy="6362770"/>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175917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BF119C-1481-41B9-867F-E6E1EB5B92FE}"/>
              </a:ext>
            </a:extLst>
          </p:cNvPr>
          <p:cNvSpPr>
            <a:spLocks noGrp="1"/>
          </p:cNvSpPr>
          <p:nvPr>
            <p:ph type="sldNum" sz="quarter" idx="10"/>
          </p:nvPr>
        </p:nvSpPr>
        <p:spPr/>
        <p:txBody>
          <a:bodyPr/>
          <a:lstStyle/>
          <a:p>
            <a:fld id="{AC38F574-C4C0-48B1-B81D-85833E98F04F}" type="slidenum">
              <a:rPr lang="en-US" smtClean="0"/>
              <a:pPr/>
              <a:t>27</a:t>
            </a:fld>
            <a:endParaRPr lang="en-US" dirty="0"/>
          </a:p>
        </p:txBody>
      </p:sp>
      <p:sp>
        <p:nvSpPr>
          <p:cNvPr id="5" name="Title 1">
            <a:extLst>
              <a:ext uri="{FF2B5EF4-FFF2-40B4-BE49-F238E27FC236}">
                <a16:creationId xmlns:a16="http://schemas.microsoft.com/office/drawing/2014/main" id="{C4E261E7-5273-4EAC-9EE6-09BE8EAC2271}"/>
              </a:ext>
            </a:extLst>
          </p:cNvPr>
          <p:cNvSpPr txBox="1">
            <a:spLocks/>
          </p:cNvSpPr>
          <p:nvPr/>
        </p:nvSpPr>
        <p:spPr>
          <a:xfrm>
            <a:off x="295649" y="141461"/>
            <a:ext cx="11475478" cy="17812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800" dirty="0"/>
              <a:t>Which brands are e-cigarettes/vapes? </a:t>
            </a:r>
            <a:endParaRPr lang="en-US" sz="4800" dirty="0">
              <a:cs typeface="Arial"/>
            </a:endParaRPr>
          </a:p>
        </p:txBody>
      </p:sp>
      <p:sp>
        <p:nvSpPr>
          <p:cNvPr id="6" name="Content Placeholder 2">
            <a:extLst>
              <a:ext uri="{FF2B5EF4-FFF2-40B4-BE49-F238E27FC236}">
                <a16:creationId xmlns:a16="http://schemas.microsoft.com/office/drawing/2014/main" id="{FDF9ED0B-AD26-4103-B459-718677B150EB}"/>
              </a:ext>
            </a:extLst>
          </p:cNvPr>
          <p:cNvSpPr>
            <a:spLocks noGrp="1"/>
          </p:cNvSpPr>
          <p:nvPr>
            <p:ph idx="1"/>
          </p:nvPr>
        </p:nvSpPr>
        <p:spPr>
          <a:xfrm>
            <a:off x="292221" y="3342165"/>
            <a:ext cx="11572220" cy="2845327"/>
          </a:xfrm>
        </p:spPr>
        <p:txBody>
          <a:bodyPr vert="horz" lIns="91440" tIns="45720" rIns="91440" bIns="45720" rtlCol="0" anchor="t">
            <a:normAutofit/>
          </a:bodyPr>
          <a:lstStyle/>
          <a:p>
            <a:pPr marL="342900" indent="-342900"/>
            <a:r>
              <a:rPr lang="en-US" sz="2400" dirty="0">
                <a:cs typeface="Arial"/>
              </a:rPr>
              <a:t>Do these sound dangerous or fun?</a:t>
            </a:r>
          </a:p>
          <a:p>
            <a:pPr marL="342900" indent="-342900"/>
            <a:r>
              <a:rPr lang="en-US" sz="2400" dirty="0">
                <a:cs typeface="Arial"/>
              </a:rPr>
              <a:t>Why would they want them to sound fun?</a:t>
            </a:r>
          </a:p>
          <a:p>
            <a:pPr marL="342900" indent="-342900"/>
            <a:r>
              <a:rPr lang="en-US" sz="2400" dirty="0">
                <a:cs typeface="Arial"/>
              </a:rPr>
              <a:t>Who would enjoy these flavors:</a:t>
            </a:r>
          </a:p>
          <a:p>
            <a:pPr marL="800100" lvl="1" indent="-342900"/>
            <a:r>
              <a:rPr lang="en-US" sz="2000" dirty="0">
                <a:cs typeface="Arial"/>
              </a:rPr>
              <a:t>Bubble Gum</a:t>
            </a:r>
          </a:p>
          <a:p>
            <a:pPr marL="800100" lvl="1" indent="-342900"/>
            <a:r>
              <a:rPr lang="en-US" sz="2000" dirty="0">
                <a:cs typeface="Arial"/>
              </a:rPr>
              <a:t>Cotton Candy</a:t>
            </a:r>
            <a:endParaRPr lang="en-US" dirty="0"/>
          </a:p>
          <a:p>
            <a:pPr marL="800100" lvl="1" indent="-342900"/>
            <a:r>
              <a:rPr lang="en-US" sz="2000" dirty="0">
                <a:cs typeface="Arial"/>
              </a:rPr>
              <a:t>Gummy Bear</a:t>
            </a:r>
          </a:p>
          <a:p>
            <a:pPr marL="342900" indent="-342900"/>
            <a:r>
              <a:rPr lang="en-US" sz="2400" dirty="0">
                <a:cs typeface="Arial"/>
              </a:rPr>
              <a:t>Who are they marketing to?</a:t>
            </a:r>
          </a:p>
          <a:p>
            <a:pPr marL="342900" indent="0">
              <a:buNone/>
            </a:pPr>
            <a:endParaRPr lang="en-US" sz="2400" dirty="0">
              <a:cs typeface="Arial"/>
            </a:endParaRPr>
          </a:p>
        </p:txBody>
      </p:sp>
      <p:sp>
        <p:nvSpPr>
          <p:cNvPr id="2" name="Rectangle: Rounded Corners 1">
            <a:extLst>
              <a:ext uri="{FF2B5EF4-FFF2-40B4-BE49-F238E27FC236}">
                <a16:creationId xmlns:a16="http://schemas.microsoft.com/office/drawing/2014/main" id="{BF977D24-FD60-4FE4-9B2D-5C47FE6B6D44}"/>
              </a:ext>
            </a:extLst>
          </p:cNvPr>
          <p:cNvSpPr/>
          <p:nvPr/>
        </p:nvSpPr>
        <p:spPr>
          <a:xfrm>
            <a:off x="698090" y="2081566"/>
            <a:ext cx="1959291" cy="86902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JUUL</a:t>
            </a:r>
          </a:p>
        </p:txBody>
      </p:sp>
      <p:sp>
        <p:nvSpPr>
          <p:cNvPr id="11" name="Rectangle: Rounded Corners 10">
            <a:extLst>
              <a:ext uri="{FF2B5EF4-FFF2-40B4-BE49-F238E27FC236}">
                <a16:creationId xmlns:a16="http://schemas.microsoft.com/office/drawing/2014/main" id="{7FF8075E-CFE4-48F9-8762-6346BE2266EE}"/>
              </a:ext>
            </a:extLst>
          </p:cNvPr>
          <p:cNvSpPr/>
          <p:nvPr/>
        </p:nvSpPr>
        <p:spPr>
          <a:xfrm>
            <a:off x="3454075" y="2081566"/>
            <a:ext cx="1959291" cy="86902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Blue Crush</a:t>
            </a:r>
          </a:p>
        </p:txBody>
      </p:sp>
      <p:sp>
        <p:nvSpPr>
          <p:cNvPr id="12" name="Rectangle: Rounded Corners 11">
            <a:extLst>
              <a:ext uri="{FF2B5EF4-FFF2-40B4-BE49-F238E27FC236}">
                <a16:creationId xmlns:a16="http://schemas.microsoft.com/office/drawing/2014/main" id="{BD28E020-1DA4-488E-8614-2A54637D68BE}"/>
              </a:ext>
            </a:extLst>
          </p:cNvPr>
          <p:cNvSpPr/>
          <p:nvPr/>
        </p:nvSpPr>
        <p:spPr>
          <a:xfrm>
            <a:off x="6210060" y="2081565"/>
            <a:ext cx="1959291" cy="86902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Puff     Bar</a:t>
            </a:r>
          </a:p>
        </p:txBody>
      </p:sp>
      <p:sp>
        <p:nvSpPr>
          <p:cNvPr id="13" name="Rectangle: Rounded Corners 12">
            <a:extLst>
              <a:ext uri="{FF2B5EF4-FFF2-40B4-BE49-F238E27FC236}">
                <a16:creationId xmlns:a16="http://schemas.microsoft.com/office/drawing/2014/main" id="{23A52630-B0DE-4DD2-84C9-13E36E00EBAB}"/>
              </a:ext>
            </a:extLst>
          </p:cNvPr>
          <p:cNvSpPr/>
          <p:nvPr/>
        </p:nvSpPr>
        <p:spPr>
          <a:xfrm>
            <a:off x="8966045" y="2087289"/>
            <a:ext cx="1959291" cy="869027"/>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Logic</a:t>
            </a:r>
          </a:p>
        </p:txBody>
      </p:sp>
      <p:pic>
        <p:nvPicPr>
          <p:cNvPr id="3" name="Picture 2">
            <a:extLst>
              <a:ext uri="{FF2B5EF4-FFF2-40B4-BE49-F238E27FC236}">
                <a16:creationId xmlns:a16="http://schemas.microsoft.com/office/drawing/2014/main" id="{0E919AEF-ECDB-4C71-BC68-E210FE1159C7}"/>
              </a:ext>
            </a:extLst>
          </p:cNvPr>
          <p:cNvPicPr>
            <a:picLocks noChangeAspect="1"/>
          </p:cNvPicPr>
          <p:nvPr/>
        </p:nvPicPr>
        <p:blipFill>
          <a:blip r:embed="rId3"/>
          <a:stretch>
            <a:fillRect/>
          </a:stretch>
        </p:blipFill>
        <p:spPr>
          <a:xfrm>
            <a:off x="7180077" y="3166771"/>
            <a:ext cx="4591050" cy="3060700"/>
          </a:xfrm>
          <a:prstGeom prst="rect">
            <a:avLst/>
          </a:prstGeom>
          <a:ln>
            <a:noFill/>
          </a:ln>
          <a:effectLst>
            <a:softEdge rad="112500"/>
          </a:effectLst>
        </p:spPr>
      </p:pic>
    </p:spTree>
    <p:extLst>
      <p:ext uri="{BB962C8B-B14F-4D97-AF65-F5344CB8AC3E}">
        <p14:creationId xmlns:p14="http://schemas.microsoft.com/office/powerpoint/2010/main" val="364809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500"/>
                                        <p:tgtEl>
                                          <p:spTgt spid="6">
                                            <p:txEl>
                                              <p:pRg st="3" end="3"/>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Effect transition="in" filter="fade">
                                      <p:cBhvr>
                                        <p:cTn id="43" dur="500"/>
                                        <p:tgtEl>
                                          <p:spTgt spid="6">
                                            <p:txEl>
                                              <p:pRg st="4" end="4"/>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xEl>
                                              <p:pRg st="5" end="5"/>
                                            </p:txEl>
                                          </p:spTgt>
                                        </p:tgtEl>
                                        <p:attrNameLst>
                                          <p:attrName>style.visibility</p:attrName>
                                        </p:attrNameLst>
                                      </p:cBhvr>
                                      <p:to>
                                        <p:strVal val="visible"/>
                                      </p:to>
                                    </p:set>
                                    <p:animEffect transition="in" filter="fade">
                                      <p:cBhvr>
                                        <p:cTn id="46" dur="500"/>
                                        <p:tgtEl>
                                          <p:spTgt spid="6">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animEffect transition="in" filter="fade">
                                      <p:cBhvr>
                                        <p:cTn id="5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00270E-622C-4BA2-AF17-FDE68CEBC624}"/>
              </a:ext>
            </a:extLst>
          </p:cNvPr>
          <p:cNvSpPr>
            <a:spLocks noGrp="1"/>
          </p:cNvSpPr>
          <p:nvPr>
            <p:ph type="sldNum" sz="quarter" idx="10"/>
          </p:nvPr>
        </p:nvSpPr>
        <p:spPr/>
        <p:txBody>
          <a:bodyPr/>
          <a:lstStyle/>
          <a:p>
            <a:fld id="{AC38F574-C4C0-48B1-B81D-85833E98F04F}" type="slidenum">
              <a:rPr lang="en-US" smtClean="0"/>
              <a:pPr/>
              <a:t>28</a:t>
            </a:fld>
            <a:endParaRPr lang="en-US" dirty="0"/>
          </a:p>
        </p:txBody>
      </p:sp>
      <p:sp>
        <p:nvSpPr>
          <p:cNvPr id="5" name="Title 1">
            <a:extLst>
              <a:ext uri="{FF2B5EF4-FFF2-40B4-BE49-F238E27FC236}">
                <a16:creationId xmlns:a16="http://schemas.microsoft.com/office/drawing/2014/main" id="{C6901EAD-FC42-46C2-89A2-32A6941263D8}"/>
              </a:ext>
            </a:extLst>
          </p:cNvPr>
          <p:cNvSpPr>
            <a:spLocks noGrp="1"/>
          </p:cNvSpPr>
          <p:nvPr>
            <p:ph type="title"/>
          </p:nvPr>
        </p:nvSpPr>
        <p:spPr>
          <a:xfrm>
            <a:off x="648929" y="557190"/>
            <a:ext cx="5181510" cy="1671569"/>
          </a:xfrm>
        </p:spPr>
        <p:txBody>
          <a:bodyPr>
            <a:normAutofit/>
          </a:bodyPr>
          <a:lstStyle/>
          <a:p>
            <a:r>
              <a:rPr lang="en-US" sz="4000" dirty="0"/>
              <a:t>Deceptive Marketing</a:t>
            </a:r>
            <a:endParaRPr lang="en-US" sz="4000" dirty="0">
              <a:cs typeface="Arial"/>
            </a:endParaRPr>
          </a:p>
        </p:txBody>
      </p:sp>
      <p:sp>
        <p:nvSpPr>
          <p:cNvPr id="6" name="Content Placeholder 9">
            <a:extLst>
              <a:ext uri="{FF2B5EF4-FFF2-40B4-BE49-F238E27FC236}">
                <a16:creationId xmlns:a16="http://schemas.microsoft.com/office/drawing/2014/main" id="{ED910DA4-C1AD-445F-B1F6-0E0F5A1236C4}"/>
              </a:ext>
            </a:extLst>
          </p:cNvPr>
          <p:cNvSpPr>
            <a:spLocks noGrp="1"/>
          </p:cNvSpPr>
          <p:nvPr>
            <p:ph idx="1"/>
          </p:nvPr>
        </p:nvSpPr>
        <p:spPr>
          <a:xfrm>
            <a:off x="648930" y="1804485"/>
            <a:ext cx="5181508" cy="4183719"/>
          </a:xfrm>
        </p:spPr>
        <p:txBody>
          <a:bodyPr>
            <a:normAutofit/>
          </a:bodyPr>
          <a:lstStyle/>
          <a:p>
            <a:r>
              <a:rPr lang="en-US" sz="2400" dirty="0"/>
              <a:t>Big tobacco/vape intentionally targets kids so they have an addicted customer base. </a:t>
            </a:r>
          </a:p>
          <a:p>
            <a:r>
              <a:rPr lang="en-US" sz="2400" dirty="0"/>
              <a:t>People </a:t>
            </a:r>
            <a:r>
              <a:rPr lang="en-US" altLang="en-US" sz="2400" dirty="0"/>
              <a:t>who use tobacco are shown as young, attractive, and cool, but the ads never show the brown teeth, wrinkles, spit stains, and phlegm that result from its use.</a:t>
            </a:r>
          </a:p>
          <a:p>
            <a:r>
              <a:rPr lang="en-US" sz="2400" dirty="0"/>
              <a:t>Big tobacco/vape promote tobacco use at events they sponsor like concerts and music festivals. </a:t>
            </a:r>
            <a:endParaRPr lang="en-US" altLang="en-US" sz="2400" dirty="0"/>
          </a:p>
          <a:p>
            <a:pPr marL="0" indent="0">
              <a:buNone/>
            </a:pPr>
            <a:endParaRPr lang="en-US" sz="2000" dirty="0"/>
          </a:p>
        </p:txBody>
      </p:sp>
      <p:sp>
        <p:nvSpPr>
          <p:cNvPr id="10" name="Rectangle 9">
            <a:extLst>
              <a:ext uri="{FF2B5EF4-FFF2-40B4-BE49-F238E27FC236}">
                <a16:creationId xmlns:a16="http://schemas.microsoft.com/office/drawing/2014/main" id="{7E4A1E8C-CBEA-44E3-A34F-235D4C85D1E1}"/>
              </a:ext>
            </a:extLst>
          </p:cNvPr>
          <p:cNvSpPr/>
          <p:nvPr/>
        </p:nvSpPr>
        <p:spPr>
          <a:xfrm>
            <a:off x="698090" y="5930212"/>
            <a:ext cx="5543451" cy="412953"/>
          </a:xfrm>
          <a:prstGeom prst="rect">
            <a:avLst/>
          </a:prstGeom>
        </p:spPr>
        <p:txBody>
          <a:bodyPr wrap="square">
            <a:spAutoFit/>
          </a:bodyPr>
          <a:lstStyle/>
          <a:p>
            <a:pPr>
              <a:spcAft>
                <a:spcPts val="600"/>
              </a:spcAft>
            </a:pPr>
            <a:r>
              <a:rPr lang="en-US" sz="1000" dirty="0"/>
              <a:t>Source: Campaign for Tobacco-Free Kids. Electronic cigarettes and youth. Accessed July 27, 2021. www.tobaccofreekids.org/assets/factsheets/0382.pdf </a:t>
            </a:r>
          </a:p>
        </p:txBody>
      </p:sp>
      <p:pic>
        <p:nvPicPr>
          <p:cNvPr id="8" name="Picture 7">
            <a:extLst>
              <a:ext uri="{FF2B5EF4-FFF2-40B4-BE49-F238E27FC236}">
                <a16:creationId xmlns:a16="http://schemas.microsoft.com/office/drawing/2014/main" id="{37E3FBAB-C5B0-48F9-B546-24BA8CCFE887}"/>
              </a:ext>
            </a:extLst>
          </p:cNvPr>
          <p:cNvPicPr>
            <a:picLocks noChangeAspect="1"/>
          </p:cNvPicPr>
          <p:nvPr/>
        </p:nvPicPr>
        <p:blipFill rotWithShape="1">
          <a:blip r:embed="rId2">
            <a:extLst>
              <a:ext uri="{28A0092B-C50C-407E-A947-70E740481C1C}">
                <a14:useLocalDpi xmlns:a14="http://schemas.microsoft.com/office/drawing/2010/main" val="0"/>
              </a:ext>
            </a:extLst>
          </a:blip>
          <a:srcRect l="17084" r="16613" b="2"/>
          <a:stretch/>
        </p:blipFill>
        <p:spPr>
          <a:xfrm>
            <a:off x="6189155" y="10"/>
            <a:ext cx="6002844" cy="6356340"/>
          </a:xfrm>
          <a:prstGeom prst="rect">
            <a:avLst/>
          </a:prstGeom>
          <a:effectLst/>
        </p:spPr>
      </p:pic>
    </p:spTree>
    <p:extLst>
      <p:ext uri="{BB962C8B-B14F-4D97-AF65-F5344CB8AC3E}">
        <p14:creationId xmlns:p14="http://schemas.microsoft.com/office/powerpoint/2010/main" val="1488063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2BE976-C59F-4B06-B351-0C8DD062ADB6}"/>
              </a:ext>
            </a:extLst>
          </p:cNvPr>
          <p:cNvSpPr>
            <a:spLocks noGrp="1"/>
          </p:cNvSpPr>
          <p:nvPr>
            <p:ph type="sldNum" sz="quarter" idx="10"/>
          </p:nvPr>
        </p:nvSpPr>
        <p:spPr/>
        <p:txBody>
          <a:bodyPr/>
          <a:lstStyle/>
          <a:p>
            <a:fld id="{AC38F574-C4C0-48B1-B81D-85833E98F04F}" type="slidenum">
              <a:rPr lang="en-US" smtClean="0"/>
              <a:pPr/>
              <a:t>29</a:t>
            </a:fld>
            <a:endParaRPr lang="en-US" dirty="0"/>
          </a:p>
        </p:txBody>
      </p:sp>
      <p:pic>
        <p:nvPicPr>
          <p:cNvPr id="10" name="Picture 9">
            <a:extLst>
              <a:ext uri="{FF2B5EF4-FFF2-40B4-BE49-F238E27FC236}">
                <a16:creationId xmlns:a16="http://schemas.microsoft.com/office/drawing/2014/main" id="{E8C89BCE-2DFD-463B-A12E-9B71EF744E17}"/>
              </a:ext>
            </a:extLst>
          </p:cNvPr>
          <p:cNvPicPr>
            <a:picLocks noChangeAspect="1"/>
          </p:cNvPicPr>
          <p:nvPr/>
        </p:nvPicPr>
        <p:blipFill rotWithShape="1">
          <a:blip r:embed="rId3">
            <a:extLst>
              <a:ext uri="{28A0092B-C50C-407E-A947-70E740481C1C}">
                <a14:useLocalDpi xmlns:a14="http://schemas.microsoft.com/office/drawing/2010/main" val="0"/>
              </a:ext>
            </a:extLst>
          </a:blip>
          <a:srcRect t="6524" b="7392"/>
          <a:stretch/>
        </p:blipFill>
        <p:spPr>
          <a:xfrm>
            <a:off x="20" y="2110603"/>
            <a:ext cx="6882694" cy="4191877"/>
          </a:xfrm>
          <a:prstGeom prst="rect">
            <a:avLst/>
          </a:prstGeom>
        </p:spPr>
      </p:pic>
      <p:pic>
        <p:nvPicPr>
          <p:cNvPr id="11" name="Picture 10" descr="A picture containing person, accessory&#10;&#10;Description automatically generated">
            <a:extLst>
              <a:ext uri="{FF2B5EF4-FFF2-40B4-BE49-F238E27FC236}">
                <a16:creationId xmlns:a16="http://schemas.microsoft.com/office/drawing/2014/main" id="{BAD75917-8520-48C8-B932-E1352D253E5A}"/>
              </a:ext>
            </a:extLst>
          </p:cNvPr>
          <p:cNvPicPr>
            <a:picLocks noChangeAspect="1"/>
          </p:cNvPicPr>
          <p:nvPr/>
        </p:nvPicPr>
        <p:blipFill rotWithShape="1">
          <a:blip r:embed="rId4">
            <a:extLst>
              <a:ext uri="{28A0092B-C50C-407E-A947-70E740481C1C}">
                <a14:useLocalDpi xmlns:a14="http://schemas.microsoft.com/office/drawing/2010/main" val="0"/>
              </a:ext>
            </a:extLst>
          </a:blip>
          <a:srcRect l="4976" r="3005"/>
          <a:stretch/>
        </p:blipFill>
        <p:spPr>
          <a:xfrm>
            <a:off x="7044491" y="2"/>
            <a:ext cx="5147509" cy="6303070"/>
          </a:xfrm>
          <a:prstGeom prst="rect">
            <a:avLst/>
          </a:prstGeom>
        </p:spPr>
      </p:pic>
      <p:sp>
        <p:nvSpPr>
          <p:cNvPr id="12" name="Rectangle 11">
            <a:extLst>
              <a:ext uri="{FF2B5EF4-FFF2-40B4-BE49-F238E27FC236}">
                <a16:creationId xmlns:a16="http://schemas.microsoft.com/office/drawing/2014/main" id="{C73A4249-4EAE-4E2E-9B01-F5F76DBFC508}"/>
              </a:ext>
            </a:extLst>
          </p:cNvPr>
          <p:cNvSpPr/>
          <p:nvPr/>
        </p:nvSpPr>
        <p:spPr>
          <a:xfrm>
            <a:off x="548461" y="907383"/>
            <a:ext cx="5947589" cy="990469"/>
          </a:xfrm>
          <a:prstGeom prst="rect">
            <a:avLst/>
          </a:prstGeom>
        </p:spPr>
        <p:txBody>
          <a:bodyPr vert="horz" lIns="91440" tIns="45720" rIns="91440" bIns="45720" rtlCol="0" anchor="ctr">
            <a:normAutofit/>
          </a:bodyPr>
          <a:lstStyle/>
          <a:p>
            <a:pPr lvl="0">
              <a:lnSpc>
                <a:spcPct val="90000"/>
              </a:lnSpc>
              <a:spcAft>
                <a:spcPts val="600"/>
              </a:spcAft>
              <a:defRPr/>
            </a:pPr>
            <a:r>
              <a:rPr lang="en-US" sz="2400" dirty="0"/>
              <a:t>Big Vape Uses Social Media to Trick You</a:t>
            </a:r>
          </a:p>
        </p:txBody>
      </p:sp>
      <p:sp>
        <p:nvSpPr>
          <p:cNvPr id="13" name="Title 1">
            <a:extLst>
              <a:ext uri="{FF2B5EF4-FFF2-40B4-BE49-F238E27FC236}">
                <a16:creationId xmlns:a16="http://schemas.microsoft.com/office/drawing/2014/main" id="{444ACC7A-48D5-404B-B20D-CA6FBF0ED493}"/>
              </a:ext>
            </a:extLst>
          </p:cNvPr>
          <p:cNvSpPr txBox="1">
            <a:spLocks/>
          </p:cNvSpPr>
          <p:nvPr/>
        </p:nvSpPr>
        <p:spPr>
          <a:xfrm>
            <a:off x="548461" y="262629"/>
            <a:ext cx="5547539" cy="990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t>Deceptive Marketing</a:t>
            </a:r>
            <a:endParaRPr lang="en-US" sz="4000" dirty="0">
              <a:cs typeface="Arial"/>
            </a:endParaRPr>
          </a:p>
        </p:txBody>
      </p:sp>
      <p:sp>
        <p:nvSpPr>
          <p:cNvPr id="14" name="TextBox 13">
            <a:extLst>
              <a:ext uri="{FF2B5EF4-FFF2-40B4-BE49-F238E27FC236}">
                <a16:creationId xmlns:a16="http://schemas.microsoft.com/office/drawing/2014/main" id="{A922D813-BDAD-43D3-8D97-FBC5E22E385F}"/>
              </a:ext>
            </a:extLst>
          </p:cNvPr>
          <p:cNvSpPr txBox="1"/>
          <p:nvPr/>
        </p:nvSpPr>
        <p:spPr>
          <a:xfrm>
            <a:off x="7691275" y="5572897"/>
            <a:ext cx="3853940" cy="461665"/>
          </a:xfrm>
          <a:prstGeom prst="rect">
            <a:avLst/>
          </a:prstGeom>
          <a:noFill/>
        </p:spPr>
        <p:txBody>
          <a:bodyPr wrap="none" rtlCol="0">
            <a:spAutoFit/>
          </a:bodyPr>
          <a:lstStyle/>
          <a:p>
            <a:r>
              <a:rPr lang="en-US" sz="2400" b="1" dirty="0">
                <a:solidFill>
                  <a:schemeClr val="bg1"/>
                </a:solidFill>
              </a:rPr>
              <a:t>Me when I’m not </a:t>
            </a:r>
            <a:r>
              <a:rPr lang="en-US" sz="2400" b="1" dirty="0" err="1">
                <a:solidFill>
                  <a:schemeClr val="bg1"/>
                </a:solidFill>
              </a:rPr>
              <a:t>Juuling</a:t>
            </a:r>
            <a:r>
              <a:rPr lang="en-US" sz="2400" b="1" dirty="0">
                <a:solidFill>
                  <a:schemeClr val="bg1"/>
                </a:solidFill>
              </a:rPr>
              <a:t>!</a:t>
            </a:r>
          </a:p>
        </p:txBody>
      </p:sp>
      <p:sp>
        <p:nvSpPr>
          <p:cNvPr id="15" name="TextBox 14">
            <a:extLst>
              <a:ext uri="{FF2B5EF4-FFF2-40B4-BE49-F238E27FC236}">
                <a16:creationId xmlns:a16="http://schemas.microsoft.com/office/drawing/2014/main" id="{590033D8-D000-4960-A332-656C0BD57DC7}"/>
              </a:ext>
            </a:extLst>
          </p:cNvPr>
          <p:cNvSpPr txBox="1"/>
          <p:nvPr/>
        </p:nvSpPr>
        <p:spPr>
          <a:xfrm>
            <a:off x="496529" y="4926566"/>
            <a:ext cx="2039984" cy="707886"/>
          </a:xfrm>
          <a:prstGeom prst="rect">
            <a:avLst/>
          </a:prstGeom>
          <a:noFill/>
        </p:spPr>
        <p:txBody>
          <a:bodyPr wrap="square" rtlCol="0">
            <a:spAutoFit/>
          </a:bodyPr>
          <a:lstStyle/>
          <a:p>
            <a:pPr algn="ctr"/>
            <a:r>
              <a:rPr lang="en-US" sz="2000" dirty="0"/>
              <a:t>My friend who doesn’t vape</a:t>
            </a:r>
          </a:p>
        </p:txBody>
      </p:sp>
      <p:sp>
        <p:nvSpPr>
          <p:cNvPr id="16" name="TextBox 15">
            <a:extLst>
              <a:ext uri="{FF2B5EF4-FFF2-40B4-BE49-F238E27FC236}">
                <a16:creationId xmlns:a16="http://schemas.microsoft.com/office/drawing/2014/main" id="{A6CB064B-03E9-41A4-B38A-03EA1842BE95}"/>
              </a:ext>
            </a:extLst>
          </p:cNvPr>
          <p:cNvSpPr txBox="1"/>
          <p:nvPr/>
        </p:nvSpPr>
        <p:spPr>
          <a:xfrm>
            <a:off x="3522255" y="5572897"/>
            <a:ext cx="2039984" cy="707886"/>
          </a:xfrm>
          <a:prstGeom prst="rect">
            <a:avLst/>
          </a:prstGeom>
          <a:noFill/>
        </p:spPr>
        <p:txBody>
          <a:bodyPr wrap="square" rtlCol="0">
            <a:spAutoFit/>
          </a:bodyPr>
          <a:lstStyle/>
          <a:p>
            <a:pPr algn="ctr"/>
            <a:r>
              <a:rPr lang="en-US" sz="2000" dirty="0"/>
              <a:t>Me with my empty Juul pod</a:t>
            </a:r>
          </a:p>
        </p:txBody>
      </p:sp>
    </p:spTree>
    <p:extLst>
      <p:ext uri="{BB962C8B-B14F-4D97-AF65-F5344CB8AC3E}">
        <p14:creationId xmlns:p14="http://schemas.microsoft.com/office/powerpoint/2010/main" val="950959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9034C5-75C2-464E-A95A-EC16E8B525D6}"/>
              </a:ext>
            </a:extLst>
          </p:cNvPr>
          <p:cNvSpPr>
            <a:spLocks noGrp="1"/>
          </p:cNvSpPr>
          <p:nvPr>
            <p:ph type="sldNum" sz="quarter" idx="10"/>
          </p:nvPr>
        </p:nvSpPr>
        <p:spPr/>
        <p:txBody>
          <a:bodyPr/>
          <a:lstStyle/>
          <a:p>
            <a:fld id="{AC38F574-C4C0-48B1-B81D-85833E98F04F}" type="slidenum">
              <a:rPr lang="en-US" smtClean="0"/>
              <a:pPr/>
              <a:t>3</a:t>
            </a:fld>
            <a:endParaRPr lang="en-US" dirty="0"/>
          </a:p>
        </p:txBody>
      </p:sp>
      <p:sp>
        <p:nvSpPr>
          <p:cNvPr id="5" name="Title 1">
            <a:extLst>
              <a:ext uri="{FF2B5EF4-FFF2-40B4-BE49-F238E27FC236}">
                <a16:creationId xmlns:a16="http://schemas.microsoft.com/office/drawing/2014/main" id="{A7EB3D21-41D3-4E8A-BDC7-49BBB2E02424}"/>
              </a:ext>
            </a:extLst>
          </p:cNvPr>
          <p:cNvSpPr txBox="1">
            <a:spLocks/>
          </p:cNvSpPr>
          <p:nvPr/>
        </p:nvSpPr>
        <p:spPr>
          <a:xfrm>
            <a:off x="4638675" y="629268"/>
            <a:ext cx="6586491"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What is Tar Wars?</a:t>
            </a:r>
          </a:p>
        </p:txBody>
      </p:sp>
      <p:sp>
        <p:nvSpPr>
          <p:cNvPr id="6" name="Content Placeholder 2">
            <a:extLst>
              <a:ext uri="{FF2B5EF4-FFF2-40B4-BE49-F238E27FC236}">
                <a16:creationId xmlns:a16="http://schemas.microsoft.com/office/drawing/2014/main" id="{2CD59D12-7A70-42CD-8DD0-7E61CCBFDD5F}"/>
              </a:ext>
            </a:extLst>
          </p:cNvPr>
          <p:cNvSpPr txBox="1">
            <a:spLocks/>
          </p:cNvSpPr>
          <p:nvPr/>
        </p:nvSpPr>
        <p:spPr>
          <a:xfrm>
            <a:off x="4638675" y="2438400"/>
            <a:ext cx="6913245" cy="37854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Created by the American Academy of Family Physicians (AAFP) to help kids like you understand the dangers of tobacco and vaping</a:t>
            </a:r>
          </a:p>
          <a:p>
            <a:r>
              <a:rPr lang="en-US" dirty="0"/>
              <a:t>Made by family doctors to help you live  tobacco- and vape-free lives</a:t>
            </a:r>
          </a:p>
          <a:p>
            <a:r>
              <a:rPr lang="en-US" dirty="0"/>
              <a:t>Help you create a smoke- and vape-free school and community</a:t>
            </a:r>
          </a:p>
        </p:txBody>
      </p:sp>
      <p:pic>
        <p:nvPicPr>
          <p:cNvPr id="7" name="Picture 5" descr="C:\Users\DSwaffor\Desktop\Tar Wars Poster for Program Guide\2004 North Carolina.jpg">
            <a:extLst>
              <a:ext uri="{FF2B5EF4-FFF2-40B4-BE49-F238E27FC236}">
                <a16:creationId xmlns:a16="http://schemas.microsoft.com/office/drawing/2014/main" id="{2F137EBA-975D-4F18-B890-7082C35CCC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1" r="10858"/>
          <a:stretch/>
        </p:blipFill>
        <p:spPr bwMode="auto">
          <a:xfrm>
            <a:off x="21" y="10"/>
            <a:ext cx="4150414" cy="6140236"/>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Box 4">
            <a:extLst>
              <a:ext uri="{FF2B5EF4-FFF2-40B4-BE49-F238E27FC236}">
                <a16:creationId xmlns:a16="http://schemas.microsoft.com/office/drawing/2014/main" id="{AA12A3A0-C85C-42D3-90AB-9911657E3709}"/>
              </a:ext>
            </a:extLst>
          </p:cNvPr>
          <p:cNvSpPr txBox="1">
            <a:spLocks noChangeArrowheads="1"/>
          </p:cNvSpPr>
          <p:nvPr/>
        </p:nvSpPr>
        <p:spPr bwMode="auto">
          <a:xfrm>
            <a:off x="142277" y="5187748"/>
            <a:ext cx="3769323" cy="685799"/>
          </a:xfrm>
          <a:prstGeom prst="rect">
            <a:avLst/>
          </a:prstGeom>
          <a:solidFill>
            <a:srgbClr val="B2B6BF"/>
          </a:solidFill>
          <a:ln>
            <a:noFill/>
          </a:ln>
        </p:spPr>
        <p:txBody>
          <a:bodyPr wrap="square">
            <a:noAutofit/>
          </a:bodyPr>
          <a:lstStyle>
            <a:lvl1pPr>
              <a:spcBef>
                <a:spcPct val="20000"/>
              </a:spcBef>
              <a:buFont typeface="Arial" panose="020B0604020202020204" pitchFamily="34" charset="0"/>
              <a:buChar char="•"/>
              <a:defRPr sz="4600">
                <a:solidFill>
                  <a:schemeClr val="tx1"/>
                </a:solidFill>
                <a:latin typeface="Arial" panose="020B0604020202020204" pitchFamily="34" charset="0"/>
                <a:ea typeface="ヒラギノ角ゴ Pro W3" pitchFamily="122" charset="-128"/>
              </a:defRPr>
            </a:lvl1pPr>
            <a:lvl2pPr marL="742950" indent="-285750">
              <a:spcBef>
                <a:spcPct val="20000"/>
              </a:spcBef>
              <a:buFont typeface="Arial" panose="020B0604020202020204" pitchFamily="34" charset="0"/>
              <a:buChar char="–"/>
              <a:defRPr sz="4000">
                <a:solidFill>
                  <a:schemeClr val="tx1"/>
                </a:solidFill>
                <a:latin typeface="Arial" panose="020B0604020202020204" pitchFamily="34" charset="0"/>
                <a:ea typeface="ヒラギノ角ゴ Pro W3" pitchFamily="122" charset="-128"/>
              </a:defRPr>
            </a:lvl2pPr>
            <a:lvl3pPr marL="1143000" indent="-228600">
              <a:spcBef>
                <a:spcPct val="20000"/>
              </a:spcBef>
              <a:buFont typeface="Arial" panose="020B0604020202020204" pitchFamily="34" charset="0"/>
              <a:buChar char="•"/>
              <a:defRPr sz="3400">
                <a:solidFill>
                  <a:schemeClr val="tx1"/>
                </a:solidFill>
                <a:latin typeface="Arial" panose="020B0604020202020204" pitchFamily="34" charset="0"/>
                <a:ea typeface="ヒラギノ角ゴ Pro W3" pitchFamily="122" charset="-128"/>
              </a:defRPr>
            </a:lvl3pPr>
            <a:lvl4pPr marL="1600200" indent="-228600">
              <a:spcBef>
                <a:spcPct val="20000"/>
              </a:spcBef>
              <a:buFont typeface="Arial" panose="020B0604020202020204" pitchFamily="34" charset="0"/>
              <a:buChar char="–"/>
              <a:defRPr sz="2900">
                <a:solidFill>
                  <a:schemeClr val="tx1"/>
                </a:solidFill>
                <a:latin typeface="Arial" panose="020B0604020202020204" pitchFamily="34" charset="0"/>
                <a:ea typeface="ヒラギノ角ゴ Pro W3" pitchFamily="122" charset="-128"/>
              </a:defRPr>
            </a:lvl4pPr>
            <a:lvl5pPr marL="2057400" indent="-228600">
              <a:spcBef>
                <a:spcPct val="20000"/>
              </a:spcBef>
              <a:buFont typeface="Arial" panose="020B0604020202020204" pitchFamily="34" charset="0"/>
              <a:buChar char="»"/>
              <a:defRPr sz="2900">
                <a:solidFill>
                  <a:schemeClr val="tx1"/>
                </a:solidFill>
                <a:latin typeface="Arial" panose="020B0604020202020204" pitchFamily="34" charset="0"/>
                <a:ea typeface="ヒラギノ角ゴ Pro W3" pitchFamily="122" charset="-128"/>
              </a:defRPr>
            </a:lvl5pPr>
            <a:lvl6pPr marL="2514600" indent="-228600" defTabSz="1304925"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ヒラギノ角ゴ Pro W3" pitchFamily="122" charset="-128"/>
              </a:defRPr>
            </a:lvl6pPr>
            <a:lvl7pPr marL="2971800" indent="-228600" defTabSz="1304925"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ヒラギノ角ゴ Pro W3" pitchFamily="122" charset="-128"/>
              </a:defRPr>
            </a:lvl7pPr>
            <a:lvl8pPr marL="3429000" indent="-228600" defTabSz="1304925"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ヒラギノ角ゴ Pro W3" pitchFamily="122" charset="-128"/>
              </a:defRPr>
            </a:lvl8pPr>
            <a:lvl9pPr marL="3886200" indent="-228600" defTabSz="1304925"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ヒラギノ角ゴ Pro W3" pitchFamily="122" charset="-128"/>
              </a:defRPr>
            </a:lvl9pPr>
          </a:lstStyle>
          <a:p>
            <a:pPr algn="ctr" eaLnBrk="1" hangingPunct="1">
              <a:spcBef>
                <a:spcPct val="0"/>
              </a:spcBef>
              <a:spcAft>
                <a:spcPts val="600"/>
              </a:spcAft>
              <a:buFontTx/>
              <a:buNone/>
            </a:pPr>
            <a:r>
              <a:rPr lang="en-US" altLang="en-US" sz="1300" dirty="0">
                <a:solidFill>
                  <a:srgbClr val="FFFFFF"/>
                </a:solidFill>
                <a:latin typeface="+mn-lt"/>
                <a:ea typeface="+mn-ea"/>
              </a:rPr>
              <a:t>Ethan—North Carolina</a:t>
            </a:r>
          </a:p>
          <a:p>
            <a:pPr algn="ctr" eaLnBrk="1" hangingPunct="1">
              <a:spcBef>
                <a:spcPct val="0"/>
              </a:spcBef>
              <a:spcAft>
                <a:spcPts val="600"/>
              </a:spcAft>
              <a:buFontTx/>
              <a:buNone/>
            </a:pPr>
            <a:r>
              <a:rPr lang="en-US" altLang="en-US" sz="1300" dirty="0">
                <a:solidFill>
                  <a:srgbClr val="FFFFFF"/>
                </a:solidFill>
                <a:latin typeface="+mn-lt"/>
                <a:ea typeface="+mn-ea"/>
              </a:rPr>
              <a:t>2004 Tar Wars Poster Contest</a:t>
            </a:r>
          </a:p>
        </p:txBody>
      </p:sp>
    </p:spTree>
    <p:extLst>
      <p:ext uri="{BB962C8B-B14F-4D97-AF65-F5344CB8AC3E}">
        <p14:creationId xmlns:p14="http://schemas.microsoft.com/office/powerpoint/2010/main" val="4197938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796757D-B12E-4E63-772C-8B17845F79B9}"/>
              </a:ext>
            </a:extLst>
          </p:cNvPr>
          <p:cNvSpPr>
            <a:spLocks noGrp="1"/>
          </p:cNvSpPr>
          <p:nvPr>
            <p:ph type="title"/>
          </p:nvPr>
        </p:nvSpPr>
        <p:spPr>
          <a:xfrm>
            <a:off x="838201" y="643467"/>
            <a:ext cx="3888526" cy="1800526"/>
          </a:xfrm>
        </p:spPr>
        <p:txBody>
          <a:bodyPr vert="horz" lIns="91440" tIns="45720" rIns="91440" bIns="45720" rtlCol="0" anchor="ctr">
            <a:normAutofit/>
          </a:bodyPr>
          <a:lstStyle/>
          <a:p>
            <a:r>
              <a:rPr lang="en-US" sz="4100" kern="1200">
                <a:solidFill>
                  <a:schemeClr val="tx1"/>
                </a:solidFill>
                <a:latin typeface="+mj-lt"/>
                <a:ea typeface="+mj-ea"/>
                <a:cs typeface="+mj-cs"/>
              </a:rPr>
              <a:t>Share the information at home</a:t>
            </a:r>
          </a:p>
        </p:txBody>
      </p:sp>
      <p:sp>
        <p:nvSpPr>
          <p:cNvPr id="7" name="TextBox 6">
            <a:extLst>
              <a:ext uri="{FF2B5EF4-FFF2-40B4-BE49-F238E27FC236}">
                <a16:creationId xmlns:a16="http://schemas.microsoft.com/office/drawing/2014/main" id="{B5A1C2D4-68CF-4D7F-F8B3-44094AC61FD5}"/>
              </a:ext>
            </a:extLst>
          </p:cNvPr>
          <p:cNvSpPr txBox="1"/>
          <p:nvPr/>
        </p:nvSpPr>
        <p:spPr>
          <a:xfrm>
            <a:off x="838201" y="2623381"/>
            <a:ext cx="3888528" cy="355358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dirty="0"/>
              <a:t>Illinois Quite Line is </a:t>
            </a:r>
            <a:br>
              <a:rPr lang="en-US" sz="2400" dirty="0"/>
            </a:br>
            <a:r>
              <a:rPr lang="en-US" sz="2400" dirty="0"/>
              <a:t>1-866-QUIT-YES</a:t>
            </a:r>
          </a:p>
          <a:p>
            <a:pPr>
              <a:lnSpc>
                <a:spcPct val="90000"/>
              </a:lnSpc>
              <a:spcAft>
                <a:spcPts val="600"/>
              </a:spcAft>
            </a:pPr>
            <a:r>
              <a:rPr lang="en-US" sz="2400" dirty="0">
                <a:solidFill>
                  <a:srgbClr val="FF0000"/>
                </a:solidFill>
                <a:hlinkClick r:id="rId2">
                  <a:extLst>
                    <a:ext uri="{A12FA001-AC4F-418D-AE19-62706E023703}">
                      <ahyp:hlinkClr xmlns:ahyp="http://schemas.microsoft.com/office/drawing/2018/hyperlinkcolor" val="tx"/>
                    </a:ext>
                  </a:extLst>
                </a:hlinkClick>
              </a:rPr>
              <a:t>WWW.QUITYES.ORG</a:t>
            </a:r>
            <a:r>
              <a:rPr lang="en-US" sz="2400" dirty="0">
                <a:solidFill>
                  <a:srgbClr val="FF0000"/>
                </a:solidFill>
              </a:rPr>
              <a:t>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US FDA information for students about Vaping</a:t>
            </a:r>
          </a:p>
          <a:p>
            <a:pPr>
              <a:lnSpc>
                <a:spcPct val="90000"/>
              </a:lnSpc>
              <a:spcAft>
                <a:spcPts val="600"/>
              </a:spcAft>
            </a:pPr>
            <a:r>
              <a:rPr lang="en-US" sz="2000" dirty="0">
                <a:solidFill>
                  <a:srgbClr val="FF0000"/>
                </a:solidFill>
                <a:hlinkClick r:id="rId3">
                  <a:extLst>
                    <a:ext uri="{A12FA001-AC4F-418D-AE19-62706E023703}">
                      <ahyp:hlinkClr xmlns:ahyp="http://schemas.microsoft.com/office/drawing/2018/hyperlinkcolor" val="tx"/>
                    </a:ext>
                  </a:extLst>
                </a:hlinkClick>
              </a:rPr>
              <a:t>https://digitalmedia.hhs.gov/tobacco/educator_hub/students?locale=en</a:t>
            </a:r>
            <a:r>
              <a:rPr lang="en-US" sz="2000" dirty="0">
                <a:solidFill>
                  <a:srgbClr val="FF0000"/>
                </a:solidFill>
              </a:rPr>
              <a:t> </a:t>
            </a:r>
          </a:p>
        </p:txBody>
      </p:sp>
      <p:pic>
        <p:nvPicPr>
          <p:cNvPr id="6" name="Content Placeholder 5" descr="Text&#10;&#10;Description automatically generated with medium confidence">
            <a:extLst>
              <a:ext uri="{FF2B5EF4-FFF2-40B4-BE49-F238E27FC236}">
                <a16:creationId xmlns:a16="http://schemas.microsoft.com/office/drawing/2014/main" id="{1F2FC46D-1B14-6260-2781-98A826EF15A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622026" y="138663"/>
            <a:ext cx="4715685" cy="6104447"/>
          </a:xfrm>
          <a:prstGeom prst="rect">
            <a:avLst/>
          </a:prstGeom>
        </p:spPr>
      </p:pic>
      <p:sp>
        <p:nvSpPr>
          <p:cNvPr id="4" name="Slide Number Placeholder 3">
            <a:extLst>
              <a:ext uri="{FF2B5EF4-FFF2-40B4-BE49-F238E27FC236}">
                <a16:creationId xmlns:a16="http://schemas.microsoft.com/office/drawing/2014/main" id="{AA99F203-7653-06FA-C561-D859F13A6230}"/>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lgn="r">
              <a:spcAft>
                <a:spcPts val="600"/>
              </a:spcAft>
            </a:pPr>
            <a:fld id="{AC38F574-C4C0-48B1-B81D-85833E98F04F}" type="slidenum">
              <a:rPr lang="en-US" sz="1200" smtClean="0">
                <a:solidFill>
                  <a:schemeClr val="tx1">
                    <a:tint val="75000"/>
                  </a:schemeClr>
                </a:solidFill>
              </a:rPr>
              <a:pPr algn="r">
                <a:spcAft>
                  <a:spcPts val="600"/>
                </a:spcAft>
              </a:pPr>
              <a:t>30</a:t>
            </a:fld>
            <a:endParaRPr lang="en-US" sz="1200">
              <a:solidFill>
                <a:schemeClr val="tx1">
                  <a:tint val="75000"/>
                </a:schemeClr>
              </a:solidFill>
            </a:endParaRPr>
          </a:p>
        </p:txBody>
      </p:sp>
    </p:spTree>
    <p:extLst>
      <p:ext uri="{BB962C8B-B14F-4D97-AF65-F5344CB8AC3E}">
        <p14:creationId xmlns:p14="http://schemas.microsoft.com/office/powerpoint/2010/main" val="1262661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6669B9-0837-4353-9DE9-E7BB6E69C5F8}"/>
              </a:ext>
            </a:extLst>
          </p:cNvPr>
          <p:cNvSpPr>
            <a:spLocks noGrp="1"/>
          </p:cNvSpPr>
          <p:nvPr>
            <p:ph type="sldNum" sz="quarter" idx="10"/>
          </p:nvPr>
        </p:nvSpPr>
        <p:spPr/>
        <p:txBody>
          <a:bodyPr/>
          <a:lstStyle/>
          <a:p>
            <a:fld id="{AC38F574-C4C0-48B1-B81D-85833E98F04F}" type="slidenum">
              <a:rPr lang="en-US" smtClean="0"/>
              <a:pPr/>
              <a:t>31</a:t>
            </a:fld>
            <a:endParaRPr lang="en-US" dirty="0"/>
          </a:p>
        </p:txBody>
      </p:sp>
      <p:pic>
        <p:nvPicPr>
          <p:cNvPr id="4" name="Picture 3" descr="Text&#10;&#10;Description automatically generated">
            <a:extLst>
              <a:ext uri="{FF2B5EF4-FFF2-40B4-BE49-F238E27FC236}">
                <a16:creationId xmlns:a16="http://schemas.microsoft.com/office/drawing/2014/main" id="{DF0E5049-2DCA-4D68-BCA4-E93735ED0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2">
            <a:extLst>
              <a:ext uri="{FF2B5EF4-FFF2-40B4-BE49-F238E27FC236}">
                <a16:creationId xmlns:a16="http://schemas.microsoft.com/office/drawing/2014/main" id="{7F0A5BEE-4B80-40B1-A079-0BBC7F0A8237}"/>
              </a:ext>
            </a:extLst>
          </p:cNvPr>
          <p:cNvSpPr txBox="1">
            <a:spLocks/>
          </p:cNvSpPr>
          <p:nvPr/>
        </p:nvSpPr>
        <p:spPr>
          <a:xfrm>
            <a:off x="256525" y="6288191"/>
            <a:ext cx="471949" cy="40957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38F574-C4C0-48B1-B81D-85833E98F04F}" type="slidenum">
              <a:rPr lang="en-US" smtClean="0"/>
              <a:pPr/>
              <a:t>31</a:t>
            </a:fld>
            <a:endParaRPr lang="en-US" dirty="0"/>
          </a:p>
        </p:txBody>
      </p:sp>
    </p:spTree>
    <p:extLst>
      <p:ext uri="{BB962C8B-B14F-4D97-AF65-F5344CB8AC3E}">
        <p14:creationId xmlns:p14="http://schemas.microsoft.com/office/powerpoint/2010/main" val="1852900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996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B8905-B0B4-4D67-ADC9-93F4D12DA7EB}"/>
              </a:ext>
            </a:extLst>
          </p:cNvPr>
          <p:cNvSpPr>
            <a:spLocks noGrp="1"/>
          </p:cNvSpPr>
          <p:nvPr>
            <p:ph type="title"/>
          </p:nvPr>
        </p:nvSpPr>
        <p:spPr>
          <a:xfrm>
            <a:off x="1474470" y="1630998"/>
            <a:ext cx="7360920" cy="899090"/>
          </a:xfrm>
        </p:spPr>
        <p:txBody>
          <a:bodyPr anchor="t">
            <a:normAutofit/>
          </a:bodyPr>
          <a:lstStyle/>
          <a:p>
            <a:r>
              <a:rPr lang="en-US" sz="4400" dirty="0"/>
              <a:t>Cigarettes and Smoking</a:t>
            </a:r>
            <a:endParaRPr lang="en-US" sz="2000" b="0" i="1" dirty="0"/>
          </a:p>
        </p:txBody>
      </p:sp>
      <p:sp>
        <p:nvSpPr>
          <p:cNvPr id="3" name="Slide Number Placeholder 2">
            <a:extLst>
              <a:ext uri="{FF2B5EF4-FFF2-40B4-BE49-F238E27FC236}">
                <a16:creationId xmlns:a16="http://schemas.microsoft.com/office/drawing/2014/main" id="{B51FE163-FB22-4B54-9618-2FC9423EA79C}"/>
              </a:ext>
            </a:extLst>
          </p:cNvPr>
          <p:cNvSpPr>
            <a:spLocks noGrp="1"/>
          </p:cNvSpPr>
          <p:nvPr>
            <p:ph type="sldNum" sz="quarter" idx="10"/>
          </p:nvPr>
        </p:nvSpPr>
        <p:spPr/>
        <p:txBody>
          <a:bodyPr/>
          <a:lstStyle/>
          <a:p>
            <a:fld id="{AC38F574-C4C0-48B1-B81D-85833E98F04F}" type="slidenum">
              <a:rPr lang="en-US" smtClean="0"/>
              <a:pPr/>
              <a:t>4</a:t>
            </a:fld>
            <a:endParaRPr lang="en-US" dirty="0"/>
          </a:p>
        </p:txBody>
      </p:sp>
    </p:spTree>
    <p:extLst>
      <p:ext uri="{BB962C8B-B14F-4D97-AF65-F5344CB8AC3E}">
        <p14:creationId xmlns:p14="http://schemas.microsoft.com/office/powerpoint/2010/main" val="2494299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EFCF-0E5C-4D29-8BB3-1B9F5339E84D}"/>
              </a:ext>
            </a:extLst>
          </p:cNvPr>
          <p:cNvSpPr>
            <a:spLocks noGrp="1"/>
          </p:cNvSpPr>
          <p:nvPr>
            <p:ph type="title"/>
          </p:nvPr>
        </p:nvSpPr>
        <p:spPr>
          <a:xfrm>
            <a:off x="3619499" y="232570"/>
            <a:ext cx="7493011" cy="1325563"/>
          </a:xfrm>
        </p:spPr>
        <p:txBody>
          <a:bodyPr/>
          <a:lstStyle/>
          <a:p>
            <a:r>
              <a:rPr lang="en-US" dirty="0"/>
              <a:t>Smoking is the leading cause of death  </a:t>
            </a:r>
          </a:p>
        </p:txBody>
      </p:sp>
      <p:sp>
        <p:nvSpPr>
          <p:cNvPr id="3" name="Content Placeholder 2">
            <a:extLst>
              <a:ext uri="{FF2B5EF4-FFF2-40B4-BE49-F238E27FC236}">
                <a16:creationId xmlns:a16="http://schemas.microsoft.com/office/drawing/2014/main" id="{A6A88757-B529-4B46-B101-28F3B09C3BB9}"/>
              </a:ext>
            </a:extLst>
          </p:cNvPr>
          <p:cNvSpPr>
            <a:spLocks noGrp="1"/>
          </p:cNvSpPr>
          <p:nvPr>
            <p:ph idx="1"/>
          </p:nvPr>
        </p:nvSpPr>
        <p:spPr>
          <a:xfrm>
            <a:off x="165221" y="1942227"/>
            <a:ext cx="7741054" cy="3655594"/>
          </a:xfrm>
        </p:spPr>
        <p:txBody>
          <a:bodyPr>
            <a:normAutofit/>
          </a:bodyPr>
          <a:lstStyle/>
          <a:p>
            <a:pPr marL="0" indent="0">
              <a:buNone/>
            </a:pPr>
            <a:r>
              <a:rPr lang="en-US" sz="3200" dirty="0"/>
              <a:t>Smoking is the leading cause of preventable death with:</a:t>
            </a:r>
          </a:p>
          <a:p>
            <a:r>
              <a:rPr lang="en-US" sz="2400" dirty="0"/>
              <a:t>Half a million people dying in the U.S. each year. </a:t>
            </a:r>
          </a:p>
          <a:p>
            <a:r>
              <a:rPr lang="en-US" sz="2400" dirty="0"/>
              <a:t>Seven million people dying worldwide each year.</a:t>
            </a:r>
          </a:p>
          <a:p>
            <a:r>
              <a:rPr lang="en-US" sz="2400" dirty="0"/>
              <a:t>Smokers dying 10 years earlier than non-smokers.</a:t>
            </a:r>
          </a:p>
          <a:p>
            <a:r>
              <a:rPr lang="en-US" sz="2400" dirty="0"/>
              <a:t>Smoking causing cancer, heart disease, stroke, lung diseases, diabetes, respiratory diseases, and several other diseases. </a:t>
            </a:r>
          </a:p>
        </p:txBody>
      </p:sp>
      <p:sp>
        <p:nvSpPr>
          <p:cNvPr id="4" name="Slide Number Placeholder 3">
            <a:extLst>
              <a:ext uri="{FF2B5EF4-FFF2-40B4-BE49-F238E27FC236}">
                <a16:creationId xmlns:a16="http://schemas.microsoft.com/office/drawing/2014/main" id="{93C024E9-D90F-4309-AB69-FB04855FDF46}"/>
              </a:ext>
            </a:extLst>
          </p:cNvPr>
          <p:cNvSpPr>
            <a:spLocks noGrp="1"/>
          </p:cNvSpPr>
          <p:nvPr>
            <p:ph type="sldNum" sz="quarter" idx="10"/>
          </p:nvPr>
        </p:nvSpPr>
        <p:spPr/>
        <p:txBody>
          <a:bodyPr/>
          <a:lstStyle/>
          <a:p>
            <a:fld id="{AC38F574-C4C0-48B1-B81D-85833E98F04F}" type="slidenum">
              <a:rPr lang="en-US" smtClean="0"/>
              <a:pPr/>
              <a:t>5</a:t>
            </a:fld>
            <a:endParaRPr lang="en-US" dirty="0"/>
          </a:p>
        </p:txBody>
      </p:sp>
      <p:pic>
        <p:nvPicPr>
          <p:cNvPr id="7" name="Picture 6" descr="Logo, icon&#10;&#10;Description automatically generated">
            <a:extLst>
              <a:ext uri="{FF2B5EF4-FFF2-40B4-BE49-F238E27FC236}">
                <a16:creationId xmlns:a16="http://schemas.microsoft.com/office/drawing/2014/main" id="{6E19188C-556A-4168-BCA4-2DBD2549412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088" y="152400"/>
            <a:ext cx="3581411" cy="1790705"/>
          </a:xfrm>
          <a:prstGeom prst="rect">
            <a:avLst/>
          </a:prstGeom>
        </p:spPr>
      </p:pic>
      <p:sp>
        <p:nvSpPr>
          <p:cNvPr id="9" name="TextBox 8">
            <a:extLst>
              <a:ext uri="{FF2B5EF4-FFF2-40B4-BE49-F238E27FC236}">
                <a16:creationId xmlns:a16="http://schemas.microsoft.com/office/drawing/2014/main" id="{1995E1A8-1ACD-452A-89E8-810DFF4F4E37}"/>
              </a:ext>
            </a:extLst>
          </p:cNvPr>
          <p:cNvSpPr txBox="1"/>
          <p:nvPr/>
        </p:nvSpPr>
        <p:spPr>
          <a:xfrm>
            <a:off x="165222" y="5907674"/>
            <a:ext cx="11558790" cy="246221"/>
          </a:xfrm>
          <a:prstGeom prst="rect">
            <a:avLst/>
          </a:prstGeom>
          <a:noFill/>
        </p:spPr>
        <p:txBody>
          <a:bodyPr wrap="square" rtlCol="0">
            <a:spAutoFit/>
          </a:bodyPr>
          <a:lstStyle/>
          <a:p>
            <a:r>
              <a:rPr lang="en-US" sz="1000" dirty="0"/>
              <a:t>Source: Centers for Disease Control and Prevention. Smoking &amp; Tobacco Use. Fast Facts. Accessed June 14, 2021. </a:t>
            </a:r>
            <a:r>
              <a:rPr lang="en-US" sz="1000" dirty="0">
                <a:solidFill>
                  <a:schemeClr val="accent1">
                    <a:lumMod val="50000"/>
                  </a:schemeClr>
                </a:solidFill>
                <a:hlinkClick r:id="rId5">
                  <a:extLst>
                    <a:ext uri="{A12FA001-AC4F-418D-AE19-62706E023703}">
                      <ahyp:hlinkClr xmlns:ahyp="http://schemas.microsoft.com/office/drawing/2018/hyperlinkcolor" val="tx"/>
                    </a:ext>
                  </a:extLst>
                </a:hlinkClick>
              </a:rPr>
              <a:t>www.cdc.gov/tobacco/data_statistics/fact_sheets/fast_facts/index.htm</a:t>
            </a:r>
            <a:r>
              <a:rPr lang="en-US" sz="1000" dirty="0">
                <a:solidFill>
                  <a:schemeClr val="accent1">
                    <a:lumMod val="50000"/>
                  </a:schemeClr>
                </a:solidFill>
              </a:rPr>
              <a:t> </a:t>
            </a:r>
            <a:endParaRPr lang="en-US" sz="1000" dirty="0"/>
          </a:p>
        </p:txBody>
      </p:sp>
      <p:sp>
        <p:nvSpPr>
          <p:cNvPr id="17" name="TextBox 16">
            <a:extLst>
              <a:ext uri="{FF2B5EF4-FFF2-40B4-BE49-F238E27FC236}">
                <a16:creationId xmlns:a16="http://schemas.microsoft.com/office/drawing/2014/main" id="{05566A6A-D700-466D-96FB-DB90C016F75C}"/>
              </a:ext>
            </a:extLst>
          </p:cNvPr>
          <p:cNvSpPr txBox="1"/>
          <p:nvPr/>
        </p:nvSpPr>
        <p:spPr>
          <a:xfrm>
            <a:off x="1606543" y="863086"/>
            <a:ext cx="444500" cy="369332"/>
          </a:xfrm>
          <a:prstGeom prst="rect">
            <a:avLst/>
          </a:prstGeom>
          <a:noFill/>
        </p:spPr>
        <p:txBody>
          <a:bodyPr wrap="square" rtlCol="0">
            <a:spAutoFit/>
          </a:bodyPr>
          <a:lstStyle/>
          <a:p>
            <a:r>
              <a:rPr lang="en-US" dirty="0"/>
              <a:t>or </a:t>
            </a:r>
          </a:p>
        </p:txBody>
      </p:sp>
      <p:pic>
        <p:nvPicPr>
          <p:cNvPr id="14" name="Picture 13" descr="Shape, arrow&#10;&#10;Description automatically generated">
            <a:extLst>
              <a:ext uri="{FF2B5EF4-FFF2-40B4-BE49-F238E27FC236}">
                <a16:creationId xmlns:a16="http://schemas.microsoft.com/office/drawing/2014/main" id="{E8A78466-595F-47A4-86AE-84F9BEB9224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14863" y="369413"/>
            <a:ext cx="1188720" cy="1188720"/>
          </a:xfrm>
          <a:prstGeom prst="rect">
            <a:avLst/>
          </a:prstGeom>
          <a:noFill/>
        </p:spPr>
      </p:pic>
      <p:pic>
        <p:nvPicPr>
          <p:cNvPr id="6" name="Picture 5">
            <a:extLst>
              <a:ext uri="{FF2B5EF4-FFF2-40B4-BE49-F238E27FC236}">
                <a16:creationId xmlns:a16="http://schemas.microsoft.com/office/drawing/2014/main" id="{E1B12FF4-2E1C-46BD-9DDC-A14720AC41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5290" y="883421"/>
            <a:ext cx="3768722" cy="5024254"/>
          </a:xfrm>
          <a:prstGeom prst="rect">
            <a:avLst/>
          </a:prstGeom>
          <a:ln>
            <a:noFill/>
          </a:ln>
          <a:effectLst>
            <a:softEdge rad="112500"/>
          </a:effectLst>
        </p:spPr>
      </p:pic>
    </p:spTree>
    <p:extLst>
      <p:ext uri="{BB962C8B-B14F-4D97-AF65-F5344CB8AC3E}">
        <p14:creationId xmlns:p14="http://schemas.microsoft.com/office/powerpoint/2010/main" val="68634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96D816-403C-4925-AB6A-C901EDCC0CAC}"/>
              </a:ext>
            </a:extLst>
          </p:cNvPr>
          <p:cNvSpPr>
            <a:spLocks noGrp="1"/>
          </p:cNvSpPr>
          <p:nvPr>
            <p:ph type="sldNum" sz="quarter" idx="10"/>
          </p:nvPr>
        </p:nvSpPr>
        <p:spPr/>
        <p:txBody>
          <a:bodyPr/>
          <a:lstStyle/>
          <a:p>
            <a:fld id="{AC38F574-C4C0-48B1-B81D-85833E98F04F}" type="slidenum">
              <a:rPr lang="en-US" smtClean="0"/>
              <a:pPr/>
              <a:t>6</a:t>
            </a:fld>
            <a:endParaRPr lang="en-US" dirty="0"/>
          </a:p>
        </p:txBody>
      </p:sp>
      <p:sp>
        <p:nvSpPr>
          <p:cNvPr id="6" name="Title 1">
            <a:extLst>
              <a:ext uri="{FF2B5EF4-FFF2-40B4-BE49-F238E27FC236}">
                <a16:creationId xmlns:a16="http://schemas.microsoft.com/office/drawing/2014/main" id="{E634B222-E822-4486-8BB4-5D76D9A60676}"/>
              </a:ext>
            </a:extLst>
          </p:cNvPr>
          <p:cNvSpPr txBox="1">
            <a:spLocks/>
          </p:cNvSpPr>
          <p:nvPr/>
        </p:nvSpPr>
        <p:spPr>
          <a:xfrm>
            <a:off x="161926" y="85726"/>
            <a:ext cx="5273850" cy="18547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t>Smoking makes you sick and unhealthy</a:t>
            </a:r>
          </a:p>
        </p:txBody>
      </p:sp>
      <p:sp>
        <p:nvSpPr>
          <p:cNvPr id="7" name="Content Placeholder 2">
            <a:extLst>
              <a:ext uri="{FF2B5EF4-FFF2-40B4-BE49-F238E27FC236}">
                <a16:creationId xmlns:a16="http://schemas.microsoft.com/office/drawing/2014/main" id="{731B8C3D-4481-433E-BD0E-8DA3442C8A2E}"/>
              </a:ext>
            </a:extLst>
          </p:cNvPr>
          <p:cNvSpPr txBox="1">
            <a:spLocks/>
          </p:cNvSpPr>
          <p:nvPr/>
        </p:nvSpPr>
        <p:spPr>
          <a:xfrm>
            <a:off x="294968" y="1819352"/>
            <a:ext cx="4861232" cy="39085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t>Smoking affects your breathing by:</a:t>
            </a:r>
          </a:p>
          <a:p>
            <a:r>
              <a:rPr lang="en-US" sz="2000" dirty="0"/>
              <a:t>Damaging the cells of the lungs. </a:t>
            </a:r>
          </a:p>
          <a:p>
            <a:r>
              <a:rPr lang="en-US" sz="2000" dirty="0"/>
              <a:t>Having more trouble breathing.</a:t>
            </a:r>
          </a:p>
          <a:p>
            <a:r>
              <a:rPr lang="en-US" sz="2000" dirty="0"/>
              <a:t>Causing lung disease, even for secondhand smoke.</a:t>
            </a:r>
          </a:p>
          <a:p>
            <a:pPr marL="0" indent="0">
              <a:buFont typeface="Wingdings" panose="05000000000000000000" pitchFamily="2" charset="2"/>
              <a:buNone/>
            </a:pPr>
            <a:r>
              <a:rPr lang="en-US" sz="2000" dirty="0"/>
              <a:t>Activity: See how your lungs would feel from the straw breathing exercise</a:t>
            </a:r>
          </a:p>
        </p:txBody>
      </p:sp>
      <p:pic>
        <p:nvPicPr>
          <p:cNvPr id="8" name="Picture 7" descr="A picture containing calendar&#10;&#10;Description automatically generated">
            <a:extLst>
              <a:ext uri="{FF2B5EF4-FFF2-40B4-BE49-F238E27FC236}">
                <a16:creationId xmlns:a16="http://schemas.microsoft.com/office/drawing/2014/main" id="{4F3E275C-F4CF-4FDD-8522-9B86E19B35C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45457" y="926150"/>
            <a:ext cx="6155141" cy="4939500"/>
          </a:xfrm>
          <a:prstGeom prst="rect">
            <a:avLst/>
          </a:prstGeom>
        </p:spPr>
      </p:pic>
      <p:sp>
        <p:nvSpPr>
          <p:cNvPr id="10" name="TextBox 9">
            <a:extLst>
              <a:ext uri="{FF2B5EF4-FFF2-40B4-BE49-F238E27FC236}">
                <a16:creationId xmlns:a16="http://schemas.microsoft.com/office/drawing/2014/main" id="{3F8B3483-63C0-4070-BD6D-3EB7186B0CF9}"/>
              </a:ext>
            </a:extLst>
          </p:cNvPr>
          <p:cNvSpPr txBox="1"/>
          <p:nvPr/>
        </p:nvSpPr>
        <p:spPr>
          <a:xfrm>
            <a:off x="6756225" y="206169"/>
            <a:ext cx="1031051" cy="723275"/>
          </a:xfrm>
          <a:prstGeom prst="rect">
            <a:avLst/>
          </a:prstGeom>
          <a:noFill/>
        </p:spPr>
        <p:txBody>
          <a:bodyPr wrap="none" rtlCol="0">
            <a:spAutoFit/>
          </a:bodyPr>
          <a:lstStyle/>
          <a:p>
            <a:pPr algn="ctr">
              <a:spcAft>
                <a:spcPts val="600"/>
              </a:spcAft>
            </a:pPr>
            <a:r>
              <a:rPr lang="en-US" dirty="0"/>
              <a:t>Healthy </a:t>
            </a:r>
          </a:p>
          <a:p>
            <a:pPr algn="ctr">
              <a:spcAft>
                <a:spcPts val="600"/>
              </a:spcAft>
            </a:pPr>
            <a:r>
              <a:rPr lang="en-US" dirty="0"/>
              <a:t>Lung</a:t>
            </a:r>
          </a:p>
        </p:txBody>
      </p:sp>
      <p:sp>
        <p:nvSpPr>
          <p:cNvPr id="11" name="TextBox 10">
            <a:extLst>
              <a:ext uri="{FF2B5EF4-FFF2-40B4-BE49-F238E27FC236}">
                <a16:creationId xmlns:a16="http://schemas.microsoft.com/office/drawing/2014/main" id="{B30D3195-84A7-404E-851F-DF9E2D806AD2}"/>
              </a:ext>
            </a:extLst>
          </p:cNvPr>
          <p:cNvSpPr txBox="1"/>
          <p:nvPr/>
        </p:nvSpPr>
        <p:spPr>
          <a:xfrm>
            <a:off x="8995181" y="197027"/>
            <a:ext cx="1941557" cy="723275"/>
          </a:xfrm>
          <a:prstGeom prst="rect">
            <a:avLst/>
          </a:prstGeom>
          <a:noFill/>
        </p:spPr>
        <p:txBody>
          <a:bodyPr wrap="none" rtlCol="0">
            <a:spAutoFit/>
          </a:bodyPr>
          <a:lstStyle/>
          <a:p>
            <a:pPr algn="ctr">
              <a:spcAft>
                <a:spcPts val="600"/>
              </a:spcAft>
            </a:pPr>
            <a:r>
              <a:rPr lang="en-US" dirty="0"/>
              <a:t>Smoke-damaged</a:t>
            </a:r>
          </a:p>
          <a:p>
            <a:pPr algn="ctr">
              <a:spcAft>
                <a:spcPts val="600"/>
              </a:spcAft>
            </a:pPr>
            <a:r>
              <a:rPr lang="en-US" dirty="0"/>
              <a:t>Lung</a:t>
            </a:r>
          </a:p>
        </p:txBody>
      </p:sp>
      <p:sp>
        <p:nvSpPr>
          <p:cNvPr id="13" name="TextBox 12">
            <a:extLst>
              <a:ext uri="{FF2B5EF4-FFF2-40B4-BE49-F238E27FC236}">
                <a16:creationId xmlns:a16="http://schemas.microsoft.com/office/drawing/2014/main" id="{61EBE7FF-E46B-4CB2-8FE6-9E722807034E}"/>
              </a:ext>
            </a:extLst>
          </p:cNvPr>
          <p:cNvSpPr txBox="1"/>
          <p:nvPr/>
        </p:nvSpPr>
        <p:spPr>
          <a:xfrm>
            <a:off x="9035473" y="5710565"/>
            <a:ext cx="2565125"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www.talkingdrugs.org/es/node/10240">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
        <p:nvSpPr>
          <p:cNvPr id="14" name="TextBox 13">
            <a:extLst>
              <a:ext uri="{FF2B5EF4-FFF2-40B4-BE49-F238E27FC236}">
                <a16:creationId xmlns:a16="http://schemas.microsoft.com/office/drawing/2014/main" id="{93F1FDE8-1405-C449-96E1-022CEF1F07CE}"/>
              </a:ext>
            </a:extLst>
          </p:cNvPr>
          <p:cNvSpPr txBox="1"/>
          <p:nvPr/>
        </p:nvSpPr>
        <p:spPr>
          <a:xfrm>
            <a:off x="165222" y="6019184"/>
            <a:ext cx="11435376" cy="246221"/>
          </a:xfrm>
          <a:prstGeom prst="rect">
            <a:avLst/>
          </a:prstGeom>
          <a:noFill/>
        </p:spPr>
        <p:txBody>
          <a:bodyPr wrap="square" rtlCol="0">
            <a:spAutoFit/>
          </a:bodyPr>
          <a:lstStyle/>
          <a:p>
            <a:r>
              <a:rPr lang="en-US" sz="1000" dirty="0"/>
              <a:t>Source: Centers for Disease Control and Prevention. Smoking &amp; Tobacco Use. Fast Facts. Accessed June 14, 2021. </a:t>
            </a:r>
            <a:r>
              <a:rPr lang="en-US" sz="1000" dirty="0">
                <a:solidFill>
                  <a:schemeClr val="accent1">
                    <a:lumMod val="50000"/>
                  </a:schemeClr>
                </a:solidFill>
                <a:hlinkClick r:id="rId6">
                  <a:extLst>
                    <a:ext uri="{A12FA001-AC4F-418D-AE19-62706E023703}">
                      <ahyp:hlinkClr xmlns:ahyp="http://schemas.microsoft.com/office/drawing/2018/hyperlinkcolor" val="tx"/>
                    </a:ext>
                  </a:extLst>
                </a:hlinkClick>
              </a:rPr>
              <a:t>www.cdc.gov/tobacco/data_statistics/fact_sheets/fast_facts/index.htm</a:t>
            </a:r>
            <a:r>
              <a:rPr lang="en-US" sz="1000" dirty="0">
                <a:solidFill>
                  <a:schemeClr val="accent1">
                    <a:lumMod val="50000"/>
                  </a:schemeClr>
                </a:solidFill>
              </a:rPr>
              <a:t> </a:t>
            </a:r>
            <a:endParaRPr lang="en-US" sz="1000" dirty="0"/>
          </a:p>
        </p:txBody>
      </p:sp>
    </p:spTree>
    <p:extLst>
      <p:ext uri="{BB962C8B-B14F-4D97-AF65-F5344CB8AC3E}">
        <p14:creationId xmlns:p14="http://schemas.microsoft.com/office/powerpoint/2010/main" val="380553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500371-9787-443B-B6A4-0662115CA784}"/>
              </a:ext>
            </a:extLst>
          </p:cNvPr>
          <p:cNvSpPr>
            <a:spLocks noGrp="1"/>
          </p:cNvSpPr>
          <p:nvPr>
            <p:ph type="sldNum" sz="quarter" idx="10"/>
          </p:nvPr>
        </p:nvSpPr>
        <p:spPr/>
        <p:txBody>
          <a:bodyPr/>
          <a:lstStyle/>
          <a:p>
            <a:fld id="{AC38F574-C4C0-48B1-B81D-85833E98F04F}" type="slidenum">
              <a:rPr lang="en-US" smtClean="0"/>
              <a:pPr/>
              <a:t>7</a:t>
            </a:fld>
            <a:endParaRPr lang="en-US" dirty="0"/>
          </a:p>
        </p:txBody>
      </p:sp>
      <p:sp>
        <p:nvSpPr>
          <p:cNvPr id="5" name="Title 1">
            <a:extLst>
              <a:ext uri="{FF2B5EF4-FFF2-40B4-BE49-F238E27FC236}">
                <a16:creationId xmlns:a16="http://schemas.microsoft.com/office/drawing/2014/main" id="{1071D559-6E0A-4254-AB60-F8B2624EC4EE}"/>
              </a:ext>
            </a:extLst>
          </p:cNvPr>
          <p:cNvSpPr txBox="1">
            <a:spLocks/>
          </p:cNvSpPr>
          <p:nvPr/>
        </p:nvSpPr>
        <p:spPr>
          <a:xfrm>
            <a:off x="5472112" y="629268"/>
            <a:ext cx="6079809" cy="1286160"/>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100" dirty="0"/>
              <a:t>Cigarettes contain many harmful ingredients</a:t>
            </a:r>
          </a:p>
        </p:txBody>
      </p:sp>
      <p:sp>
        <p:nvSpPr>
          <p:cNvPr id="6" name="Content Placeholder 2">
            <a:extLst>
              <a:ext uri="{FF2B5EF4-FFF2-40B4-BE49-F238E27FC236}">
                <a16:creationId xmlns:a16="http://schemas.microsoft.com/office/drawing/2014/main" id="{248B991C-DB7C-4876-8DA5-6D87174C9B7F}"/>
              </a:ext>
            </a:extLst>
          </p:cNvPr>
          <p:cNvSpPr txBox="1">
            <a:spLocks/>
          </p:cNvSpPr>
          <p:nvPr/>
        </p:nvSpPr>
        <p:spPr>
          <a:xfrm>
            <a:off x="5472112" y="2148472"/>
            <a:ext cx="6079808" cy="33939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t>There are more than 600 ingredients in cigarettes, including:</a:t>
            </a:r>
          </a:p>
          <a:p>
            <a:r>
              <a:rPr lang="en-US" sz="2000" dirty="0"/>
              <a:t>Nicotine – also used as an insecticide</a:t>
            </a:r>
          </a:p>
          <a:p>
            <a:r>
              <a:rPr lang="en-US" sz="2000" dirty="0"/>
              <a:t>Tar – also used to pave roads </a:t>
            </a:r>
          </a:p>
          <a:p>
            <a:r>
              <a:rPr lang="en-US" sz="2000" dirty="0"/>
              <a:t>Carbon monoxide – like car exhaust </a:t>
            </a:r>
          </a:p>
          <a:p>
            <a:r>
              <a:rPr lang="en-US" sz="2000" dirty="0"/>
              <a:t>Arsenic – also used in rat poison</a:t>
            </a:r>
          </a:p>
          <a:p>
            <a:r>
              <a:rPr lang="en-US" sz="2000" dirty="0"/>
              <a:t>Formaldehyde – also used as an embalming fluid </a:t>
            </a:r>
          </a:p>
          <a:p>
            <a:r>
              <a:rPr lang="en-US" sz="2000" dirty="0"/>
              <a:t>Acetone – also found in nail polish remover</a:t>
            </a:r>
          </a:p>
          <a:p>
            <a:endParaRPr lang="en-US" sz="2000" dirty="0"/>
          </a:p>
        </p:txBody>
      </p:sp>
      <p:sp>
        <p:nvSpPr>
          <p:cNvPr id="7" name="TextBox 6">
            <a:extLst>
              <a:ext uri="{FF2B5EF4-FFF2-40B4-BE49-F238E27FC236}">
                <a16:creationId xmlns:a16="http://schemas.microsoft.com/office/drawing/2014/main" id="{3BD802F3-7A86-428B-A756-D828359A0210}"/>
              </a:ext>
            </a:extLst>
          </p:cNvPr>
          <p:cNvSpPr txBox="1"/>
          <p:nvPr/>
        </p:nvSpPr>
        <p:spPr>
          <a:xfrm>
            <a:off x="294968" y="6044198"/>
            <a:ext cx="11256952" cy="246221"/>
          </a:xfrm>
          <a:prstGeom prst="rect">
            <a:avLst/>
          </a:prstGeom>
          <a:noFill/>
        </p:spPr>
        <p:txBody>
          <a:bodyPr wrap="square" rtlCol="0">
            <a:spAutoFit/>
          </a:bodyPr>
          <a:lstStyle/>
          <a:p>
            <a:pPr>
              <a:spcAft>
                <a:spcPts val="600"/>
              </a:spcAft>
            </a:pPr>
            <a:r>
              <a:rPr lang="en-US" sz="1000" dirty="0"/>
              <a:t>Source: American Lung Association. What’s in a cigarette? Accessed June 14, 2021. </a:t>
            </a:r>
            <a:r>
              <a:rPr lang="en-US" sz="1000" dirty="0">
                <a:solidFill>
                  <a:schemeClr val="accent1">
                    <a:lumMod val="50000"/>
                  </a:schemeClr>
                </a:solidFill>
                <a:hlinkClick r:id="rId2">
                  <a:extLst>
                    <a:ext uri="{A12FA001-AC4F-418D-AE19-62706E023703}">
                      <ahyp:hlinkClr xmlns:ahyp="http://schemas.microsoft.com/office/drawing/2018/hyperlinkcolor" val="tx"/>
                    </a:ext>
                  </a:extLst>
                </a:hlinkClick>
              </a:rPr>
              <a:t>www.lung.org/quit-smoking/smoking-facts/whats-in-a-cigarette</a:t>
            </a:r>
            <a:r>
              <a:rPr lang="en-US" sz="1000" dirty="0">
                <a:solidFill>
                  <a:schemeClr val="accent1">
                    <a:lumMod val="50000"/>
                  </a:schemeClr>
                </a:solidFill>
              </a:rPr>
              <a:t> </a:t>
            </a:r>
            <a:endParaRPr lang="en-US" sz="1000" dirty="0"/>
          </a:p>
        </p:txBody>
      </p:sp>
      <p:pic>
        <p:nvPicPr>
          <p:cNvPr id="8" name="Picture 7">
            <a:extLst>
              <a:ext uri="{FF2B5EF4-FFF2-40B4-BE49-F238E27FC236}">
                <a16:creationId xmlns:a16="http://schemas.microsoft.com/office/drawing/2014/main" id="{11F7D5D2-B966-4412-AC73-6DA54E642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3581"/>
            <a:ext cx="4965430" cy="5506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4810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EFCF-0E5C-4D29-8BB3-1B9F5339E84D}"/>
              </a:ext>
            </a:extLst>
          </p:cNvPr>
          <p:cNvSpPr>
            <a:spLocks noGrp="1"/>
          </p:cNvSpPr>
          <p:nvPr>
            <p:ph type="title"/>
          </p:nvPr>
        </p:nvSpPr>
        <p:spPr>
          <a:xfrm>
            <a:off x="3619499" y="232570"/>
            <a:ext cx="7493011" cy="1325563"/>
          </a:xfrm>
        </p:spPr>
        <p:txBody>
          <a:bodyPr>
            <a:normAutofit/>
          </a:bodyPr>
          <a:lstStyle/>
          <a:p>
            <a:r>
              <a:rPr lang="en-US" dirty="0"/>
              <a:t>Smoking makes you more attractive.</a:t>
            </a:r>
          </a:p>
        </p:txBody>
      </p:sp>
      <p:sp>
        <p:nvSpPr>
          <p:cNvPr id="3" name="Content Placeholder 2">
            <a:extLst>
              <a:ext uri="{FF2B5EF4-FFF2-40B4-BE49-F238E27FC236}">
                <a16:creationId xmlns:a16="http://schemas.microsoft.com/office/drawing/2014/main" id="{A6A88757-B529-4B46-B101-28F3B09C3BB9}"/>
              </a:ext>
            </a:extLst>
          </p:cNvPr>
          <p:cNvSpPr>
            <a:spLocks noGrp="1"/>
          </p:cNvSpPr>
          <p:nvPr>
            <p:ph idx="1"/>
          </p:nvPr>
        </p:nvSpPr>
        <p:spPr>
          <a:xfrm>
            <a:off x="203200" y="2023276"/>
            <a:ext cx="6009801" cy="3455415"/>
          </a:xfrm>
        </p:spPr>
        <p:txBody>
          <a:bodyPr>
            <a:normAutofit/>
          </a:bodyPr>
          <a:lstStyle/>
          <a:p>
            <a:pPr marL="0" indent="0">
              <a:buNone/>
            </a:pPr>
            <a:r>
              <a:rPr lang="en-US" sz="3200" dirty="0"/>
              <a:t>Smoking makes you </a:t>
            </a:r>
            <a:r>
              <a:rPr lang="en-US" sz="3200" b="1" u="sng" dirty="0"/>
              <a:t>less</a:t>
            </a:r>
            <a:r>
              <a:rPr lang="en-US" sz="3200" dirty="0"/>
              <a:t> attractive.</a:t>
            </a:r>
          </a:p>
          <a:p>
            <a:r>
              <a:rPr lang="en-US" sz="2400" dirty="0"/>
              <a:t>A twin who smoked was viewed as less attractive than their non-smoking twin.</a:t>
            </a:r>
          </a:p>
          <a:p>
            <a:r>
              <a:rPr lang="en-US" sz="2400" dirty="0"/>
              <a:t>Smoking causes coughing, bad breath, and stained teeth and fingers.</a:t>
            </a:r>
          </a:p>
          <a:p>
            <a:r>
              <a:rPr lang="en-US" sz="2400" dirty="0"/>
              <a:t>Smoking makes you look older with more wrinkles, droopier eyes, and dryer lips.</a:t>
            </a:r>
          </a:p>
        </p:txBody>
      </p:sp>
      <p:sp>
        <p:nvSpPr>
          <p:cNvPr id="4" name="Slide Number Placeholder 3">
            <a:extLst>
              <a:ext uri="{FF2B5EF4-FFF2-40B4-BE49-F238E27FC236}">
                <a16:creationId xmlns:a16="http://schemas.microsoft.com/office/drawing/2014/main" id="{93C024E9-D90F-4309-AB69-FB04855FDF46}"/>
              </a:ext>
            </a:extLst>
          </p:cNvPr>
          <p:cNvSpPr>
            <a:spLocks noGrp="1"/>
          </p:cNvSpPr>
          <p:nvPr>
            <p:ph type="sldNum" sz="quarter" idx="10"/>
          </p:nvPr>
        </p:nvSpPr>
        <p:spPr/>
        <p:txBody>
          <a:bodyPr/>
          <a:lstStyle/>
          <a:p>
            <a:fld id="{AC38F574-C4C0-48B1-B81D-85833E98F04F}" type="slidenum">
              <a:rPr lang="en-US" smtClean="0"/>
              <a:pPr/>
              <a:t>8</a:t>
            </a:fld>
            <a:endParaRPr lang="en-US" dirty="0"/>
          </a:p>
        </p:txBody>
      </p:sp>
      <p:pic>
        <p:nvPicPr>
          <p:cNvPr id="7" name="Picture 6" descr="Logo, icon&#10;&#10;Description automatically generated">
            <a:extLst>
              <a:ext uri="{FF2B5EF4-FFF2-40B4-BE49-F238E27FC236}">
                <a16:creationId xmlns:a16="http://schemas.microsoft.com/office/drawing/2014/main" id="{6E19188C-556A-4168-BCA4-2DBD2549412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088" y="152400"/>
            <a:ext cx="3581411" cy="1790705"/>
          </a:xfrm>
          <a:prstGeom prst="rect">
            <a:avLst/>
          </a:prstGeom>
        </p:spPr>
      </p:pic>
      <p:sp>
        <p:nvSpPr>
          <p:cNvPr id="17" name="TextBox 16">
            <a:extLst>
              <a:ext uri="{FF2B5EF4-FFF2-40B4-BE49-F238E27FC236}">
                <a16:creationId xmlns:a16="http://schemas.microsoft.com/office/drawing/2014/main" id="{05566A6A-D700-466D-96FB-DB90C016F75C}"/>
              </a:ext>
            </a:extLst>
          </p:cNvPr>
          <p:cNvSpPr txBox="1"/>
          <p:nvPr/>
        </p:nvSpPr>
        <p:spPr>
          <a:xfrm>
            <a:off x="1606543" y="863086"/>
            <a:ext cx="444500" cy="369332"/>
          </a:xfrm>
          <a:prstGeom prst="rect">
            <a:avLst/>
          </a:prstGeom>
          <a:noFill/>
        </p:spPr>
        <p:txBody>
          <a:bodyPr wrap="square" rtlCol="0">
            <a:spAutoFit/>
          </a:bodyPr>
          <a:lstStyle/>
          <a:p>
            <a:r>
              <a:rPr lang="en-US" dirty="0"/>
              <a:t>or </a:t>
            </a:r>
          </a:p>
        </p:txBody>
      </p:sp>
      <p:pic>
        <p:nvPicPr>
          <p:cNvPr id="10" name="Picture 9" descr="Shape, arrow&#10;&#10;Description automatically generated">
            <a:extLst>
              <a:ext uri="{FF2B5EF4-FFF2-40B4-BE49-F238E27FC236}">
                <a16:creationId xmlns:a16="http://schemas.microsoft.com/office/drawing/2014/main" id="{A2B51444-CAC5-4038-8FC0-6F2287EF0F1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240911" y="369413"/>
            <a:ext cx="1188720" cy="1188720"/>
          </a:xfrm>
          <a:prstGeom prst="rect">
            <a:avLst/>
          </a:prstGeom>
        </p:spPr>
      </p:pic>
      <p:sp>
        <p:nvSpPr>
          <p:cNvPr id="16" name="TextBox 15">
            <a:extLst>
              <a:ext uri="{FF2B5EF4-FFF2-40B4-BE49-F238E27FC236}">
                <a16:creationId xmlns:a16="http://schemas.microsoft.com/office/drawing/2014/main" id="{41F84BBB-7A53-407D-BBDB-7B4EE70865BC}"/>
              </a:ext>
            </a:extLst>
          </p:cNvPr>
          <p:cNvSpPr txBox="1"/>
          <p:nvPr/>
        </p:nvSpPr>
        <p:spPr>
          <a:xfrm>
            <a:off x="203200" y="5717915"/>
            <a:ext cx="11888680" cy="553998"/>
          </a:xfrm>
          <a:prstGeom prst="rect">
            <a:avLst/>
          </a:prstGeom>
          <a:noFill/>
        </p:spPr>
        <p:txBody>
          <a:bodyPr wrap="square" rtlCol="0">
            <a:spAutoFit/>
          </a:bodyPr>
          <a:lstStyle/>
          <a:p>
            <a:r>
              <a:rPr lang="en-US" sz="1000" dirty="0"/>
              <a:t>Sources: Okada HC, Alleyne B, Varghai K, Kinder K, Guyuron B. Facial changes caused by smoking: a comparison between smoking and nonsmoking identical twins. </a:t>
            </a:r>
            <a:r>
              <a:rPr lang="en-US" sz="1000" i="1" dirty="0"/>
              <a:t>Plast Reconstr Surg</a:t>
            </a:r>
            <a:r>
              <a:rPr lang="en-US" sz="1000" dirty="0"/>
              <a:t>. 2013;132(5):1085-1092. Accessed June 15, 2021</a:t>
            </a:r>
          </a:p>
          <a:p>
            <a:r>
              <a:rPr lang="en-US" sz="1000" dirty="0"/>
              <a:t>Skinner AL, Woods A, Stone CJ, Penton-Voak I, Munafò MR. Smoking status and attractiveness among exemplar and prototypical identical twins discordant for smoking. </a:t>
            </a:r>
            <a:r>
              <a:rPr lang="en-US" sz="1000" i="1" dirty="0"/>
              <a:t>R. Soc</a:t>
            </a:r>
            <a:r>
              <a:rPr lang="en-US" sz="1000" dirty="0"/>
              <a:t>. Accessed June 15, 2021</a:t>
            </a:r>
          </a:p>
        </p:txBody>
      </p:sp>
      <p:pic>
        <p:nvPicPr>
          <p:cNvPr id="6" name="Picture 5" descr="A picture containing person, person, hair, close&#10;&#10;Description automatically generated">
            <a:extLst>
              <a:ext uri="{FF2B5EF4-FFF2-40B4-BE49-F238E27FC236}">
                <a16:creationId xmlns:a16="http://schemas.microsoft.com/office/drawing/2014/main" id="{83CF1B0E-AB14-4EBF-9287-DCF4F97D00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9080" y="1379309"/>
            <a:ext cx="5892800" cy="3783288"/>
          </a:xfrm>
          <a:prstGeom prst="rect">
            <a:avLst/>
          </a:prstGeom>
          <a:ln>
            <a:noFill/>
          </a:ln>
          <a:effectLst>
            <a:softEdge rad="112500"/>
          </a:effectLst>
        </p:spPr>
      </p:pic>
    </p:spTree>
    <p:extLst>
      <p:ext uri="{BB962C8B-B14F-4D97-AF65-F5344CB8AC3E}">
        <p14:creationId xmlns:p14="http://schemas.microsoft.com/office/powerpoint/2010/main" val="336167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EFCF-0E5C-4D29-8BB3-1B9F5339E84D}"/>
              </a:ext>
            </a:extLst>
          </p:cNvPr>
          <p:cNvSpPr>
            <a:spLocks noGrp="1"/>
          </p:cNvSpPr>
          <p:nvPr>
            <p:ph type="title"/>
          </p:nvPr>
        </p:nvSpPr>
        <p:spPr>
          <a:xfrm>
            <a:off x="3619499" y="232570"/>
            <a:ext cx="7493011" cy="1325563"/>
          </a:xfrm>
        </p:spPr>
        <p:txBody>
          <a:bodyPr>
            <a:normAutofit/>
          </a:bodyPr>
          <a:lstStyle/>
          <a:p>
            <a:r>
              <a:rPr lang="en-US" dirty="0"/>
              <a:t>Smoking makes you more attractive.</a:t>
            </a:r>
          </a:p>
        </p:txBody>
      </p:sp>
      <p:sp>
        <p:nvSpPr>
          <p:cNvPr id="3" name="Content Placeholder 2">
            <a:extLst>
              <a:ext uri="{FF2B5EF4-FFF2-40B4-BE49-F238E27FC236}">
                <a16:creationId xmlns:a16="http://schemas.microsoft.com/office/drawing/2014/main" id="{A6A88757-B529-4B46-B101-28F3B09C3BB9}"/>
              </a:ext>
            </a:extLst>
          </p:cNvPr>
          <p:cNvSpPr>
            <a:spLocks noGrp="1"/>
          </p:cNvSpPr>
          <p:nvPr>
            <p:ph idx="1"/>
          </p:nvPr>
        </p:nvSpPr>
        <p:spPr>
          <a:xfrm>
            <a:off x="5955890" y="4334547"/>
            <a:ext cx="6009801" cy="1258240"/>
          </a:xfrm>
        </p:spPr>
        <p:txBody>
          <a:bodyPr>
            <a:normAutofit/>
          </a:bodyPr>
          <a:lstStyle/>
          <a:p>
            <a:r>
              <a:rPr lang="en-US" sz="2400" dirty="0"/>
              <a:t>A twin who smoked was viewed as less attractive than their non-smoking twin.</a:t>
            </a:r>
          </a:p>
          <a:p>
            <a:r>
              <a:rPr lang="en-US" sz="2400" dirty="0"/>
              <a:t>Can you tell who is the non-smoker?</a:t>
            </a:r>
          </a:p>
        </p:txBody>
      </p:sp>
      <p:sp>
        <p:nvSpPr>
          <p:cNvPr id="4" name="Slide Number Placeholder 3">
            <a:extLst>
              <a:ext uri="{FF2B5EF4-FFF2-40B4-BE49-F238E27FC236}">
                <a16:creationId xmlns:a16="http://schemas.microsoft.com/office/drawing/2014/main" id="{93C024E9-D90F-4309-AB69-FB04855FDF46}"/>
              </a:ext>
            </a:extLst>
          </p:cNvPr>
          <p:cNvSpPr>
            <a:spLocks noGrp="1"/>
          </p:cNvSpPr>
          <p:nvPr>
            <p:ph type="sldNum" sz="quarter" idx="10"/>
          </p:nvPr>
        </p:nvSpPr>
        <p:spPr/>
        <p:txBody>
          <a:bodyPr/>
          <a:lstStyle/>
          <a:p>
            <a:fld id="{AC38F574-C4C0-48B1-B81D-85833E98F04F}" type="slidenum">
              <a:rPr lang="en-US" smtClean="0"/>
              <a:pPr/>
              <a:t>9</a:t>
            </a:fld>
            <a:endParaRPr lang="en-US" dirty="0"/>
          </a:p>
        </p:txBody>
      </p:sp>
      <p:pic>
        <p:nvPicPr>
          <p:cNvPr id="7" name="Picture 6" descr="Logo, icon&#10;&#10;Description automatically generated">
            <a:extLst>
              <a:ext uri="{FF2B5EF4-FFF2-40B4-BE49-F238E27FC236}">
                <a16:creationId xmlns:a16="http://schemas.microsoft.com/office/drawing/2014/main" id="{6E19188C-556A-4168-BCA4-2DBD2549412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088" y="152400"/>
            <a:ext cx="3581411" cy="1790705"/>
          </a:xfrm>
          <a:prstGeom prst="rect">
            <a:avLst/>
          </a:prstGeom>
        </p:spPr>
      </p:pic>
      <p:sp>
        <p:nvSpPr>
          <p:cNvPr id="17" name="TextBox 16">
            <a:extLst>
              <a:ext uri="{FF2B5EF4-FFF2-40B4-BE49-F238E27FC236}">
                <a16:creationId xmlns:a16="http://schemas.microsoft.com/office/drawing/2014/main" id="{05566A6A-D700-466D-96FB-DB90C016F75C}"/>
              </a:ext>
            </a:extLst>
          </p:cNvPr>
          <p:cNvSpPr txBox="1"/>
          <p:nvPr/>
        </p:nvSpPr>
        <p:spPr>
          <a:xfrm>
            <a:off x="1606543" y="863086"/>
            <a:ext cx="444500" cy="369332"/>
          </a:xfrm>
          <a:prstGeom prst="rect">
            <a:avLst/>
          </a:prstGeom>
          <a:noFill/>
        </p:spPr>
        <p:txBody>
          <a:bodyPr wrap="square" rtlCol="0">
            <a:spAutoFit/>
          </a:bodyPr>
          <a:lstStyle/>
          <a:p>
            <a:r>
              <a:rPr lang="en-US" dirty="0"/>
              <a:t>or </a:t>
            </a:r>
          </a:p>
        </p:txBody>
      </p:sp>
      <p:pic>
        <p:nvPicPr>
          <p:cNvPr id="10" name="Picture 9" descr="Shape, arrow&#10;&#10;Description automatically generated">
            <a:extLst>
              <a:ext uri="{FF2B5EF4-FFF2-40B4-BE49-F238E27FC236}">
                <a16:creationId xmlns:a16="http://schemas.microsoft.com/office/drawing/2014/main" id="{A2B51444-CAC5-4038-8FC0-6F2287EF0F1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240911" y="369413"/>
            <a:ext cx="1188720" cy="1188720"/>
          </a:xfrm>
          <a:prstGeom prst="rect">
            <a:avLst/>
          </a:prstGeom>
        </p:spPr>
      </p:pic>
      <p:sp>
        <p:nvSpPr>
          <p:cNvPr id="16" name="TextBox 15">
            <a:extLst>
              <a:ext uri="{FF2B5EF4-FFF2-40B4-BE49-F238E27FC236}">
                <a16:creationId xmlns:a16="http://schemas.microsoft.com/office/drawing/2014/main" id="{41F84BBB-7A53-407D-BBDB-7B4EE70865BC}"/>
              </a:ext>
            </a:extLst>
          </p:cNvPr>
          <p:cNvSpPr txBox="1"/>
          <p:nvPr/>
        </p:nvSpPr>
        <p:spPr>
          <a:xfrm>
            <a:off x="203200" y="5717915"/>
            <a:ext cx="11888680" cy="553998"/>
          </a:xfrm>
          <a:prstGeom prst="rect">
            <a:avLst/>
          </a:prstGeom>
          <a:noFill/>
        </p:spPr>
        <p:txBody>
          <a:bodyPr wrap="square" rtlCol="0">
            <a:spAutoFit/>
          </a:bodyPr>
          <a:lstStyle/>
          <a:p>
            <a:r>
              <a:rPr lang="en-US" sz="1000" dirty="0"/>
              <a:t>Sources: Okada HC, Alleyne B, Varghai K, Kinder K, Guyuron B. Facial changes caused by smoking: a comparison between smoking and nonsmoking identical twins. </a:t>
            </a:r>
            <a:r>
              <a:rPr lang="en-US" sz="1000" i="1" dirty="0"/>
              <a:t>Plast Reconstr Surg</a:t>
            </a:r>
            <a:r>
              <a:rPr lang="en-US" sz="1000" dirty="0"/>
              <a:t>. 2013;132(5):1085-1092. Accessed June 15, 2021</a:t>
            </a:r>
          </a:p>
          <a:p>
            <a:r>
              <a:rPr lang="en-US" sz="1000" dirty="0"/>
              <a:t>Skinner AL, Woods A, Stone CJ, Penton-Voak I, Munafò MR. Smoking status and attractiveness among exemplar and prototypical identical twins discordant for smoking. </a:t>
            </a:r>
            <a:r>
              <a:rPr lang="en-US" sz="1000" i="1" dirty="0"/>
              <a:t>R. Soc</a:t>
            </a:r>
            <a:r>
              <a:rPr lang="en-US" sz="1000" dirty="0"/>
              <a:t>. Accessed June 15, 2021</a:t>
            </a:r>
          </a:p>
        </p:txBody>
      </p:sp>
      <p:pic>
        <p:nvPicPr>
          <p:cNvPr id="8" name="Picture 7" descr="A collage of a person&#10;&#10;Description automatically generated with medium confidence">
            <a:extLst>
              <a:ext uri="{FF2B5EF4-FFF2-40B4-BE49-F238E27FC236}">
                <a16:creationId xmlns:a16="http://schemas.microsoft.com/office/drawing/2014/main" id="{D8073644-4998-DDCD-D066-5E5054533B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0068" y="1027286"/>
            <a:ext cx="3885389" cy="3182134"/>
          </a:xfrm>
          <a:prstGeom prst="rect">
            <a:avLst/>
          </a:prstGeom>
        </p:spPr>
      </p:pic>
      <p:pic>
        <p:nvPicPr>
          <p:cNvPr id="11" name="Picture 10" descr="A close-up of an old person and an old person&#10;&#10;Description automatically generated with medium confidence">
            <a:extLst>
              <a:ext uri="{FF2B5EF4-FFF2-40B4-BE49-F238E27FC236}">
                <a16:creationId xmlns:a16="http://schemas.microsoft.com/office/drawing/2014/main" id="{6BE1F216-715B-2B41-F484-57FF122AD3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392" y="1843216"/>
            <a:ext cx="4382925" cy="3589616"/>
          </a:xfrm>
          <a:prstGeom prst="rect">
            <a:avLst/>
          </a:prstGeom>
        </p:spPr>
      </p:pic>
    </p:spTree>
    <p:extLst>
      <p:ext uri="{BB962C8B-B14F-4D97-AF65-F5344CB8AC3E}">
        <p14:creationId xmlns:p14="http://schemas.microsoft.com/office/powerpoint/2010/main" val="12984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F7901E"/>
      </a:accent1>
      <a:accent2>
        <a:srgbClr val="474C55"/>
      </a:accent2>
      <a:accent3>
        <a:srgbClr val="008FB4"/>
      </a:accent3>
      <a:accent4>
        <a:srgbClr val="F2BA7F"/>
      </a:accent4>
      <a:accent5>
        <a:srgbClr val="82858C"/>
      </a:accent5>
      <a:accent6>
        <a:srgbClr val="65B0CA"/>
      </a:accent6>
      <a:hlink>
        <a:srgbClr val="F6CFA4"/>
      </a:hlink>
      <a:folHlink>
        <a:srgbClr val="A4A6A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34F5A35088364CB349B0D031084D75" ma:contentTypeVersion="10" ma:contentTypeDescription="Create a new document." ma:contentTypeScope="" ma:versionID="f26427dad164d35e051c8609defca9a4">
  <xsd:schema xmlns:xsd="http://www.w3.org/2001/XMLSchema" xmlns:xs="http://www.w3.org/2001/XMLSchema" xmlns:p="http://schemas.microsoft.com/office/2006/metadata/properties" xmlns:ns2="caebc80e-8fce-4124-8f16-e516b229c215" xmlns:ns3="d8fbc20b-da9f-460c-9a3c-d12ed3f966f9" targetNamespace="http://schemas.microsoft.com/office/2006/metadata/properties" ma:root="true" ma:fieldsID="6a035ce539829bf7cd13f4539847e4b1" ns2:_="" ns3:_="">
    <xsd:import namespace="caebc80e-8fce-4124-8f16-e516b229c215"/>
    <xsd:import namespace="d8fbc20b-da9f-460c-9a3c-d12ed3f966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ebc80e-8fce-4124-8f16-e516b229c2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fbc20b-da9f-460c-9a3c-d12ed3f966f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16A401-5582-4BBE-9431-ED2BB8A192A9}">
  <ds:schemaRefs>
    <ds:schemaRef ds:uri="d8fbc20b-da9f-460c-9a3c-d12ed3f966f9"/>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caebc80e-8fce-4124-8f16-e516b229c215"/>
    <ds:schemaRef ds:uri="http://www.w3.org/XML/1998/namespace"/>
    <ds:schemaRef ds:uri="http://purl.org/dc/dcmitype/"/>
  </ds:schemaRefs>
</ds:datastoreItem>
</file>

<file path=customXml/itemProps2.xml><?xml version="1.0" encoding="utf-8"?>
<ds:datastoreItem xmlns:ds="http://schemas.openxmlformats.org/officeDocument/2006/customXml" ds:itemID="{6C9FB271-BBE5-4104-A29C-0E87D38EFBEE}">
  <ds:schemaRefs>
    <ds:schemaRef ds:uri="http://schemas.microsoft.com/sharepoint/v3/contenttype/forms"/>
  </ds:schemaRefs>
</ds:datastoreItem>
</file>

<file path=customXml/itemProps3.xml><?xml version="1.0" encoding="utf-8"?>
<ds:datastoreItem xmlns:ds="http://schemas.openxmlformats.org/officeDocument/2006/customXml" ds:itemID="{FC3840A3-F93E-47CF-8076-566F28426FA3}">
  <ds:schemaRefs>
    <ds:schemaRef ds:uri="caebc80e-8fce-4124-8f16-e516b229c215"/>
    <ds:schemaRef ds:uri="d8fbc20b-da9f-460c-9a3c-d12ed3f966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3638</TotalTime>
  <Words>3485</Words>
  <Application>Microsoft Office PowerPoint</Application>
  <PresentationFormat>Widescreen</PresentationFormat>
  <Paragraphs>308</Paragraphs>
  <Slides>32</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Wingdings</vt:lpstr>
      <vt:lpstr>Office Theme</vt:lpstr>
      <vt:lpstr>PowerPoint Presentation</vt:lpstr>
      <vt:lpstr>What will you learn about today? </vt:lpstr>
      <vt:lpstr>PowerPoint Presentation</vt:lpstr>
      <vt:lpstr>Cigarettes and Smoking</vt:lpstr>
      <vt:lpstr>Smoking is the leading cause of death  </vt:lpstr>
      <vt:lpstr>PowerPoint Presentation</vt:lpstr>
      <vt:lpstr>PowerPoint Presentation</vt:lpstr>
      <vt:lpstr>Smoking makes you more attractive.</vt:lpstr>
      <vt:lpstr>Smoking makes you more attractive.</vt:lpstr>
      <vt:lpstr>Smoking is expensive</vt:lpstr>
      <vt:lpstr>E-cigarettes and Vaping</vt:lpstr>
      <vt:lpstr>Which have you heard of?</vt:lpstr>
      <vt:lpstr>PowerPoint Presentation</vt:lpstr>
      <vt:lpstr>PowerPoint Presentation</vt:lpstr>
      <vt:lpstr>Any source of nicotine is bad for you</vt:lpstr>
      <vt:lpstr>Vaping is NOT safe</vt:lpstr>
      <vt:lpstr>Vaping is NOT safe</vt:lpstr>
      <vt:lpstr>PowerPoint Presentation</vt:lpstr>
      <vt:lpstr>Other Types of Tobacco</vt:lpstr>
      <vt:lpstr>Smokeless tobacco (chew) is safe because there is no smoke</vt:lpstr>
      <vt:lpstr>Smokeless Flavored Tobacco Is Not A Safe Alternative To Cigarettes</vt:lpstr>
      <vt:lpstr>PowerPoint Presentation</vt:lpstr>
      <vt:lpstr>PowerPoint Presentation</vt:lpstr>
      <vt:lpstr>PowerPoint Presentation</vt:lpstr>
      <vt:lpstr>Big Tobacco – Selling Harmful Substances</vt:lpstr>
      <vt:lpstr>PowerPoint Presentation</vt:lpstr>
      <vt:lpstr>PowerPoint Presentation</vt:lpstr>
      <vt:lpstr>Deceptive Marketing</vt:lpstr>
      <vt:lpstr>PowerPoint Presentation</vt:lpstr>
      <vt:lpstr>Share the information at home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Tobacco, E-Cigarettes, and Vaping Cessation Education</dc:title>
  <dc:creator>Reshana Peterson</dc:creator>
  <cp:lastModifiedBy>Ginnie Flynn</cp:lastModifiedBy>
  <cp:revision>32</cp:revision>
  <dcterms:created xsi:type="dcterms:W3CDTF">2021-02-16T17:31:10Z</dcterms:created>
  <dcterms:modified xsi:type="dcterms:W3CDTF">2022-12-20T20:02:04Z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0x010100FA34F5A35088364CB349B0D031084D75</vt:lpwstr>
  </property>
</Properties>
</file>